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5" r:id="rId4"/>
    <p:sldId id="274" r:id="rId5"/>
    <p:sldId id="276" r:id="rId6"/>
    <p:sldId id="277" r:id="rId7"/>
    <p:sldId id="262" r:id="rId8"/>
    <p:sldId id="2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n, Clemens" initials="KC" lastIdx="1" clrIdx="0">
    <p:extLst>
      <p:ext uri="{19B8F6BF-5375-455C-9EA6-DF929625EA0E}">
        <p15:presenceInfo xmlns:p15="http://schemas.microsoft.com/office/powerpoint/2012/main" userId="S-1-5-21-2133556540-201030058-1543859470-25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F935B-BBE4-4822-91A3-4386E3C16AC0}" v="53" dt="2023-07-10T15:31:17.557"/>
    <p1510:client id="{EBC7FA8B-0044-4953-882F-BA3F6194692D}" v="523" dt="2023-07-10T15:47:50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6837" autoAdjust="0"/>
  </p:normalViewPr>
  <p:slideViewPr>
    <p:cSldViewPr>
      <p:cViewPr>
        <p:scale>
          <a:sx n="125" d="100"/>
          <a:sy n="125" d="100"/>
        </p:scale>
        <p:origin x="864" y="-4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n, Clemens" userId="S::clemens.korn@iis.fraunhofer.de::48d44aed-5d6c-482c-b8e5-f121e5c73e76" providerId="AD" clId="Web-{EBC7FA8B-0044-4953-882F-BA3F6194692D}"/>
    <pc:docChg chg="modSld">
      <pc:chgData name="Korn, Clemens" userId="S::clemens.korn@iis.fraunhofer.de::48d44aed-5d6c-482c-b8e5-f121e5c73e76" providerId="AD" clId="Web-{EBC7FA8B-0044-4953-882F-BA3F6194692D}" dt="2023-07-10T15:47:46.858" v="437" actId="20577"/>
      <pc:docMkLst>
        <pc:docMk/>
      </pc:docMkLst>
      <pc:sldChg chg="addSp delSp modSp">
        <pc:chgData name="Korn, Clemens" userId="S::clemens.korn@iis.fraunhofer.de::48d44aed-5d6c-482c-b8e5-f121e5c73e76" providerId="AD" clId="Web-{EBC7FA8B-0044-4953-882F-BA3F6194692D}" dt="2023-07-10T15:47:46.858" v="437" actId="20577"/>
        <pc:sldMkLst>
          <pc:docMk/>
          <pc:sldMk cId="678883422" sldId="268"/>
        </pc:sldMkLst>
        <pc:spChg chg="mod ord">
          <ac:chgData name="Korn, Clemens" userId="S::clemens.korn@iis.fraunhofer.de::48d44aed-5d6c-482c-b8e5-f121e5c73e76" providerId="AD" clId="Web-{EBC7FA8B-0044-4953-882F-BA3F6194692D}" dt="2023-07-10T15:41:53.361" v="316"/>
          <ac:spMkLst>
            <pc:docMk/>
            <pc:sldMk cId="678883422" sldId="268"/>
            <ac:spMk id="3" creationId="{00000000-0000-0000-0000-000000000000}"/>
          </ac:spMkLst>
        </pc:spChg>
        <pc:spChg chg="mod">
          <ac:chgData name="Korn, Clemens" userId="S::clemens.korn@iis.fraunhofer.de::48d44aed-5d6c-482c-b8e5-f121e5c73e76" providerId="AD" clId="Web-{EBC7FA8B-0044-4953-882F-BA3F6194692D}" dt="2023-07-10T15:47:46.858" v="437" actId="20577"/>
          <ac:spMkLst>
            <pc:docMk/>
            <pc:sldMk cId="678883422" sldId="268"/>
            <ac:spMk id="12" creationId="{00000000-0000-0000-0000-000000000000}"/>
          </ac:spMkLst>
        </pc:spChg>
        <pc:graphicFrameChg chg="mod modGraphic">
          <ac:chgData name="Korn, Clemens" userId="S::clemens.korn@iis.fraunhofer.de::48d44aed-5d6c-482c-b8e5-f121e5c73e76" providerId="AD" clId="Web-{EBC7FA8B-0044-4953-882F-BA3F6194692D}" dt="2023-07-10T15:44:06.584" v="408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EBC7FA8B-0044-4953-882F-BA3F6194692D}" dt="2023-07-10T15:43:16.364" v="340"/>
          <ac:graphicFrameMkLst>
            <pc:docMk/>
            <pc:sldMk cId="678883422" sldId="268"/>
            <ac:graphicFrameMk id="9" creationId="{A158C5B5-3E1E-828B-78B3-202FF1F4019C}"/>
          </ac:graphicFrameMkLst>
        </pc:graphicFrameChg>
      </pc:sldChg>
    </pc:docChg>
  </pc:docChgLst>
  <pc:docChgLst>
    <pc:chgData name="Korn, Clemens" userId="S::clemens.korn@iis.fraunhofer.de::48d44aed-5d6c-482c-b8e5-f121e5c73e76" providerId="AD" clId="Web-{910F935B-BBE4-4822-91A3-4386E3C16AC0}"/>
    <pc:docChg chg="modSld">
      <pc:chgData name="Korn, Clemens" userId="S::clemens.korn@iis.fraunhofer.de::48d44aed-5d6c-482c-b8e5-f121e5c73e76" providerId="AD" clId="Web-{910F935B-BBE4-4822-91A3-4386E3C16AC0}" dt="2023-07-10T15:31:17.557" v="18"/>
      <pc:docMkLst>
        <pc:docMk/>
      </pc:docMkLst>
      <pc:sldChg chg="addSp delSp modSp">
        <pc:chgData name="Korn, Clemens" userId="S::clemens.korn@iis.fraunhofer.de::48d44aed-5d6c-482c-b8e5-f121e5c73e76" providerId="AD" clId="Web-{910F935B-BBE4-4822-91A3-4386E3C16AC0}" dt="2023-07-10T15:31:17.557" v="18"/>
        <pc:sldMkLst>
          <pc:docMk/>
          <pc:sldMk cId="678883422" sldId="268"/>
        </pc:sldMkLst>
        <pc:graphicFrameChg chg="mod modGraphic">
          <ac:chgData name="Korn, Clemens" userId="S::clemens.korn@iis.fraunhofer.de::48d44aed-5d6c-482c-b8e5-f121e5c73e76" providerId="AD" clId="Web-{910F935B-BBE4-4822-91A3-4386E3C16AC0}" dt="2023-07-10T15:30:57.447" v="14"/>
          <ac:graphicFrameMkLst>
            <pc:docMk/>
            <pc:sldMk cId="678883422" sldId="268"/>
            <ac:graphicFrameMk id="8" creationId="{00000000-0000-0000-0000-000000000000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01.587" v="16"/>
          <ac:graphicFrameMkLst>
            <pc:docMk/>
            <pc:sldMk cId="678883422" sldId="268"/>
            <ac:graphicFrameMk id="9" creationId="{AD69A35D-1F4C-CAB4-B513-0AC51B73F6EE}"/>
          </ac:graphicFrameMkLst>
        </pc:graphicFrameChg>
        <pc:graphicFrameChg chg="add del mod">
          <ac:chgData name="Korn, Clemens" userId="S::clemens.korn@iis.fraunhofer.de::48d44aed-5d6c-482c-b8e5-f121e5c73e76" providerId="AD" clId="Web-{910F935B-BBE4-4822-91A3-4386E3C16AC0}" dt="2023-07-10T15:31:17.557" v="18"/>
          <ac:graphicFrameMkLst>
            <pc:docMk/>
            <pc:sldMk cId="678883422" sldId="268"/>
            <ac:graphicFrameMk id="11" creationId="{5493B3B8-35AF-FBBB-F8F0-BDC25F65F57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???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Joerg ROBERT, TU Ilmenau/Fraunhofer IIS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802.11-23/1232r0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Power Consumption Calculation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2023-07-11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17149"/>
              </p:ext>
            </p:extLst>
          </p:nvPr>
        </p:nvGraphicFramePr>
        <p:xfrm>
          <a:off x="541338" y="2278063"/>
          <a:ext cx="7977187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250056" imgH="2857605" progId="Word.Document.8">
                  <p:embed/>
                </p:oleObj>
              </mc:Choice>
              <mc:Fallback>
                <p:oleObj name="Document" r:id="rId4" imgW="8250056" imgH="28576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278063"/>
                        <a:ext cx="7977187" cy="275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Joerg ROBERT, TU Ilmenau/Fraunhofer IIS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Documen</a:t>
            </a:r>
            <a:r>
              <a:rPr lang="en-GB" sz="2000" dirty="0" smtClean="0"/>
              <a:t>t 11-23/876r0 presented an approach for X-Band operation. The were questions related to the actual power consumption.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presentation shows some figures on the actual energy consumption inside the AMP STA and the required energy storage capacitor size.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</a:t>
            </a:r>
            <a:endParaRPr lang="en-GB" sz="2000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Ilmenau/</a:t>
            </a:r>
            <a:r>
              <a:rPr lang="en-GB" dirty="0" err="1"/>
              <a:t>Fraunhofer</a:t>
            </a:r>
            <a:r>
              <a:rPr lang="en-GB" dirty="0"/>
              <a:t> IIS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Budget </a:t>
            </a:r>
            <a:r>
              <a:rPr lang="en-US" dirty="0" smtClean="0"/>
              <a:t>Calculation</a:t>
            </a:r>
            <a:endParaRPr lang="en-US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765654"/>
              </p:ext>
            </p:extLst>
          </p:nvPr>
        </p:nvGraphicFramePr>
        <p:xfrm>
          <a:off x="696912" y="1751013"/>
          <a:ext cx="77708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>
                  <a:extLst>
                    <a:ext uri="{9D8B030D-6E8A-4147-A177-3AD203B41FA5}">
                      <a16:colId xmlns:a16="http://schemas.microsoft.com/office/drawing/2014/main" val="886510525"/>
                    </a:ext>
                  </a:extLst>
                </a:gridCol>
                <a:gridCol w="2364937">
                  <a:extLst>
                    <a:ext uri="{9D8B030D-6E8A-4147-A177-3AD203B41FA5}">
                      <a16:colId xmlns:a16="http://schemas.microsoft.com/office/drawing/2014/main" val="2648984116"/>
                    </a:ext>
                  </a:extLst>
                </a:gridCol>
                <a:gridCol w="2815605">
                  <a:extLst>
                    <a:ext uri="{9D8B030D-6E8A-4147-A177-3AD203B41FA5}">
                      <a16:colId xmlns:a16="http://schemas.microsoft.com/office/drawing/2014/main" val="2213031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AMP-assisting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AMP 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8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27dBm (500mW)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-25dBm</a:t>
                      </a:r>
                      <a:r>
                        <a:rPr lang="en-US" baseline="0" dirty="0" smtClean="0"/>
                        <a:t> (0.003mW)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7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Transmitter Ant.</a:t>
                      </a:r>
                      <a:r>
                        <a:rPr lang="en-US" baseline="0" dirty="0" smtClean="0"/>
                        <a:t> Gain.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38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Ant.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04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for 10m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52dB (915MHz)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60dB (2.4GHz)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r>
                        <a:rPr lang="en-US" baseline="0" dirty="0" smtClean="0"/>
                        <a:t> Power at Receiver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-80 </a:t>
                      </a:r>
                      <a:r>
                        <a:rPr lang="en-US" dirty="0" err="1" smtClean="0"/>
                        <a:t>dBm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80042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685800" y="3992582"/>
            <a:ext cx="7770813" cy="2101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Parameters </a:t>
            </a:r>
            <a:r>
              <a:rPr lang="en-US" sz="2000" kern="0" dirty="0"/>
              <a:t>as presented in </a:t>
            </a:r>
            <a:r>
              <a:rPr lang="en-US" sz="2000" kern="0" dirty="0" smtClean="0"/>
              <a:t>11-23/876r0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Minimum signal level of -20dBm at AMP 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Transmit power of 3µW for AMP STA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9103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Assumptions for the AMP STA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802.11b uplink waveform, 50 bytes @11Mbit/s 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ym typeface="Wingdings" panose="05000000000000000000" pitchFamily="2" charset="2"/>
              </a:rPr>
              <a:t>190µs</a:t>
            </a:r>
            <a:r>
              <a:rPr lang="en-US" dirty="0" smtClean="0">
                <a:sym typeface="Wingdings" panose="05000000000000000000" pitchFamily="2" charset="2"/>
              </a:rPr>
              <a:t> TX duration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10µs</a:t>
            </a:r>
            <a:r>
              <a:rPr lang="en-US" dirty="0" smtClean="0"/>
              <a:t> PLL settling time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5mW</a:t>
            </a:r>
            <a:r>
              <a:rPr lang="en-US" dirty="0" smtClean="0"/>
              <a:t> power consumption when PLL [1] and/or TX is active (200µs)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Main consumption is due to PLL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Previous slide assumes TX power of only 3µW</a:t>
            </a:r>
          </a:p>
          <a:p>
            <a:pPr marL="457200" lvl="1" indent="0"/>
            <a:r>
              <a:rPr lang="en-US" b="1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/>
              <a:t>Minimize TX on-air time to save energy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b="1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en-US" b="1" dirty="0" smtClean="0">
                <a:sym typeface="Wingdings" panose="05000000000000000000" pitchFamily="2" charset="2"/>
              </a:rPr>
              <a:t>1 µJoule for one uplink packet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9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Harvesting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Conversion efficiency 10% of the </a:t>
            </a:r>
            <a:r>
              <a:rPr lang="en-US" dirty="0" smtClean="0"/>
              <a:t>harvester [2]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Minimum reception level of -20dBm </a:t>
            </a:r>
            <a:r>
              <a:rPr lang="en-US" dirty="0" smtClean="0">
                <a:sym typeface="Wingdings" panose="05000000000000000000" pitchFamily="2" charset="2"/>
              </a:rPr>
              <a:t> 10µW</a:t>
            </a: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 Minimum power of 1 µW available for the harvester</a:t>
            </a:r>
            <a:endParaRPr lang="en-US" dirty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1 s to harvest 1 µJoule @ -20 </a:t>
            </a:r>
            <a:r>
              <a:rPr lang="en-US" dirty="0" err="1" smtClean="0">
                <a:sym typeface="Wingdings" panose="05000000000000000000" pitchFamily="2" charset="2"/>
              </a:rPr>
              <a:t>dBm</a:t>
            </a: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0.1 </a:t>
            </a:r>
            <a:r>
              <a:rPr lang="en-US" dirty="0">
                <a:sym typeface="Wingdings" panose="05000000000000000000" pitchFamily="2" charset="2"/>
              </a:rPr>
              <a:t>s to harvest 1 µJoule @ </a:t>
            </a:r>
            <a:r>
              <a:rPr lang="en-US" dirty="0" smtClean="0">
                <a:sym typeface="Wingdings" panose="05000000000000000000" pitchFamily="2" charset="2"/>
              </a:rPr>
              <a:t>-10 </a:t>
            </a:r>
            <a:r>
              <a:rPr lang="en-US" dirty="0" err="1">
                <a:sym typeface="Wingdings" panose="05000000000000000000" pitchFamily="2" charset="2"/>
              </a:rPr>
              <a:t>dBm</a:t>
            </a: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0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Energy Storage Capacity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Stored energy on capacitor is given by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𝐄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𝑪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b="1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50% of the energy is actually usable, U=2V</a:t>
                </a:r>
              </a:p>
              <a:p>
                <a:pPr>
                  <a:buFont typeface="Wingdings" panose="05000000000000000000" pitchFamily="2" charset="2"/>
                  <a:buChar char="è"/>
                </a:pPr>
                <a:endParaRPr lang="en-US" b="1" dirty="0" smtClean="0">
                  <a:sym typeface="Wingdings" panose="05000000000000000000" pitchFamily="2" charset="2"/>
                </a:endParaRPr>
              </a:p>
              <a:p>
                <a:pPr>
                  <a:buFont typeface="Wingdings" panose="05000000000000000000" pitchFamily="2" charset="2"/>
                  <a:buChar char="è"/>
                </a:pPr>
                <a:r>
                  <a:rPr lang="en-US" b="1" dirty="0" smtClean="0">
                    <a:sym typeface="Wingdings" panose="05000000000000000000" pitchFamily="2" charset="2"/>
                  </a:rPr>
                  <a:t>Required capacitor size of </a:t>
                </a:r>
                <a:r>
                  <a:rPr lang="en-US" dirty="0" smtClean="0">
                    <a:sym typeface="Wingdings" panose="05000000000000000000" pitchFamily="2" charset="2"/>
                  </a:rPr>
                  <a:t>C=1µF to store 1µJ</a:t>
                </a:r>
              </a:p>
              <a:p>
                <a:pPr>
                  <a:buFont typeface="Wingdings" panose="05000000000000000000" pitchFamily="2" charset="2"/>
                  <a:buChar char="è"/>
                </a:pPr>
                <a:endParaRPr lang="en-US" dirty="0" smtClean="0">
                  <a:sym typeface="Wingdings" panose="05000000000000000000" pitchFamily="2" charset="2"/>
                </a:endParaRPr>
              </a:p>
              <a:p>
                <a:pPr>
                  <a:buFont typeface="Wingdings" panose="05000000000000000000" pitchFamily="2" charset="2"/>
                  <a:buChar char="è"/>
                </a:pPr>
                <a:endParaRPr lang="en-US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8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This presentation calculated the required energy for an active transmitter in the AMP STA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system requires approx. </a:t>
            </a:r>
            <a:r>
              <a:rPr lang="en-US" smtClean="0"/>
              <a:t>1µJ per packet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The given numbers can be harvested from the field in a realistic timeframe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Only a tiny capacitor is required to store the energy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7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7016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/>
            <a:r>
              <a:rPr lang="en-US" sz="1800" dirty="0" smtClean="0"/>
              <a:t>[1</a:t>
            </a:r>
            <a:r>
              <a:rPr lang="en-US" sz="1800" dirty="0"/>
              <a:t>] K. -F. Un et al., "A 0.12-mm2 1.2-to-2.4-mW 1.3-to-2.65-GHz Fractional-N Bang-Bang Digital PLL With 8- </a:t>
            </a:r>
            <a:r>
              <a:rPr lang="el-GR" sz="1800" dirty="0"/>
              <a:t>μ </a:t>
            </a:r>
            <a:r>
              <a:rPr lang="en-US" sz="1800" dirty="0"/>
              <a:t>s Settling Time for Multi-ISM-Band ULP Radios," in IEEE Transactions on Circuits and Systems I: Regular Papers, vol. 66, no. 9, pp. 3307-3316, Sept. 2019</a:t>
            </a:r>
          </a:p>
          <a:p>
            <a:pPr marL="358775" indent="-358775"/>
            <a:r>
              <a:rPr lang="en-US" sz="1800" dirty="0" smtClean="0"/>
              <a:t>[2] </a:t>
            </a:r>
            <a:r>
              <a:rPr lang="de-DE" sz="1800" dirty="0" smtClean="0"/>
              <a:t>A</a:t>
            </a:r>
            <a:r>
              <a:rPr lang="de-DE" sz="1800" dirty="0"/>
              <a:t>. </a:t>
            </a:r>
            <a:r>
              <a:rPr lang="de-DE" sz="1800" dirty="0" err="1"/>
              <a:t>Collado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A. Georgiadis, "</a:t>
            </a:r>
            <a:r>
              <a:rPr lang="de-DE" sz="1800" dirty="0" err="1"/>
              <a:t>Conformal</a:t>
            </a:r>
            <a:r>
              <a:rPr lang="de-DE" sz="1800" dirty="0"/>
              <a:t> Hybrid Solar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Electromagnetic</a:t>
            </a:r>
            <a:r>
              <a:rPr lang="de-DE" sz="1800" dirty="0"/>
              <a:t> (EM) </a:t>
            </a:r>
            <a:r>
              <a:rPr lang="de-DE" sz="1800" dirty="0" err="1"/>
              <a:t>Energy</a:t>
            </a:r>
            <a:r>
              <a:rPr lang="de-DE" sz="1800" dirty="0"/>
              <a:t> </a:t>
            </a:r>
            <a:r>
              <a:rPr lang="de-DE" sz="1800" dirty="0" err="1"/>
              <a:t>Harvesting</a:t>
            </a:r>
            <a:r>
              <a:rPr lang="de-DE" sz="1800" dirty="0"/>
              <a:t> </a:t>
            </a:r>
            <a:r>
              <a:rPr lang="de-DE" sz="1800" dirty="0" err="1"/>
              <a:t>Rectenna</a:t>
            </a:r>
            <a:r>
              <a:rPr lang="de-DE" sz="1800" dirty="0"/>
              <a:t>," in </a:t>
            </a:r>
            <a:r>
              <a:rPr lang="de-DE" sz="1800" i="1" dirty="0"/>
              <a:t>IEEE Transactions on </a:t>
            </a:r>
            <a:r>
              <a:rPr lang="de-DE" sz="1800" i="1" dirty="0" err="1"/>
              <a:t>Circuits</a:t>
            </a:r>
            <a:r>
              <a:rPr lang="de-DE" sz="1800" i="1" dirty="0"/>
              <a:t> </a:t>
            </a:r>
            <a:r>
              <a:rPr lang="de-DE" sz="1800" i="1" dirty="0" err="1"/>
              <a:t>and</a:t>
            </a:r>
            <a:r>
              <a:rPr lang="de-DE" sz="1800" i="1" dirty="0"/>
              <a:t> Systems I: Regular Papers</a:t>
            </a:r>
            <a:r>
              <a:rPr lang="de-DE" sz="1800" dirty="0"/>
              <a:t>, vol. 60, </a:t>
            </a:r>
            <a:r>
              <a:rPr lang="de-DE" sz="1800" dirty="0" err="1"/>
              <a:t>no</a:t>
            </a:r>
            <a:r>
              <a:rPr lang="de-DE" sz="1800" dirty="0"/>
              <a:t>. 8, pp. 2225-2234, Aug. 2013</a:t>
            </a:r>
            <a:endParaRPr lang="en-US" sz="1800" dirty="0" smtClean="0"/>
          </a:p>
          <a:p>
            <a:pPr marL="358775" indent="-358775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dirty="0" smtClean="0"/>
              <a:pPr/>
              <a:t>8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Joerg ROBERT, TU </a:t>
            </a:r>
            <a:r>
              <a:rPr lang="en-GB" dirty="0" err="1"/>
              <a:t>Ilmenau</a:t>
            </a:r>
            <a:r>
              <a:rPr lang="en-GB" dirty="0"/>
              <a:t>/Fraunhofer IIS</a:t>
            </a:r>
          </a:p>
        </p:txBody>
      </p:sp>
    </p:spTree>
    <p:extLst>
      <p:ext uri="{BB962C8B-B14F-4D97-AF65-F5344CB8AC3E}">
        <p14:creationId xmlns:p14="http://schemas.microsoft.com/office/powerpoint/2010/main" val="8190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537</Words>
  <Application>Microsoft Office PowerPoint</Application>
  <PresentationFormat>Bildschirmpräsentation (4:3)</PresentationFormat>
  <Paragraphs>90</Paragraphs>
  <Slides>8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MS Gothic</vt:lpstr>
      <vt:lpstr>Arial</vt:lpstr>
      <vt:lpstr>Arial Unicode MS</vt:lpstr>
      <vt:lpstr>Cambria Math</vt:lpstr>
      <vt:lpstr>Times New Roman</vt:lpstr>
      <vt:lpstr>Wingdings</vt:lpstr>
      <vt:lpstr>Office</vt:lpstr>
      <vt:lpstr>Microsoft Word 97-2003-Dokument</vt:lpstr>
      <vt:lpstr>Power Consumption Calculation</vt:lpstr>
      <vt:lpstr>Abstract</vt:lpstr>
      <vt:lpstr>Link Budget Calculation</vt:lpstr>
      <vt:lpstr>Some Assumptions for the AMP STA</vt:lpstr>
      <vt:lpstr>Energy Harvesting</vt:lpstr>
      <vt:lpstr>Required Energy Storage Capacity</vt:lpstr>
      <vt:lpstr>Conclusions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409</cp:revision>
  <cp:lastPrinted>1601-01-01T00:00:00Z</cp:lastPrinted>
  <dcterms:created xsi:type="dcterms:W3CDTF">2023-01-16T17:26:46Z</dcterms:created>
  <dcterms:modified xsi:type="dcterms:W3CDTF">2023-07-11T16:28:48Z</dcterms:modified>
</cp:coreProperties>
</file>