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4" r:id="rId2"/>
    <p:sldId id="257" r:id="rId3"/>
    <p:sldId id="919" r:id="rId4"/>
    <p:sldId id="328" r:id="rId5"/>
    <p:sldId id="920" r:id="rId6"/>
    <p:sldId id="922" r:id="rId7"/>
    <p:sldId id="910" r:id="rId8"/>
    <p:sldId id="266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0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2" name="xuyue (I)" initials="x(" lastIdx="8" clrIdx="1">
    <p:extLst>
      <p:ext uri="{19B8F6BF-5375-455C-9EA6-DF929625EA0E}">
        <p15:presenceInfo xmlns:p15="http://schemas.microsoft.com/office/powerpoint/2012/main" userId="S-1-5-21-147214757-305610072-1517763936-96108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4" autoAdjust="0"/>
    <p:restoredTop sz="95256" autoAdjust="0"/>
  </p:normalViewPr>
  <p:slideViewPr>
    <p:cSldViewPr>
      <p:cViewPr varScale="1">
        <p:scale>
          <a:sx n="80" d="100"/>
          <a:sy n="80" d="100"/>
        </p:scale>
        <p:origin x="100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526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802.11-yy/1228r0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07 2023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Yue Xu,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802.11-yy/1228r0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07 2023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Yue Xu,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802.11-yy/1228r0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07 2023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Xu,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802.11-yy/1228r0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07 2023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Xu,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802.11-yy/1228r0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07 2023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Xu,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300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802.11-yy/1228r0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07 2023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Xu,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473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802.11-yy/1228r0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07 2023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Xu,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24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802.11-yy/1228r0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07 2023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Xu,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92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802.11-yy/1228r0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07 2023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Xu,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802.11-yy/1228r0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07 2023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Xu,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B0803CA-F6BF-4043-8BAE-5FE381625E9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A15D786-E3ED-45DC-9E83-34A99C5A813A}" type="datetime1">
              <a:rPr lang="zh-CN" altLang="en-US" smtClean="0"/>
              <a:t>2023/7/10</a:t>
            </a:fld>
            <a:endParaRPr lang="en-GB" dirty="0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CBA30FF-170B-4069-9310-76B1D1E362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Yue Xu (Huawei)</a:t>
            </a:r>
            <a:endParaRPr lang="en-GB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2E4AB25-EEEE-4C3D-A8D9-47A7A7032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8" name="标题 7">
            <a:extLst>
              <a:ext uri="{FF2B5EF4-FFF2-40B4-BE49-F238E27FC236}">
                <a16:creationId xmlns:a16="http://schemas.microsoft.com/office/drawing/2014/main" id="{88E48A5E-CC9C-412A-812E-A2AE8FC8F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9" name="日期占位符 8">
            <a:extLst>
              <a:ext uri="{FF2B5EF4-FFF2-40B4-BE49-F238E27FC236}">
                <a16:creationId xmlns:a16="http://schemas.microsoft.com/office/drawing/2014/main" id="{4504972A-BD11-443D-92BB-571ABC8F937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4A7C3B2-D29B-4F56-813D-B11F86CA047A}" type="datetime1">
              <a:rPr lang="zh-CN" altLang="en-US" smtClean="0"/>
              <a:t>2023/7/10</a:t>
            </a:fld>
            <a:endParaRPr lang="en-GB" dirty="0"/>
          </a:p>
        </p:txBody>
      </p:sp>
      <p:sp>
        <p:nvSpPr>
          <p:cNvPr id="10" name="页脚占位符 9">
            <a:extLst>
              <a:ext uri="{FF2B5EF4-FFF2-40B4-BE49-F238E27FC236}">
                <a16:creationId xmlns:a16="http://schemas.microsoft.com/office/drawing/2014/main" id="{38A9706F-AFB9-469A-9E8E-6D97852E300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Yue Xu (Huawei)</a:t>
            </a:r>
            <a:endParaRPr lang="en-GB" dirty="0"/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FB1AF7EB-D814-4122-8C84-24C06EA2E4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ECEC6808-0EA0-4680-9EDA-CD7915E458A6}" type="datetime1">
              <a:rPr lang="zh-CN" altLang="en-US" smtClean="0"/>
              <a:t>2023/7/10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Xu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1C17007E-3A7C-4CBA-83AE-67FC7258C95B}" type="datetime1">
              <a:rPr lang="zh-CN" altLang="en-US" smtClean="0"/>
              <a:t>2023/7/10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Xu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2FB039C-B660-43D5-B2AB-2C9C38626686}" type="datetime1">
              <a:rPr lang="zh-CN" altLang="en-US" smtClean="0"/>
              <a:t>2023/7/10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Yue Xu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CA62FCD-069E-4F9D-BD31-CCB9C7A0AC90}" type="datetime1">
              <a:rPr lang="zh-CN" altLang="en-US" smtClean="0"/>
              <a:t>2023/7/10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Xu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245A331-2EB3-41A6-94B6-8A40218297C7}" type="datetime1">
              <a:rPr lang="zh-CN" altLang="en-US" smtClean="0"/>
              <a:t>2023/7/10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Xu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E9757DC-696D-4F4C-9D34-E81A064B02E0}" type="datetime1">
              <a:rPr lang="zh-CN" altLang="en-US" smtClean="0"/>
              <a:t>2023/7/10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Xu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3F7D345-8E21-4972-9D95-C332FFF50CFC}" type="datetime1">
              <a:rPr lang="zh-CN" altLang="en-US" smtClean="0"/>
              <a:t>2023/7/10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Xu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44A7C3B2-D29B-4F56-813D-B11F86CA047A}" type="datetime1">
              <a:rPr lang="zh-CN" altLang="en-US" smtClean="0"/>
              <a:t>2023/7/10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Xu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Discussion on </a:t>
            </a:r>
            <a:r>
              <a:rPr lang="en-US" altLang="zh-CN" sz="2800" dirty="0">
                <a:solidFill>
                  <a:schemeClr val="tx1"/>
                </a:solidFill>
              </a:rPr>
              <a:t>AIML Model </a:t>
            </a:r>
            <a:r>
              <a:rPr lang="en-US" altLang="zh-CN" sz="2800" dirty="0"/>
              <a:t>Management for WLAN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2023-07-10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fld id="{B5EA9D20-F5F3-4608-9D1C-C8260B67149E}" type="datetime1">
              <a:rPr lang="zh-CN" altLang="en-US" smtClean="0"/>
              <a:t>2023/7/10</a:t>
            </a:fld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Yue Xu</a:t>
            </a:r>
            <a:r>
              <a:rPr lang="en-US" altLang="zh-CN" dirty="0"/>
              <a:t>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92618"/>
              </p:ext>
            </p:extLst>
          </p:nvPr>
        </p:nvGraphicFramePr>
        <p:xfrm>
          <a:off x="1087839" y="2492896"/>
          <a:ext cx="10115805" cy="25039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3825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2440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3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9332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23097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448078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Yue Xu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Huawei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Huawei Nanjing R&amp;D Institute, Nanjing, Jiangsu, China, 210012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+86 18395569276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xuyue57@Huawei.com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078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Chenhe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Ji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078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err="1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Ziyang</a:t>
                      </a:r>
                      <a:r>
                        <a:rPr lang="en-US" altLang="zh-CN" sz="18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Guo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Huawei Base,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Bantian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US" sz="18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Longgang</a:t>
                      </a:r>
                      <a:r>
                        <a:rPr lang="en-US" sz="18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Shenzhen, Guangdong, China, 518129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88029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Peng Liu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036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Ross Jian Yu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solidFill>
                  <a:schemeClr val="tx1"/>
                </a:solidFill>
              </a:rPr>
              <a:t>AIML models are core and symbolic components within AI systems. In AIML TIG, the model has been mentioned in several use cases [1-4], such as CSI compression, channel access, Multi-AP and model sharing.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solidFill>
                  <a:schemeClr val="tx1"/>
                </a:solidFill>
              </a:rPr>
              <a:t>Efficient model sharing has been included in Technical Report [1].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solidFill>
                  <a:schemeClr val="tx1"/>
                </a:solidFill>
              </a:rPr>
              <a:t>Besides model sharing, AIML </a:t>
            </a:r>
            <a:r>
              <a:rPr lang="en-US" altLang="zh-CN" u="sng" dirty="0">
                <a:solidFill>
                  <a:schemeClr val="tx1"/>
                </a:solidFill>
              </a:rPr>
              <a:t>model management</a:t>
            </a:r>
            <a:r>
              <a:rPr lang="en-US" altLang="zh-CN" dirty="0">
                <a:solidFill>
                  <a:schemeClr val="tx1"/>
                </a:solidFill>
              </a:rPr>
              <a:t> (e.g., </a:t>
            </a:r>
            <a:r>
              <a:rPr lang="en-US" altLang="zh-CN" i="1" dirty="0">
                <a:solidFill>
                  <a:schemeClr val="tx1"/>
                </a:solidFill>
              </a:rPr>
              <a:t>activation/deactivation/selection/registration/configuration/monitoring</a:t>
            </a:r>
            <a:r>
              <a:rPr lang="en-US" altLang="zh-CN" dirty="0">
                <a:solidFill>
                  <a:schemeClr val="tx1"/>
                </a:solidFill>
              </a:rPr>
              <a:t>) is also an essential topic when implementing AIML, which has been well discussed in 3GPP but less discussed in the TIG.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solidFill>
                  <a:schemeClr val="tx1"/>
                </a:solidFill>
              </a:rPr>
              <a:t>In this contribution, we discuss AIML model management for WLAN and possible standard impacts.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fld id="{281A792A-CD05-414F-8966-8E03A51D572E}" type="datetime1">
              <a:rPr lang="zh-CN" altLang="en-US" smtClean="0"/>
              <a:t>2023/7/10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fld id="{036F969C-B9BA-4130-B09C-8254332E1308}" type="datetime1">
              <a:rPr lang="zh-CN" altLang="en-US" smtClean="0"/>
              <a:t>2023/7/10</a:t>
            </a:fld>
            <a:endParaRPr lang="en-GB" dirty="0"/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91F229B7-E72B-4CF6-8A9E-9828E9502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Scenarios of AIML Model Management (1/2)</a:t>
            </a:r>
            <a:endParaRPr lang="zh-CN" altLang="en-US" dirty="0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A1CCCACB-05E5-4C9E-B367-CD5741D2D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AIML model is lack of explanation and generalization. </a:t>
            </a:r>
            <a:r>
              <a:rPr lang="en-US" altLang="zh-CN" sz="2000" dirty="0"/>
              <a:t>When a training environment is not similar to a testing environment, the model is ineffective. </a:t>
            </a:r>
            <a:r>
              <a:rPr lang="en-US" altLang="zh-CN" sz="2000" dirty="0">
                <a:solidFill>
                  <a:schemeClr val="tx1"/>
                </a:solidFill>
              </a:rPr>
              <a:t>It may be required that an WNM abnormal event report is added to the model.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AIML model sharing will use spectrum resources to reduce the overhead. Several aspects can be considered[4]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cs typeface="+mn-cs"/>
              </a:rPr>
              <a:t>trigger time, when and what event to trigger model sharing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cs typeface="+mn-cs"/>
              </a:rPr>
              <a:t>transmission duration, limit the duration of the frame containing the model parameters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cs typeface="+mn-cs"/>
              </a:rPr>
              <a:t>access</a:t>
            </a:r>
            <a:r>
              <a:rPr lang="zh-CN" altLang="en-US" sz="1800" dirty="0">
                <a:solidFill>
                  <a:schemeClr val="tx1"/>
                </a:solidFill>
                <a:cs typeface="+mn-cs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cs typeface="+mn-cs"/>
              </a:rPr>
              <a:t>category/priority for model sharing frame 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 Roaming may need model selection/switching, e.g., for the CSI compression use case, a well-trained encoder in current AP may not adapt to another target AP.</a:t>
            </a:r>
          </a:p>
        </p:txBody>
      </p:sp>
    </p:spTree>
    <p:extLst>
      <p:ext uri="{BB962C8B-B14F-4D97-AF65-F5344CB8AC3E}">
        <p14:creationId xmlns:p14="http://schemas.microsoft.com/office/powerpoint/2010/main" val="3333153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fld id="{1954D616-A384-4C8B-92AE-7ADCBB2E92B1}" type="datetime1">
              <a:rPr lang="zh-CN" altLang="en-US" smtClean="0"/>
              <a:t>2023/7/10</a:t>
            </a:fld>
            <a:endParaRPr lang="en-GB" dirty="0"/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91F229B7-E72B-4CF6-8A9E-9828E9502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Scenarios of AIML Model Management</a:t>
            </a:r>
            <a:r>
              <a:rPr lang="zh-CN" altLang="en-US" dirty="0"/>
              <a:t> </a:t>
            </a:r>
            <a:r>
              <a:rPr lang="en-US" altLang="zh-CN" dirty="0"/>
              <a:t>(2/2)</a:t>
            </a:r>
            <a:endParaRPr lang="zh-CN" altLang="en-US" dirty="0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A1CCCACB-05E5-4C9E-B367-CD5741D2D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Controlled decision is important when deploying AI in real-world WLAN use cases. It may need to define </a:t>
            </a:r>
            <a:r>
              <a:rPr lang="en-US" altLang="zh-CN" sz="2000" dirty="0">
                <a:solidFill>
                  <a:schemeClr val="tx1"/>
                </a:solidFill>
              </a:rPr>
              <a:t>standard rules to filter out abnormal actions.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update/diversity of device hardware platforms may need new service and functionality to match the AIML model and hardware platform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When a new model is applied, it may need a new procedure to evaluate and test the model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A device with a low battery or low computational resource may need an AIML activation/deactivation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function</a:t>
            </a:r>
          </a:p>
        </p:txBody>
      </p:sp>
    </p:spTree>
    <p:extLst>
      <p:ext uri="{BB962C8B-B14F-4D97-AF65-F5344CB8AC3E}">
        <p14:creationId xmlns:p14="http://schemas.microsoft.com/office/powerpoint/2010/main" val="3247901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fld id="{1A57AA99-AFB2-45C1-A071-E0B6D536CA72}" type="datetime1">
              <a:rPr lang="zh-CN" altLang="en-US" smtClean="0"/>
              <a:t>2023/7/10</a:t>
            </a:fld>
            <a:endParaRPr lang="en-GB" altLang="zh-CN" dirty="0"/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20297D14-2281-48FE-9BF6-539DE6832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Model Management in 3GPP (1/2) 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C67A561-B1A6-4D72-A64D-AC4C523FE0EB}"/>
              </a:ext>
            </a:extLst>
          </p:cNvPr>
          <p:cNvSpPr/>
          <p:nvPr/>
        </p:nvSpPr>
        <p:spPr>
          <a:xfrm>
            <a:off x="-96688" y="3743400"/>
            <a:ext cx="40910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tx1"/>
                </a:solidFill>
              </a:rPr>
              <a:t>AIML </a:t>
            </a:r>
          </a:p>
          <a:p>
            <a:pPr algn="ctr"/>
            <a:r>
              <a:rPr lang="en-US" altLang="zh-CN" b="1" dirty="0">
                <a:solidFill>
                  <a:schemeClr val="tx1"/>
                </a:solidFill>
              </a:rPr>
              <a:t>Model Management </a:t>
            </a:r>
            <a:endParaRPr lang="zh-CN" altLang="en-US" dirty="0"/>
          </a:p>
        </p:txBody>
      </p:sp>
      <p:sp>
        <p:nvSpPr>
          <p:cNvPr id="13" name="左大括号 12">
            <a:extLst>
              <a:ext uri="{FF2B5EF4-FFF2-40B4-BE49-F238E27FC236}">
                <a16:creationId xmlns:a16="http://schemas.microsoft.com/office/drawing/2014/main" id="{098B9A5E-06DD-4F83-B212-476E96F12BF5}"/>
              </a:ext>
            </a:extLst>
          </p:cNvPr>
          <p:cNvSpPr/>
          <p:nvPr/>
        </p:nvSpPr>
        <p:spPr bwMode="auto">
          <a:xfrm>
            <a:off x="3428981" y="2235313"/>
            <a:ext cx="703951" cy="3960440"/>
          </a:xfrm>
          <a:prstGeom prst="leftBrace">
            <a:avLst>
              <a:gd name="adj1" fmla="val 36155"/>
              <a:gd name="adj2" fmla="val 50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3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内容占位符 2">
            <a:extLst>
              <a:ext uri="{FF2B5EF4-FFF2-40B4-BE49-F238E27FC236}">
                <a16:creationId xmlns:a16="http://schemas.microsoft.com/office/drawing/2014/main" id="{A885263B-165D-4486-8F67-353F595DB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8584" y="2527553"/>
            <a:ext cx="6021152" cy="271384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b="1" i="1" u="sng" dirty="0">
                <a:solidFill>
                  <a:schemeClr val="tx1"/>
                </a:solidFill>
              </a:rPr>
              <a:t>Model registration </a:t>
            </a:r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00E5D4B3-8450-48F8-A6C8-4D5D4E8B31E9}"/>
              </a:ext>
            </a:extLst>
          </p:cNvPr>
          <p:cNvSpPr txBox="1">
            <a:spLocks/>
          </p:cNvSpPr>
          <p:nvPr/>
        </p:nvSpPr>
        <p:spPr bwMode="auto">
          <a:xfrm>
            <a:off x="3598584" y="2980775"/>
            <a:ext cx="4494180" cy="2864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b="1" i="1" u="sng" kern="0" dirty="0">
                <a:solidFill>
                  <a:schemeClr val="tx1"/>
                </a:solidFill>
              </a:rPr>
              <a:t>Model configuration</a:t>
            </a:r>
          </a:p>
        </p:txBody>
      </p:sp>
      <p:sp>
        <p:nvSpPr>
          <p:cNvPr id="16" name="内容占位符 2">
            <a:extLst>
              <a:ext uri="{FF2B5EF4-FFF2-40B4-BE49-F238E27FC236}">
                <a16:creationId xmlns:a16="http://schemas.microsoft.com/office/drawing/2014/main" id="{42003F90-59DD-482E-BBCE-FACEA3A3D915}"/>
              </a:ext>
            </a:extLst>
          </p:cNvPr>
          <p:cNvSpPr txBox="1">
            <a:spLocks/>
          </p:cNvSpPr>
          <p:nvPr/>
        </p:nvSpPr>
        <p:spPr bwMode="auto">
          <a:xfrm>
            <a:off x="3591237" y="3836925"/>
            <a:ext cx="4929116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b="1" i="1" u="sng" kern="0" dirty="0">
                <a:solidFill>
                  <a:schemeClr val="tx1"/>
                </a:solidFill>
              </a:rPr>
              <a:t>Model monitoring</a:t>
            </a:r>
            <a:endParaRPr lang="en-US" altLang="zh-CN" sz="1800" i="1" u="sng" kern="0" dirty="0">
              <a:solidFill>
                <a:schemeClr val="tx1"/>
              </a:solidFill>
            </a:endParaRPr>
          </a:p>
        </p:txBody>
      </p:sp>
      <p:sp>
        <p:nvSpPr>
          <p:cNvPr id="17" name="内容占位符 2">
            <a:extLst>
              <a:ext uri="{FF2B5EF4-FFF2-40B4-BE49-F238E27FC236}">
                <a16:creationId xmlns:a16="http://schemas.microsoft.com/office/drawing/2014/main" id="{B295D1AB-47B6-47C3-81F2-236C417DDFD6}"/>
              </a:ext>
            </a:extLst>
          </p:cNvPr>
          <p:cNvSpPr txBox="1">
            <a:spLocks/>
          </p:cNvSpPr>
          <p:nvPr/>
        </p:nvSpPr>
        <p:spPr bwMode="auto">
          <a:xfrm>
            <a:off x="3593933" y="3425648"/>
            <a:ext cx="7179819" cy="244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i="1" u="sng" kern="0" dirty="0">
                <a:solidFill>
                  <a:schemeClr val="tx1"/>
                </a:solidFill>
              </a:rPr>
              <a:t> Model selection</a:t>
            </a:r>
            <a:endParaRPr lang="en-US" altLang="zh-CN" sz="1800" i="1" u="sng" kern="0" dirty="0">
              <a:solidFill>
                <a:schemeClr val="tx1"/>
              </a:solidFill>
            </a:endParaRPr>
          </a:p>
        </p:txBody>
      </p:sp>
      <p:sp>
        <p:nvSpPr>
          <p:cNvPr id="18" name="内容占位符 2">
            <a:extLst>
              <a:ext uri="{FF2B5EF4-FFF2-40B4-BE49-F238E27FC236}">
                <a16:creationId xmlns:a16="http://schemas.microsoft.com/office/drawing/2014/main" id="{FB91F856-BE3B-4D73-BD64-3AF1A1211807}"/>
              </a:ext>
            </a:extLst>
          </p:cNvPr>
          <p:cNvSpPr txBox="1">
            <a:spLocks/>
          </p:cNvSpPr>
          <p:nvPr/>
        </p:nvSpPr>
        <p:spPr bwMode="auto">
          <a:xfrm>
            <a:off x="3598584" y="5996178"/>
            <a:ext cx="7154054" cy="2941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b="1" i="1" u="sng" kern="0" dirty="0">
                <a:solidFill>
                  <a:schemeClr val="tx1"/>
                </a:solidFill>
              </a:rPr>
              <a:t>Model transfer (similar to Model sharing in the TIG)</a:t>
            </a:r>
          </a:p>
        </p:txBody>
      </p:sp>
      <p:sp>
        <p:nvSpPr>
          <p:cNvPr id="19" name="内容占位符 2">
            <a:extLst>
              <a:ext uri="{FF2B5EF4-FFF2-40B4-BE49-F238E27FC236}">
                <a16:creationId xmlns:a16="http://schemas.microsoft.com/office/drawing/2014/main" id="{C5283B35-1C7A-41CC-9363-21A1F58459F8}"/>
              </a:ext>
            </a:extLst>
          </p:cNvPr>
          <p:cNvSpPr txBox="1">
            <a:spLocks/>
          </p:cNvSpPr>
          <p:nvPr/>
        </p:nvSpPr>
        <p:spPr bwMode="auto">
          <a:xfrm>
            <a:off x="3599264" y="5129653"/>
            <a:ext cx="7179819" cy="244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chemeClr val="tx1"/>
                </a:solidFill>
              </a:rPr>
              <a:t> Model inference operation</a:t>
            </a:r>
            <a:endParaRPr lang="en-US" altLang="zh-CN" sz="1800" kern="0" dirty="0">
              <a:solidFill>
                <a:schemeClr val="tx1"/>
              </a:solidFill>
            </a:endParaRPr>
          </a:p>
        </p:txBody>
      </p:sp>
      <p:sp>
        <p:nvSpPr>
          <p:cNvPr id="20" name="内容占位符 2">
            <a:extLst>
              <a:ext uri="{FF2B5EF4-FFF2-40B4-BE49-F238E27FC236}">
                <a16:creationId xmlns:a16="http://schemas.microsoft.com/office/drawing/2014/main" id="{E40D83F2-538F-44A4-A61C-55B833781DEC}"/>
              </a:ext>
            </a:extLst>
          </p:cNvPr>
          <p:cNvSpPr txBox="1">
            <a:spLocks/>
          </p:cNvSpPr>
          <p:nvPr/>
        </p:nvSpPr>
        <p:spPr bwMode="auto">
          <a:xfrm>
            <a:off x="3581077" y="4230772"/>
            <a:ext cx="7179819" cy="244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chemeClr val="tx1"/>
                </a:solidFill>
              </a:rPr>
              <a:t> Model activation/deactivation</a:t>
            </a:r>
            <a:endParaRPr lang="en-US" altLang="zh-CN" sz="1800" kern="0" dirty="0">
              <a:solidFill>
                <a:schemeClr val="tx1"/>
              </a:solidFill>
            </a:endParaRPr>
          </a:p>
        </p:txBody>
      </p:sp>
      <p:sp>
        <p:nvSpPr>
          <p:cNvPr id="21" name="内容占位符 2">
            <a:extLst>
              <a:ext uri="{FF2B5EF4-FFF2-40B4-BE49-F238E27FC236}">
                <a16:creationId xmlns:a16="http://schemas.microsoft.com/office/drawing/2014/main" id="{5777FB1B-D9CF-4B53-95EC-FBBCC3ADE3DD}"/>
              </a:ext>
            </a:extLst>
          </p:cNvPr>
          <p:cNvSpPr txBox="1">
            <a:spLocks/>
          </p:cNvSpPr>
          <p:nvPr/>
        </p:nvSpPr>
        <p:spPr bwMode="auto">
          <a:xfrm>
            <a:off x="3598584" y="5565352"/>
            <a:ext cx="7179819" cy="244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chemeClr val="tx1"/>
                </a:solidFill>
              </a:rPr>
              <a:t> Model switching</a:t>
            </a:r>
            <a:endParaRPr lang="en-US" altLang="zh-CN" sz="1800" kern="0" dirty="0">
              <a:solidFill>
                <a:schemeClr val="tx1"/>
              </a:solidFill>
            </a:endParaRPr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9D7FF32D-835B-4E46-9865-C624C07B5D07}"/>
              </a:ext>
            </a:extLst>
          </p:cNvPr>
          <p:cNvSpPr txBox="1">
            <a:spLocks/>
          </p:cNvSpPr>
          <p:nvPr/>
        </p:nvSpPr>
        <p:spPr bwMode="auto">
          <a:xfrm>
            <a:off x="3604827" y="2119191"/>
            <a:ext cx="7179819" cy="3740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chemeClr val="tx1"/>
                </a:solidFill>
              </a:rPr>
              <a:t> Data collection</a:t>
            </a:r>
            <a:endParaRPr lang="en-US" altLang="zh-CN" sz="1800" kern="0" dirty="0">
              <a:solidFill>
                <a:schemeClr val="tx1"/>
              </a:solidFill>
            </a:endParaRPr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6BBCBFAB-798E-4308-8BC6-01C46CE173F4}"/>
              </a:ext>
            </a:extLst>
          </p:cNvPr>
          <p:cNvSpPr txBox="1">
            <a:spLocks/>
          </p:cNvSpPr>
          <p:nvPr/>
        </p:nvSpPr>
        <p:spPr bwMode="auto">
          <a:xfrm>
            <a:off x="3591237" y="4661440"/>
            <a:ext cx="7179819" cy="244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chemeClr val="tx1"/>
                </a:solidFill>
              </a:rPr>
              <a:t> Model training</a:t>
            </a:r>
            <a:endParaRPr lang="en-US" altLang="zh-CN" sz="1800" kern="0" dirty="0">
              <a:solidFill>
                <a:schemeClr val="tx1"/>
              </a:solidFill>
            </a:endParaRPr>
          </a:p>
          <a:p>
            <a:pPr marL="457200" lvl="1" indent="0"/>
            <a:endParaRPr lang="zh-CN" altLang="en-US" sz="1800" kern="0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2EE303B4-4652-476A-9BA1-B45CD19F88EB}"/>
              </a:ext>
            </a:extLst>
          </p:cNvPr>
          <p:cNvSpPr/>
          <p:nvPr/>
        </p:nvSpPr>
        <p:spPr>
          <a:xfrm>
            <a:off x="282458" y="1638014"/>
            <a:ext cx="11126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0"/>
            <a:r>
              <a:rPr lang="en-US" altLang="zh-CN" sz="1800" b="1" dirty="0">
                <a:solidFill>
                  <a:schemeClr val="tx1"/>
                </a:solidFill>
              </a:rPr>
              <a:t>In 3GPP, AIML Model Management is associated with all processes in a life-cycle[6-13], including:</a:t>
            </a:r>
            <a:endParaRPr lang="en-US" altLang="zh-CN" sz="1800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4DDFE76-2525-4388-8D7A-1F6D9C66A11C}"/>
              </a:ext>
            </a:extLst>
          </p:cNvPr>
          <p:cNvSpPr/>
          <p:nvPr/>
        </p:nvSpPr>
        <p:spPr>
          <a:xfrm>
            <a:off x="8131269" y="5663459"/>
            <a:ext cx="51845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0"/>
            <a:r>
              <a:rPr lang="en-US" altLang="zh-CN" sz="1400" i="1" dirty="0">
                <a:solidFill>
                  <a:schemeClr val="tx1"/>
                </a:solidFill>
              </a:rPr>
              <a:t>The underline will be introduced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4138304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fld id="{B0827464-483E-4D45-B697-EBA3C8D4D878}" type="datetime1">
              <a:rPr lang="zh-CN" altLang="en-US" smtClean="0"/>
              <a:t>2023/7/10</a:t>
            </a:fld>
            <a:endParaRPr lang="en-GB" altLang="zh-CN" dirty="0"/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20297D14-2281-48FE-9BF6-539DE6832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Model Management in 3GPP (2/2) </a:t>
            </a:r>
            <a:endParaRPr lang="zh-CN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6B9EB74C-1DF8-4AB5-ABEB-303213751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928386"/>
              </p:ext>
            </p:extLst>
          </p:nvPr>
        </p:nvGraphicFramePr>
        <p:xfrm>
          <a:off x="874362" y="1826744"/>
          <a:ext cx="10766254" cy="44915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36966">
                  <a:extLst>
                    <a:ext uri="{9D8B030D-6E8A-4147-A177-3AD203B41FA5}">
                      <a16:colId xmlns:a16="http://schemas.microsoft.com/office/drawing/2014/main" val="3829552936"/>
                    </a:ext>
                  </a:extLst>
                </a:gridCol>
                <a:gridCol w="8129288">
                  <a:extLst>
                    <a:ext uri="{9D8B030D-6E8A-4147-A177-3AD203B41FA5}">
                      <a16:colId xmlns:a16="http://schemas.microsoft.com/office/drawing/2014/main" val="2069141804"/>
                    </a:ext>
                  </a:extLst>
                </a:gridCol>
              </a:tblGrid>
              <a:tr h="55906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Type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Briefs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676356"/>
                  </a:ext>
                </a:extLst>
              </a:tr>
              <a:tr h="6869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i="1" u="sng" dirty="0">
                          <a:solidFill>
                            <a:schemeClr val="tx1"/>
                          </a:solidFill>
                          <a:latin typeface="+mn-lt"/>
                        </a:rPr>
                        <a:t>Model registration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 Assignment of an identification for an AIML model by the network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The identification can be used to identify a model for its life-cycle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45316"/>
                  </a:ext>
                </a:extLst>
              </a:tr>
              <a:tr h="50026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i="1" u="sng" dirty="0">
                          <a:solidFill>
                            <a:schemeClr val="tx1"/>
                          </a:solidFill>
                        </a:rPr>
                        <a:t>Model configuration</a:t>
                      </a:r>
                      <a:endParaRPr lang="zh-CN" altLang="en-US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Configures a model or a set of models per feature, such as input/outputs, pre/post-processing, etc. 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7305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i="1" u="sng" dirty="0">
                          <a:solidFill>
                            <a:schemeClr val="tx1"/>
                          </a:solidFill>
                        </a:rPr>
                        <a:t>Model 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Monitoring and switching models, based on accuracy and relevance, overhead, complexity, and latency.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568083"/>
                  </a:ext>
                </a:extLst>
              </a:tr>
              <a:tr h="9465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i="1" u="sng" dirty="0">
                          <a:solidFill>
                            <a:schemeClr val="tx1"/>
                          </a:solidFill>
                        </a:rPr>
                        <a:t>Model selection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For one feature, model selection base on different wireless environment such as channel type, number of active users, indoor/outdoor, moving speed, etc.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Make appropriate selection when the model drifts, such as data or performance metrics [5].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21771"/>
                  </a:ext>
                </a:extLst>
              </a:tr>
              <a:tr h="122266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i="1" u="sng" dirty="0">
                          <a:solidFill>
                            <a:schemeClr val="tx1"/>
                          </a:solidFill>
                        </a:rPr>
                        <a:t>Model transfer </a:t>
                      </a:r>
                      <a:endParaRPr lang="zh-CN" altLang="en-US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Delivery of an AIML model over the air interface, together with the parameters of a model structure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The aspects of the model transfer mechanism, either using a dedicated frame or payload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The model representation format (e.g. defined by external standards or be proprietary including model delivery as a run-time binary image).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783105"/>
                  </a:ext>
                </a:extLst>
              </a:tr>
            </a:tbl>
          </a:graphicData>
        </a:graphic>
      </p:graphicFrame>
      <p:sp>
        <p:nvSpPr>
          <p:cNvPr id="2" name="页脚占位符 1">
            <a:extLst>
              <a:ext uri="{FF2B5EF4-FFF2-40B4-BE49-F238E27FC236}">
                <a16:creationId xmlns:a16="http://schemas.microsoft.com/office/drawing/2014/main" id="{185E2D37-E86F-4252-8A70-D3EA3C346B6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Yue Xu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7478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Aspects of AIML Model standardization for WLAN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2009" y="1830390"/>
            <a:ext cx="10654207" cy="45509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Define rules to filter out abnormal decisions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Create new service/functionality in WNM , e.g., abnormal event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Create new access category and transmission rules for model sharing to reduce the radio resource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Model registration/identification, especially for the enterprise WLAN with central management 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Signaling for AIML model and device hardware platform matching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AIML model Activation/deactivation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according to device status or type</a:t>
            </a:r>
            <a:endParaRPr lang="en-US" altLang="zh-CN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fld id="{2B4FF43A-7C7B-40F3-94FC-0F4B0647E11F}" type="datetime1">
              <a:rPr lang="zh-CN" altLang="en-US" smtClean="0"/>
              <a:t>2023/7/10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13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fld id="{6AB7C313-F617-40E5-8BC2-39217E3D47E3}" type="datetime1">
              <a:rPr lang="zh-CN" altLang="en-US" smtClean="0"/>
              <a:t>2023/7/10</a:t>
            </a:fld>
            <a:endParaRPr lang="en-GB" altLang="zh-CN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9575F269-EB0B-43F9-A9E5-0018C515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55AD7B3A-317A-4237-AC00-E6FDD1426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881" y="2023660"/>
            <a:ext cx="10097679" cy="4113213"/>
          </a:xfrm>
        </p:spPr>
        <p:txBody>
          <a:bodyPr/>
          <a:lstStyle/>
          <a:p>
            <a:pPr marL="0" indent="0"/>
            <a:r>
              <a:rPr lang="en-US" altLang="zh-CN" sz="2800" dirty="0">
                <a:solidFill>
                  <a:schemeClr val="tx1"/>
                </a:solidFill>
              </a:rPr>
              <a:t>In this submission, we discuss the s</a:t>
            </a:r>
            <a:r>
              <a:rPr lang="en-US" altLang="zh-CN" sz="2800" dirty="0"/>
              <a:t>cenarios of AIML Model Management, introduce related work in 3GPP and summarize some possible standard impacts for WLAN.</a:t>
            </a:r>
            <a:endParaRPr lang="en-US" altLang="zh-CN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565594"/>
            <a:ext cx="10583839" cy="4896544"/>
          </a:xfrm>
        </p:spPr>
        <p:txBody>
          <a:bodyPr/>
          <a:lstStyle/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[1] </a:t>
            </a:r>
            <a:r>
              <a:rPr lang="en-US" altLang="zh-CN" sz="1400" dirty="0"/>
              <a:t>11-22/0987r7-aiml-technical-report-draft</a:t>
            </a:r>
          </a:p>
          <a:p>
            <a:pPr marL="0" indent="0"/>
            <a:r>
              <a:rPr lang="en-US" altLang="zh-CN" sz="1400" dirty="0"/>
              <a:t>[2] 11-22-1948-00-aiml-aiml-model-sharing-use-case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[3] 11-23-0397-01-aiml-technical-feasibility-analysis-of-ml-model-sharing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[4]</a:t>
            </a:r>
            <a:r>
              <a:rPr lang="en-US" altLang="zh-CN" sz="1400" dirty="0"/>
              <a:t> 11-23-0750-00-aiml-discussions-on-neural-network-model-sharing-for-WLAN</a:t>
            </a:r>
          </a:p>
          <a:p>
            <a:pPr marL="0" indent="0"/>
            <a:r>
              <a:rPr lang="en-US" altLang="zh-CN" sz="1400" dirty="0"/>
              <a:t>[5] Manias D M, </a:t>
            </a:r>
            <a:r>
              <a:rPr lang="en-US" altLang="zh-CN" sz="1400" dirty="0" err="1"/>
              <a:t>Chouman</a:t>
            </a:r>
            <a:r>
              <a:rPr lang="en-US" altLang="zh-CN" sz="1400" dirty="0"/>
              <a:t> A, </a:t>
            </a:r>
            <a:r>
              <a:rPr lang="en-US" altLang="zh-CN" sz="1400" dirty="0" err="1"/>
              <a:t>Shami</a:t>
            </a:r>
            <a:r>
              <a:rPr lang="en-US" altLang="zh-CN" sz="1400" dirty="0"/>
              <a:t> A. Model Drift in Dynamic Networks[J]. IEEE Communications Magazine, 2023.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[6] R1-2212107,” General Aspects of AI/ML Framework”, Qualcomm, 3GPP TSG-RAN WG1 #111 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[7] R1-2212035,” General aspects of AI ML framework and evaluation methodology”, Samsung, 3GPP TSG-RAN WG1 #111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[8] R1-2212225,” Discussion on general aspects of AI/ML LCM”, MediaTek, 3GPP TSG-RAN WG1 #111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[9] R1-2211804,” Discussion on general aspect of AI/ML framework”, Apple, 3GPP TSG-RAN WG1 #111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[10] R1-2211729,” Discussion on general aspects of AI ML framework”, </a:t>
            </a:r>
            <a:r>
              <a:rPr lang="en-US" altLang="zh-CN" sz="1400" dirty="0" err="1">
                <a:solidFill>
                  <a:schemeClr val="tx1"/>
                </a:solidFill>
              </a:rPr>
              <a:t>InterDigital</a:t>
            </a:r>
            <a:r>
              <a:rPr lang="en-US" altLang="zh-CN" sz="1400" dirty="0">
                <a:solidFill>
                  <a:schemeClr val="tx1"/>
                </a:solidFill>
              </a:rPr>
              <a:t>, 3GPP TSG-RAN WG1 #111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[11] R1-2210884,” Discussion on general aspects of AI/ML framework”, Huawei, 3GPP TSG-RAN WG1 #111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[12] R1-2211392,” Discussion on general aspects of AI/ML framework”, Intel Corporation, 3GPP TSG-RAN WG1 #111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[13] R1-2211287,” Discussion on general aspects of AI/ML framework”, Ericsson, 3GPP TSG-RAN WG1 #111</a:t>
            </a: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fld id="{B9FD9A06-22D1-49E4-9C64-43857F965B0E}" type="datetime1">
              <a:rPr lang="zh-CN" altLang="en-US" smtClean="0"/>
              <a:t>2023/7/10</a:t>
            </a:fld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4098</TotalTime>
  <Words>1186</Words>
  <Application>Microsoft Office PowerPoint</Application>
  <PresentationFormat>宽屏</PresentationFormat>
  <Paragraphs>159</Paragraphs>
  <Slides>9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Wingdings</vt:lpstr>
      <vt:lpstr>Office 主题​​</vt:lpstr>
      <vt:lpstr>Discussion on AIML Model Management for WLAN</vt:lpstr>
      <vt:lpstr>Introduction</vt:lpstr>
      <vt:lpstr>Scenarios of AIML Model Management (1/2)</vt:lpstr>
      <vt:lpstr>Scenarios of AIML Model Management (2/2)</vt:lpstr>
      <vt:lpstr>Model Management in 3GPP (1/2) </vt:lpstr>
      <vt:lpstr>Model Management in 3GPP (2/2) </vt:lpstr>
      <vt:lpstr>Aspects of AIML Model standardization for WLAN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xuyue (I)</dc:creator>
  <cp:lastModifiedBy>xuyue (I)</cp:lastModifiedBy>
  <cp:revision>384</cp:revision>
  <cp:lastPrinted>1601-01-01T00:00:00Z</cp:lastPrinted>
  <dcterms:created xsi:type="dcterms:W3CDTF">2023-05-31T01:05:25Z</dcterms:created>
  <dcterms:modified xsi:type="dcterms:W3CDTF">2023-07-10T05:48:41Z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(3)Sokj3xpmeTMRBQKmtekdEXpQukf15WVEfGVdN0EpARGLXfEvrlDm5ZQAyoM2zvCK1FcMxpLQ
5BKSK7/lUcbERDtMWt/m0L938d6NSgSVhG7Q2ZaD7yhFQT5vc1fYXyoVcGMk5gzuppBeGgYB
2oK4SwruLiTx4fH3kyXZcgJABHyEINbNgCrJ/szaAxffyePt7bGjRR+bboEB9Sj/usAIUlOq
PgH6aG+Mn63GPrNlFt</vt:lpwstr>
  </property>
  <property fmtid="{D5CDD505-2E9C-101B-9397-08002B2CF9AE}" pid="3" name="_2015_ms_pID_7253431">
    <vt:lpwstr>xIXVNFNLFVDshFvVw+JpdMobx9rYvp6yFgBwYtIlKLDHtfgAq4fyGG
y7j6t4VwsHDKLtGvg3Q1NbRS50AmEGz6Isbajxr1QBAXcO1raAhXGNFs4Q3UK/vy4v0intYR
ciTOU32IVcITmhgbm6n9wNTVw2MpoJA9PWHzPhyobQ5Mq6K5nEukmy43ilD4PgQ3kLI16g/i
pYYUP3TwoQrx//ug1qpvtVE83+vSxins2Ed8</vt:lpwstr>
  </property>
  <property fmtid="{D5CDD505-2E9C-101B-9397-08002B2CF9AE}" pid="4" name="_2015_ms_pID_7253432">
    <vt:lpwstr>J+tH56XIrIMdMWry+So5pw8=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1688389243</vt:lpwstr>
  </property>
</Properties>
</file>