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3" r:id="rId3"/>
    <p:sldId id="275" r:id="rId4"/>
    <p:sldId id="276" r:id="rId5"/>
    <p:sldId id="264" r:id="rId6"/>
    <p:sldId id="269" r:id="rId7"/>
    <p:sldId id="277" r:id="rId8"/>
    <p:sldId id="262" r:id="rId9"/>
    <p:sldId id="263" r:id="rId10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36" autoAdjust="0"/>
  </p:normalViewPr>
  <p:slideViewPr>
    <p:cSldViewPr snapToGrid="0">
      <p:cViewPr varScale="1">
        <p:scale>
          <a:sx n="83" d="100"/>
          <a:sy n="83" d="100"/>
        </p:scale>
        <p:origin x="828" y="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19D98-7A66-4442-B59B-96AA1B563EC2}" type="datetimeFigureOut">
              <a:rPr lang="zh-CN" altLang="en-US" smtClean="0"/>
              <a:t>2023/7/10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09004-20E7-4BBD-B887-7A7AE9F331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895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Bi</a:t>
            </a:r>
            <a:r>
              <a:rPr lang="zh-CN" altLang="en-US" dirty="0"/>
              <a:t>应该新增对钓鱼</a:t>
            </a:r>
            <a:r>
              <a:rPr lang="en-US" altLang="zh-CN" dirty="0"/>
              <a:t>WIFI</a:t>
            </a:r>
            <a:r>
              <a:rPr lang="zh-CN" altLang="en-US" dirty="0"/>
              <a:t>的识别与反制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909004-20E7-4BBD-B887-7A7AE9F331C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2234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Public Places: Airports, train stations, bus stations, cafes, restaurants, shopping malls, and public parks are common hotspots for fake Wi-Fi networks.</a:t>
            </a:r>
          </a:p>
          <a:p>
            <a:endParaRPr lang="en-US" altLang="zh-CN" dirty="0"/>
          </a:p>
          <a:p>
            <a:r>
              <a:rPr lang="en-US" altLang="zh-CN" dirty="0"/>
              <a:t>Hotels and Accommodation: Fake Wi-Fi networks are often found in hotels, guesthouses, and other accommodation facilities. Attackers take advantage of travelers who expect to find Wi-Fi access in their accommodations.</a:t>
            </a:r>
          </a:p>
          <a:p>
            <a:endParaRPr lang="en-US" altLang="zh-CN" dirty="0"/>
          </a:p>
          <a:p>
            <a:r>
              <a:rPr lang="en-US" altLang="zh-CN" dirty="0"/>
              <a:t>Tourist Attractions: Popular tourist destinations, such as museums, historical sites, and theme parks, may have fake Wi-Fi networks set up to target unsuspecting tourists.</a:t>
            </a:r>
          </a:p>
          <a:p>
            <a:endParaRPr lang="en-US" altLang="zh-CN" dirty="0"/>
          </a:p>
          <a:p>
            <a:r>
              <a:rPr lang="en-US" altLang="zh-CN" dirty="0"/>
              <a:t>Public Transportation: Buses, trains, and other forms of public transportation can be targeted by attackers who set up fake Wi-Fi networks to trick passengers into connecting.</a:t>
            </a:r>
          </a:p>
          <a:p>
            <a:endParaRPr lang="en-US" altLang="zh-CN" dirty="0"/>
          </a:p>
          <a:p>
            <a:r>
              <a:rPr lang="en-US" altLang="zh-CN" dirty="0"/>
              <a:t>Events and Conferences: Fake Wi-Fi networks can be present at large events, conferences, trade shows, and exhibitions. Attendees may unknowingly connect to these networks while seeking internet access.</a:t>
            </a:r>
          </a:p>
          <a:p>
            <a:endParaRPr lang="en-US" altLang="zh-CN" dirty="0"/>
          </a:p>
          <a:p>
            <a:r>
              <a:rPr lang="en-US" altLang="zh-CN" dirty="0"/>
              <a:t>Workplaces and Offices: In some cases, attackers may try to impersonate legitimate Wi-Fi networks within office buildings or workplaces to gain unauthorized access to sensitive company information.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909004-20E7-4BBD-B887-7A7AE9F331C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1385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Public Places: Airports, train stations, bus stations, cafes, restaurants, shopping malls, and public parks are common hotspots for fake Wi-Fi networks.</a:t>
            </a:r>
          </a:p>
          <a:p>
            <a:endParaRPr lang="en-US" altLang="zh-CN" dirty="0"/>
          </a:p>
          <a:p>
            <a:r>
              <a:rPr lang="en-US" altLang="zh-CN" dirty="0"/>
              <a:t>Hotels and Accommodation: Fake Wi-Fi networks are often found in hotels, guesthouses, and other accommodation facilities. Attackers take advantage of travelers who expect to find Wi-Fi access in their accommodations.</a:t>
            </a:r>
          </a:p>
          <a:p>
            <a:endParaRPr lang="en-US" altLang="zh-CN" dirty="0"/>
          </a:p>
          <a:p>
            <a:r>
              <a:rPr lang="en-US" altLang="zh-CN" dirty="0"/>
              <a:t>Tourist Attractions: Popular tourist destinations, such as museums, historical sites, and theme parks, may have fake Wi-Fi networks set up to target unsuspecting tourists.</a:t>
            </a:r>
          </a:p>
          <a:p>
            <a:endParaRPr lang="en-US" altLang="zh-CN" dirty="0"/>
          </a:p>
          <a:p>
            <a:r>
              <a:rPr lang="en-US" altLang="zh-CN" dirty="0"/>
              <a:t>Public Transportation: Buses, trains, and other forms of public transportation can be targeted by attackers who set up fake Wi-Fi networks to trick passengers into connecting.</a:t>
            </a:r>
          </a:p>
          <a:p>
            <a:endParaRPr lang="en-US" altLang="zh-CN" dirty="0"/>
          </a:p>
          <a:p>
            <a:r>
              <a:rPr lang="en-US" altLang="zh-CN" dirty="0"/>
              <a:t>Events and Conferences: Fake Wi-Fi networks can be present at large events, conferences, trade shows, and exhibitions. Attendees may unknowingly connect to these networks while seeking internet access.</a:t>
            </a:r>
          </a:p>
          <a:p>
            <a:endParaRPr lang="en-US" altLang="zh-CN" dirty="0"/>
          </a:p>
          <a:p>
            <a:r>
              <a:rPr lang="en-US" altLang="zh-CN" dirty="0"/>
              <a:t>Workplaces and Offices: In some cases, attackers may try to impersonate legitimate Wi-Fi networks within office buildings or workplaces to gain unauthorized access to sensitive company information.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909004-20E7-4BBD-B887-7A7AE9F331C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134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2023/7/10</a:t>
            </a:fld>
            <a:endParaRPr lang="zh-CN" altLang="en-US" dirty="0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8A032261-FB03-0A89-1B37-36FD806B6C3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sz="1800" dirty="0"/>
              <a:t>L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81A70DC-463C-B277-BE4B-2B8638D4346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Slide </a:t>
            </a:r>
            <a:fld id="{1D1AEF17-2F2B-421F-925F-502895AF38AE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3F99B417-9063-4CE1-51B6-AF366A5F5C1E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err="1"/>
              <a:t>Lihua</a:t>
            </a:r>
            <a:r>
              <a:rPr lang="en-US" altLang="zh-CN" dirty="0"/>
              <a:t> Zhu, </a:t>
            </a:r>
            <a:r>
              <a:rPr lang="en-US" altLang="zh-CN" dirty="0" err="1"/>
              <a:t>Ruijie</a:t>
            </a:r>
            <a:r>
              <a:rPr lang="en-US" altLang="zh-CN" dirty="0"/>
              <a:t> Networks Inc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835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zh-CN" alt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092232A9-B79D-482C-B37E-23678B869C72}" type="datetimeFigureOut">
              <a:rPr lang="zh-CN" altLang="en-US" smtClean="0"/>
              <a:t>2023/7/10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204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2023/7/10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2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2023/7/10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7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2023/7/10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938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2023/7/10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202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2023/7/10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83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2023/7/10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453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2023/7/10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1756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November 2022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err="1"/>
              <a:t>Lihua</a:t>
            </a:r>
            <a:r>
              <a:rPr lang="en-US" altLang="zh-CN" dirty="0"/>
              <a:t> Zhu, </a:t>
            </a:r>
            <a:r>
              <a:rPr lang="en-US" altLang="zh-CN" dirty="0" err="1"/>
              <a:t>Ruijie</a:t>
            </a:r>
            <a:r>
              <a:rPr lang="en-US" altLang="zh-CN" dirty="0"/>
              <a:t> Networks Inc</a:t>
            </a:r>
            <a:endParaRPr lang="zh-CN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Slide </a:t>
            </a:r>
            <a:fld id="{1D1AEF17-2F2B-421F-925F-502895AF38AE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</a:t>
            </a: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1227r0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81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</a:t>
            </a:r>
            <a:r>
              <a:rPr lang="en-US" altLang="zh-CN" dirty="0"/>
              <a:t>3</a:t>
            </a:r>
            <a:endParaRPr lang="en-GB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3A64CF4-BD00-2C4D-E363-14F9925E05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Consideration on Identify and Attack Fake Wi-Fi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8F49D38-2D53-72A4-5434-331A065F4D5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947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</a:t>
            </a:r>
            <a:r>
              <a:rPr lang="en-US" altLang="zh-CN" sz="2000" b="0" dirty="0"/>
              <a:t>3</a:t>
            </a:r>
            <a:r>
              <a:rPr lang="en-GB" sz="2000" b="0" dirty="0"/>
              <a:t>-</a:t>
            </a:r>
            <a:r>
              <a:rPr lang="en-US" altLang="zh-CN" sz="2000" b="0" dirty="0"/>
              <a:t>07</a:t>
            </a:r>
            <a:r>
              <a:rPr lang="en-GB" sz="2000" b="0" dirty="0"/>
              <a:t>-xx</a:t>
            </a:r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B43E0328-54C8-0A87-4EB4-2B008548BE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473917"/>
              </p:ext>
            </p:extLst>
          </p:nvPr>
        </p:nvGraphicFramePr>
        <p:xfrm>
          <a:off x="1339850" y="2905125"/>
          <a:ext cx="9432925" cy="248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4" imgW="10448650" imgH="2746794" progId="Word.Document.8">
                  <p:embed/>
                </p:oleObj>
              </mc:Choice>
              <mc:Fallback>
                <p:oleObj name="Document" r:id="rId4" imgW="10448650" imgH="274679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2905125"/>
                        <a:ext cx="9432925" cy="2484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423B0EF3-EB56-C2D3-AB76-935B90047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23925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ct val="200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chemeClr val="tx1"/>
                </a:solidFill>
                <a:latin typeface="Times New Roman" pitchFamily="18" charset="0"/>
                <a:ea typeface="+mn-ea"/>
              </a:rPr>
              <a:t>Authors: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8568268" y="6441858"/>
            <a:ext cx="30463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Lihua Zhu, et al.,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Co., Ltd.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642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7C798FC0-0420-DD31-8005-7624CC906B36}"/>
              </a:ext>
            </a:extLst>
          </p:cNvPr>
          <p:cNvSpPr txBox="1">
            <a:spLocks/>
          </p:cNvSpPr>
          <p:nvPr/>
        </p:nvSpPr>
        <p:spPr bwMode="auto">
          <a:xfrm>
            <a:off x="886652" y="772696"/>
            <a:ext cx="10418696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defRPr/>
            </a:pPr>
            <a:r>
              <a:rPr lang="en-US" altLang="ja-JP" kern="0" dirty="0"/>
              <a:t>Background </a:t>
            </a:r>
            <a:endParaRPr kumimoji="1" lang="ja-JP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26027CC2-8F80-15F1-A10B-0BE2D43D33B6}"/>
              </a:ext>
            </a:extLst>
          </p:cNvPr>
          <p:cNvSpPr txBox="1">
            <a:spLocks/>
          </p:cNvSpPr>
          <p:nvPr/>
        </p:nvSpPr>
        <p:spPr bwMode="auto">
          <a:xfrm>
            <a:off x="838526" y="1837909"/>
            <a:ext cx="10727958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Times New Roman" pitchFamily="16" charset="0"/>
              <a:buChar char="•"/>
            </a:pPr>
            <a:r>
              <a:rPr lang="en-US" altLang="zh-CN" kern="0" dirty="0">
                <a:ea typeface="宋体" panose="02010600030101010101" pitchFamily="2" charset="-122"/>
              </a:rPr>
              <a:t>Scope of </a:t>
            </a:r>
            <a:r>
              <a:rPr lang="en-US" altLang="zh-CN" kern="0" dirty="0" err="1">
                <a:ea typeface="宋体" panose="02010600030101010101" pitchFamily="2" charset="-122"/>
              </a:rPr>
              <a:t>P802.11bi</a:t>
            </a:r>
            <a:r>
              <a:rPr lang="en-US" altLang="zh-CN" kern="0" dirty="0">
                <a:ea typeface="宋体" panose="02010600030101010101" pitchFamily="2" charset="-122"/>
              </a:rPr>
              <a:t>:</a:t>
            </a:r>
          </a:p>
          <a:p>
            <a:pPr marL="0" indent="0"/>
            <a:r>
              <a:rPr lang="en-US" altLang="zh-CN" b="0" kern="0" dirty="0">
                <a:ea typeface="宋体" panose="02010600030101010101" pitchFamily="2" charset="-122"/>
              </a:rPr>
              <a:t>This amendment specifies modifications to the IEEE Std 802.11 medium access control (MAC) specification to specify new mechanisms that address and improve user privacy.</a:t>
            </a:r>
          </a:p>
          <a:p>
            <a:pPr marL="0" indent="0"/>
            <a:endParaRPr lang="en-US" altLang="zh-CN" b="0" kern="0" dirty="0">
              <a:ea typeface="宋体" panose="02010600030101010101" pitchFamily="2" charset="-122"/>
            </a:endParaRPr>
          </a:p>
          <a:p>
            <a:pPr marL="0" indent="0"/>
            <a:r>
              <a:rPr lang="en-US" altLang="zh-CN" kern="0" dirty="0">
                <a:ea typeface="宋体" panose="02010600030101010101" pitchFamily="2" charset="-122"/>
              </a:rPr>
              <a:t>Fake Wi-Fi:</a:t>
            </a:r>
            <a:endParaRPr lang="en-US" altLang="ja-JP" b="0" kern="0" dirty="0">
              <a:ea typeface="宋体" panose="02010600030101010101" pitchFamily="2" charset="-122"/>
            </a:endParaRPr>
          </a:p>
          <a:p>
            <a:pPr marL="0" indent="0"/>
            <a:r>
              <a:rPr lang="en-US" altLang="ja-JP" b="0" kern="0" dirty="0">
                <a:ea typeface="宋体" panose="02010600030101010101" pitchFamily="2" charset="-122"/>
              </a:rPr>
              <a:t>Fake Wi-Fi refers to unauthorized or maliciously created wireless networks that mimic legitimate Wi-Fi networks. These networks are set up by attackers with the intention of deceiving users into connecting to them, often with the aim of stealing sensitive information or conducting other malicious activities.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5EFB56E-5E15-D615-B96D-B132EEA88FD4}"/>
              </a:ext>
            </a:extLst>
          </p:cNvPr>
          <p:cNvSpPr txBox="1"/>
          <p:nvPr/>
        </p:nvSpPr>
        <p:spPr>
          <a:xfrm>
            <a:off x="8568268" y="6441858"/>
            <a:ext cx="30463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Lihua Zhu, et al.,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Co., Ltd.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0761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7C798FC0-0420-DD31-8005-7624CC906B36}"/>
              </a:ext>
            </a:extLst>
          </p:cNvPr>
          <p:cNvSpPr txBox="1">
            <a:spLocks/>
          </p:cNvSpPr>
          <p:nvPr/>
        </p:nvSpPr>
        <p:spPr bwMode="auto">
          <a:xfrm>
            <a:off x="886652" y="772696"/>
            <a:ext cx="10418696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defRPr/>
            </a:pPr>
            <a:r>
              <a:rPr lang="en-US" altLang="ja-JP" kern="0" dirty="0"/>
              <a:t>Background</a:t>
            </a:r>
            <a:endParaRPr kumimoji="1" lang="ja-JP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26027CC2-8F80-15F1-A10B-0BE2D43D33B6}"/>
              </a:ext>
            </a:extLst>
          </p:cNvPr>
          <p:cNvSpPr txBox="1">
            <a:spLocks/>
          </p:cNvSpPr>
          <p:nvPr/>
        </p:nvSpPr>
        <p:spPr bwMode="auto">
          <a:xfrm>
            <a:off x="781763" y="1832504"/>
            <a:ext cx="10727958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zh-CN" sz="2000" b="0" dirty="0"/>
              <a:t>Since, it easy and cheap for attackers to create  a fake Wi-Fi network. Fake Wi-Fi networks are ubiquitous.</a:t>
            </a:r>
          </a:p>
          <a:p>
            <a:pPr marL="0" indent="0"/>
            <a:r>
              <a:rPr lang="en-US" altLang="zh-CN" sz="2000" dirty="0"/>
              <a:t>Public Places: </a:t>
            </a:r>
            <a:r>
              <a:rPr lang="en-US" altLang="zh-CN" sz="2000" b="0" dirty="0"/>
              <a:t>Airports, train stations, bus stations, cafes, restaurants, shopping malls, and public parks are common hotspots for fake Wi-Fi networks.</a:t>
            </a:r>
          </a:p>
          <a:p>
            <a:pPr marL="0" indent="0"/>
            <a:endParaRPr lang="en-US" altLang="zh-CN" sz="2000" dirty="0"/>
          </a:p>
          <a:p>
            <a:pPr marL="0" indent="0"/>
            <a:r>
              <a:rPr lang="en-US" altLang="zh-CN" sz="2000" dirty="0"/>
              <a:t>Hotels and Accommodation: </a:t>
            </a:r>
            <a:r>
              <a:rPr lang="en-US" altLang="zh-CN" sz="2000" b="0" dirty="0"/>
              <a:t>Fake Wi-Fi networks are often found in hotels, guesthouses, and other accommodation facilities. Attackers take advantage of travelers who expect to find Wi-Fi access in their accommodations.</a:t>
            </a:r>
          </a:p>
          <a:p>
            <a:endParaRPr lang="en-US" altLang="zh-CN" sz="2000" dirty="0"/>
          </a:p>
          <a:p>
            <a:pPr marL="0" indent="0"/>
            <a:r>
              <a:rPr lang="en-US" altLang="zh-CN" sz="2000" dirty="0"/>
              <a:t>Tourist Attractions: </a:t>
            </a:r>
            <a:r>
              <a:rPr lang="en-US" altLang="zh-CN" sz="2000" b="0" dirty="0"/>
              <a:t>Popular tourist destinations, such as museums, historical sites, and theme parks, may have fake Wi-Fi networks set up to target unsuspecting tourists.</a:t>
            </a:r>
          </a:p>
          <a:p>
            <a:endParaRPr lang="en-US" altLang="zh-CN" sz="2000" b="0" dirty="0"/>
          </a:p>
          <a:p>
            <a:pPr marL="0" indent="0"/>
            <a:r>
              <a:rPr lang="en-US" altLang="zh-CN" sz="2000" dirty="0"/>
              <a:t>Public Transportation: </a:t>
            </a:r>
            <a:r>
              <a:rPr lang="en-US" altLang="zh-CN" sz="2100" b="0" dirty="0"/>
              <a:t>large events, conferences, trade shows, and exhibitions. Attendees may unknowingly connect to these networks while seeking internet access.</a:t>
            </a:r>
          </a:p>
          <a:p>
            <a:endParaRPr lang="en-US" altLang="ja-JP" b="0" kern="0" dirty="0">
              <a:ea typeface="宋体" panose="02010600030101010101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5EFB56E-5E15-D615-B96D-B132EEA88FD4}"/>
              </a:ext>
            </a:extLst>
          </p:cNvPr>
          <p:cNvSpPr txBox="1"/>
          <p:nvPr/>
        </p:nvSpPr>
        <p:spPr>
          <a:xfrm>
            <a:off x="8568268" y="6441858"/>
            <a:ext cx="30463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Lihua Zhu, et al.,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Co., Ltd.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8724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7C798FC0-0420-DD31-8005-7624CC906B36}"/>
              </a:ext>
            </a:extLst>
          </p:cNvPr>
          <p:cNvSpPr txBox="1">
            <a:spLocks/>
          </p:cNvSpPr>
          <p:nvPr/>
        </p:nvSpPr>
        <p:spPr bwMode="auto">
          <a:xfrm>
            <a:off x="886652" y="772696"/>
            <a:ext cx="10418696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defRPr/>
            </a:pPr>
            <a:r>
              <a:rPr lang="en-US" altLang="ja-JP" kern="0" dirty="0"/>
              <a:t>Background</a:t>
            </a:r>
            <a:endParaRPr kumimoji="1" lang="ja-JP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26027CC2-8F80-15F1-A10B-0BE2D43D33B6}"/>
              </a:ext>
            </a:extLst>
          </p:cNvPr>
          <p:cNvSpPr txBox="1">
            <a:spLocks/>
          </p:cNvSpPr>
          <p:nvPr/>
        </p:nvSpPr>
        <p:spPr bwMode="auto">
          <a:xfrm>
            <a:off x="732021" y="1591091"/>
            <a:ext cx="10727958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altLang="zh-CN" sz="2000" dirty="0"/>
          </a:p>
          <a:p>
            <a:pPr marL="0" indent="0"/>
            <a:r>
              <a:rPr lang="en-US" altLang="zh-CN" b="0" dirty="0"/>
              <a:t>Especially, in financial institutions such as bank, by capturing personal and financial information through fake Wi-Fi, attackers can impersonate users, open fraudulent accounts, and engage in identity theft. This can lead to significant financial and reputational damage.</a:t>
            </a:r>
          </a:p>
          <a:p>
            <a:pPr marL="0" indent="0"/>
            <a:endParaRPr lang="en-US" altLang="zh-CN" sz="2100" b="0" dirty="0"/>
          </a:p>
          <a:p>
            <a:pPr marL="0" indent="0"/>
            <a:endParaRPr lang="en-US" altLang="zh-CN" sz="2100" b="0" dirty="0"/>
          </a:p>
          <a:p>
            <a:pPr marL="0" indent="0"/>
            <a:r>
              <a:rPr lang="en-US" altLang="zh-CN" b="0" dirty="0"/>
              <a:t>So how to identify and attack fake Wi-Fi is important for improving user privacy. But it seems nothing about this issue have been discussed in  </a:t>
            </a:r>
            <a:r>
              <a:rPr lang="en-US" altLang="zh-CN" b="0" dirty="0" err="1"/>
              <a:t>TGbi</a:t>
            </a:r>
            <a:r>
              <a:rPr lang="en-US" altLang="zh-CN" b="0" baseline="30000" dirty="0"/>
              <a:t>[1] </a:t>
            </a:r>
          </a:p>
          <a:p>
            <a:endParaRPr lang="en-US" altLang="ja-JP" b="0" kern="0" dirty="0">
              <a:ea typeface="宋体" panose="02010600030101010101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5EFB56E-5E15-D615-B96D-B132EEA88FD4}"/>
              </a:ext>
            </a:extLst>
          </p:cNvPr>
          <p:cNvSpPr txBox="1"/>
          <p:nvPr/>
        </p:nvSpPr>
        <p:spPr>
          <a:xfrm>
            <a:off x="8568268" y="6441858"/>
            <a:ext cx="30463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Lihua Zhu, et al.,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Co., Ltd.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6360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3C46E38F-CAE2-1B16-8D5A-77F0E4EB5F48}"/>
              </a:ext>
            </a:extLst>
          </p:cNvPr>
          <p:cNvSpPr txBox="1">
            <a:spLocks/>
          </p:cNvSpPr>
          <p:nvPr/>
        </p:nvSpPr>
        <p:spPr bwMode="auto">
          <a:xfrm>
            <a:off x="901699" y="55245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br>
              <a:rPr lang="en-US" altLang="zh-CN" kern="0" dirty="0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kern="0" dirty="0">
                <a:ea typeface="宋体" panose="02010600030101010101" pitchFamily="2" charset="-122"/>
              </a:rPr>
              <a:t>Possible solution</a:t>
            </a:r>
            <a:endParaRPr lang="ja-JP" altLang="en-US" kern="0" dirty="0">
              <a:ea typeface="宋体" panose="02010600030101010101" pitchFamily="2" charset="-122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6D443739-A445-C6FC-D60E-825C820B89F8}"/>
              </a:ext>
            </a:extLst>
          </p:cNvPr>
          <p:cNvSpPr txBox="1">
            <a:spLocks/>
          </p:cNvSpPr>
          <p:nvPr/>
        </p:nvSpPr>
        <p:spPr bwMode="auto">
          <a:xfrm>
            <a:off x="784848" y="1521256"/>
            <a:ext cx="11124930" cy="44411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altLang="ja-JP" b="0" kern="0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kern="0" dirty="0">
                <a:ea typeface="宋体" panose="02010600030101010101" pitchFamily="2" charset="-122"/>
              </a:rPr>
              <a:t>[2] proposed hashed </a:t>
            </a:r>
            <a:r>
              <a:rPr lang="en-US" altLang="ja-JP" b="0" kern="0" dirty="0" err="1">
                <a:ea typeface="宋体" panose="02010600030101010101" pitchFamily="2" charset="-122"/>
              </a:rPr>
              <a:t>SSID</a:t>
            </a:r>
            <a:r>
              <a:rPr lang="en-US" altLang="ja-JP" b="0" kern="0" dirty="0">
                <a:ea typeface="宋体" panose="02010600030101010101" pitchFamily="2" charset="-122"/>
              </a:rPr>
              <a:t>, AP computes a hashed </a:t>
            </a:r>
            <a:r>
              <a:rPr lang="en-US" altLang="ja-JP" b="0" kern="0" dirty="0" err="1">
                <a:ea typeface="宋体" panose="02010600030101010101" pitchFamily="2" charset="-122"/>
              </a:rPr>
              <a:t>SSID</a:t>
            </a:r>
            <a:r>
              <a:rPr lang="en-US" altLang="ja-JP" b="0" kern="0" dirty="0">
                <a:ea typeface="宋体" panose="02010600030101010101" pitchFamily="2" charset="-122"/>
              </a:rPr>
              <a:t> value and places it in the </a:t>
            </a:r>
            <a:r>
              <a:rPr lang="en-US" altLang="ja-JP" b="0" kern="0" dirty="0" err="1">
                <a:ea typeface="宋体" panose="02010600030101010101" pitchFamily="2" charset="-122"/>
              </a:rPr>
              <a:t>SSID</a:t>
            </a:r>
            <a:r>
              <a:rPr lang="en-US" altLang="ja-JP" b="0" kern="0" dirty="0">
                <a:ea typeface="宋体" panose="02010600030101010101" pitchFamily="2" charset="-122"/>
              </a:rPr>
              <a:t> field of the </a:t>
            </a:r>
            <a:r>
              <a:rPr lang="en-US" altLang="ja-JP" b="0" kern="0" dirty="0" err="1">
                <a:ea typeface="宋体" panose="02010600030101010101" pitchFamily="2" charset="-122"/>
              </a:rPr>
              <a:t>SSID</a:t>
            </a:r>
            <a:r>
              <a:rPr lang="en-US" altLang="ja-JP" b="0" kern="0" dirty="0">
                <a:ea typeface="宋体" panose="02010600030101010101" pitchFamily="2" charset="-122"/>
              </a:rPr>
              <a:t> element. STA computes a hashed </a:t>
            </a:r>
            <a:r>
              <a:rPr lang="en-US" altLang="ja-JP" b="0" kern="0" dirty="0" err="1">
                <a:ea typeface="宋体" panose="02010600030101010101" pitchFamily="2" charset="-122"/>
              </a:rPr>
              <a:t>SSID</a:t>
            </a:r>
            <a:r>
              <a:rPr lang="en-US" altLang="ja-JP" b="0" kern="0" dirty="0">
                <a:ea typeface="宋体" panose="02010600030101010101" pitchFamily="2" charset="-122"/>
              </a:rPr>
              <a:t> value one each </a:t>
            </a:r>
            <a:r>
              <a:rPr lang="en-US" altLang="ja-JP" b="0" kern="0" dirty="0" err="1">
                <a:ea typeface="宋体" panose="02010600030101010101" pitchFamily="2" charset="-122"/>
              </a:rPr>
              <a:t>SSID</a:t>
            </a:r>
            <a:r>
              <a:rPr lang="en-US" altLang="ja-JP" b="0" kern="0" dirty="0">
                <a:ea typeface="宋体" panose="02010600030101010101" pitchFamily="2" charset="-122"/>
              </a:rPr>
              <a:t> that it has been configured with. If there is a match </a:t>
            </a:r>
            <a:r>
              <a:rPr lang="en-US" altLang="zh-CN" b="0" kern="0" dirty="0">
                <a:ea typeface="宋体" panose="02010600030101010101" pitchFamily="2" charset="-122"/>
              </a:rPr>
              <a:t>that means this AP belongs to the configured </a:t>
            </a:r>
            <a:r>
              <a:rPr lang="en-US" altLang="zh-CN" b="0" kern="0" dirty="0" err="1">
                <a:ea typeface="宋体" panose="02010600030101010101" pitchFamily="2" charset="-122"/>
              </a:rPr>
              <a:t>SSID</a:t>
            </a:r>
            <a:r>
              <a:rPr lang="en-US" altLang="zh-CN" b="0" kern="0" dirty="0">
                <a:ea typeface="宋体" panose="02010600030101010101" pitchFamily="2" charset="-122"/>
              </a:rPr>
              <a:t> that the non-AP STA could connect to if it chooses to.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b="0" kern="0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kern="0" dirty="0">
                <a:ea typeface="宋体" panose="02010600030101010101" pitchFamily="2" charset="-122"/>
              </a:rPr>
              <a:t>This submission give us a good idea to prevent the establishment of fake AP, for it is difficult to guess </a:t>
            </a:r>
            <a:r>
              <a:rPr lang="en-US" altLang="ja-JP" b="0" kern="0" dirty="0" err="1">
                <a:ea typeface="宋体" panose="02010600030101010101" pitchFamily="2" charset="-122"/>
              </a:rPr>
              <a:t>SSID</a:t>
            </a:r>
            <a:r>
              <a:rPr lang="en-US" altLang="ja-JP" b="0" kern="0" dirty="0">
                <a:ea typeface="宋体" panose="02010600030101010101" pitchFamily="2" charset="-122"/>
              </a:rPr>
              <a:t> in this case. So we can design </a:t>
            </a:r>
            <a:r>
              <a:rPr lang="en-GB" altLang="zh-CN" b="0" kern="0" dirty="0">
                <a:ea typeface="宋体" panose="02010600030101010101" pitchFamily="2" charset="-122"/>
              </a:rPr>
              <a:t>mechanism</a:t>
            </a:r>
            <a:r>
              <a:rPr lang="en-US" altLang="ja-JP" b="0" kern="0" dirty="0">
                <a:ea typeface="宋体" panose="02010600030101010101" pitchFamily="2" charset="-122"/>
              </a:rPr>
              <a:t> to  make </a:t>
            </a:r>
            <a:r>
              <a:rPr lang="en-US" altLang="ja-JP" b="0" kern="0" dirty="0" err="1">
                <a:ea typeface="宋体" panose="02010600030101010101" pitchFamily="2" charset="-122"/>
              </a:rPr>
              <a:t>SSID</a:t>
            </a:r>
            <a:r>
              <a:rPr lang="en-US" altLang="ja-JP" b="0" kern="0" dirty="0">
                <a:ea typeface="宋体" panose="02010600030101010101" pitchFamily="2" charset="-122"/>
              </a:rPr>
              <a:t> not unique or </a:t>
            </a:r>
            <a:r>
              <a:rPr lang="en-US" altLang="zh-CN" b="0" kern="0" dirty="0">
                <a:ea typeface="宋体" panose="02010600030101010101" pitchFamily="2" charset="-122"/>
              </a:rPr>
              <a:t>obfuscate </a:t>
            </a:r>
            <a:r>
              <a:rPr lang="en-US" altLang="zh-CN" b="0" kern="0" dirty="0" err="1">
                <a:ea typeface="宋体" panose="02010600030101010101" pitchFamily="2" charset="-122"/>
              </a:rPr>
              <a:t>SSID</a:t>
            </a:r>
            <a:r>
              <a:rPr lang="en-US" altLang="zh-CN" b="0" kern="0" dirty="0">
                <a:ea typeface="宋体" panose="02010600030101010101" pitchFamily="2" charset="-122"/>
              </a:rPr>
              <a:t> in the air</a:t>
            </a:r>
            <a:r>
              <a:rPr lang="en-US" altLang="ja-JP" b="0" kern="0" dirty="0">
                <a:ea typeface="宋体" panose="02010600030101010101" pitchFamily="2" charset="-122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b="0" kern="0" dirty="0">
              <a:ea typeface="宋体" panose="02010600030101010101" pitchFamily="2" charset="-122"/>
            </a:endParaRPr>
          </a:p>
          <a:p>
            <a:pPr marL="0" indent="0"/>
            <a:endParaRPr lang="en-US" altLang="ja-JP" b="0" kern="0" baseline="30000" dirty="0">
              <a:ea typeface="宋体" panose="0201060003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61B87C1-0ECE-7B5A-5CA2-61DD7C1E29A0}"/>
              </a:ext>
            </a:extLst>
          </p:cNvPr>
          <p:cNvSpPr txBox="1"/>
          <p:nvPr/>
        </p:nvSpPr>
        <p:spPr>
          <a:xfrm>
            <a:off x="8568268" y="6441858"/>
            <a:ext cx="30463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Lihua Zhu, et al.,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Co., Ltd.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3614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3C46E38F-CAE2-1B16-8D5A-77F0E4EB5F48}"/>
              </a:ext>
            </a:extLst>
          </p:cNvPr>
          <p:cNvSpPr txBox="1">
            <a:spLocks/>
          </p:cNvSpPr>
          <p:nvPr/>
        </p:nvSpPr>
        <p:spPr bwMode="auto">
          <a:xfrm>
            <a:off x="901699" y="55245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br>
              <a:rPr lang="en-US" altLang="zh-CN" kern="0" dirty="0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kern="0" dirty="0">
                <a:ea typeface="宋体" panose="02010600030101010101" pitchFamily="2" charset="-122"/>
              </a:rPr>
              <a:t>Possible solution</a:t>
            </a:r>
            <a:endParaRPr lang="ja-JP" altLang="en-US" kern="0" dirty="0">
              <a:ea typeface="宋体" panose="02010600030101010101" pitchFamily="2" charset="-122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6D443739-A445-C6FC-D60E-825C820B89F8}"/>
              </a:ext>
            </a:extLst>
          </p:cNvPr>
          <p:cNvSpPr txBox="1">
            <a:spLocks/>
          </p:cNvSpPr>
          <p:nvPr/>
        </p:nvSpPr>
        <p:spPr bwMode="auto">
          <a:xfrm>
            <a:off x="697762" y="1686420"/>
            <a:ext cx="11124930" cy="34851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altLang="ja-JP" b="0" kern="0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kern="0" dirty="0">
                <a:ea typeface="宋体" panose="02010600030101010101" pitchFamily="2" charset="-122"/>
              </a:rPr>
              <a:t>What can do to </a:t>
            </a:r>
            <a:r>
              <a:rPr lang="en-US" altLang="zh-CN" b="0" dirty="0">
                <a:solidFill>
                  <a:schemeClr val="tx2"/>
                </a:solidFill>
              </a:rPr>
              <a:t>identify fake Wi-Fi?</a:t>
            </a:r>
          </a:p>
          <a:p>
            <a:pPr marL="0" indent="0"/>
            <a:r>
              <a:rPr lang="en-US" altLang="zh-CN" b="0" dirty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 typeface="+mj-lt"/>
              <a:buAutoNum type="alphaLcPeriod"/>
            </a:pPr>
            <a:r>
              <a:rPr lang="en-US" altLang="zh-CN" b="0" dirty="0">
                <a:solidFill>
                  <a:schemeClr val="tx2"/>
                </a:solidFill>
              </a:rPr>
              <a:t> A legitimate AP can listen to Beacon frames from other APs, compare the </a:t>
            </a:r>
            <a:r>
              <a:rPr lang="en-US" altLang="zh-CN" b="0" dirty="0" err="1">
                <a:solidFill>
                  <a:schemeClr val="tx2"/>
                </a:solidFill>
              </a:rPr>
              <a:t>SSID</a:t>
            </a:r>
            <a:r>
              <a:rPr lang="en-US" altLang="zh-CN" b="0" dirty="0">
                <a:solidFill>
                  <a:schemeClr val="tx2"/>
                </a:solidFill>
              </a:rPr>
              <a:t> to its    own, and if they match, report the MAC address of the suspected unauthorized AP to the user. The user can then make a decision on how to counteract if necessary.</a:t>
            </a:r>
            <a:endParaRPr lang="en-US" altLang="ja-JP" b="0" kern="0" baseline="30000" dirty="0">
              <a:ea typeface="宋体" panose="0201060003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61B87C1-0ECE-7B5A-5CA2-61DD7C1E29A0}"/>
              </a:ext>
            </a:extLst>
          </p:cNvPr>
          <p:cNvSpPr txBox="1"/>
          <p:nvPr/>
        </p:nvSpPr>
        <p:spPr>
          <a:xfrm>
            <a:off x="8568268" y="6441858"/>
            <a:ext cx="30463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Lihua Zhu, et al.,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Co., Ltd.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5947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3C46E38F-CAE2-1B16-8D5A-77F0E4EB5F48}"/>
              </a:ext>
            </a:extLst>
          </p:cNvPr>
          <p:cNvSpPr txBox="1">
            <a:spLocks/>
          </p:cNvSpPr>
          <p:nvPr/>
        </p:nvSpPr>
        <p:spPr bwMode="auto">
          <a:xfrm>
            <a:off x="901699" y="55245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br>
              <a:rPr lang="en-US" altLang="zh-CN" kern="0" dirty="0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kern="0" dirty="0">
                <a:ea typeface="宋体" panose="02010600030101010101" pitchFamily="2" charset="-122"/>
              </a:rPr>
              <a:t>Possible solution</a:t>
            </a:r>
            <a:endParaRPr lang="ja-JP" altLang="en-US" kern="0" dirty="0">
              <a:ea typeface="宋体" panose="02010600030101010101" pitchFamily="2" charset="-122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6D443739-A445-C6FC-D60E-825C820B89F8}"/>
              </a:ext>
            </a:extLst>
          </p:cNvPr>
          <p:cNvSpPr txBox="1">
            <a:spLocks/>
          </p:cNvSpPr>
          <p:nvPr/>
        </p:nvSpPr>
        <p:spPr bwMode="auto">
          <a:xfrm>
            <a:off x="697762" y="1686420"/>
            <a:ext cx="11124930" cy="34851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altLang="ja-JP" b="0" kern="0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kern="0" dirty="0">
                <a:ea typeface="宋体" panose="02010600030101010101" pitchFamily="2" charset="-122"/>
              </a:rPr>
              <a:t>What can do to </a:t>
            </a:r>
            <a:r>
              <a:rPr lang="en-US" altLang="zh-CN" b="0" dirty="0">
                <a:solidFill>
                  <a:schemeClr val="tx2"/>
                </a:solidFill>
              </a:rPr>
              <a:t>attack fake Wi-Fi?</a:t>
            </a:r>
          </a:p>
          <a:p>
            <a:pPr marL="0" indent="0"/>
            <a:endParaRPr lang="en-US" altLang="zh-CN" b="0" dirty="0">
              <a:solidFill>
                <a:schemeClr val="tx2"/>
              </a:solidFill>
            </a:endParaRPr>
          </a:p>
          <a:p>
            <a:pPr marL="457200" lvl="0" indent="-457200" eaLnBrk="0" hangingPunct="0">
              <a:spcBef>
                <a:spcPct val="0"/>
              </a:spcBef>
              <a:buFont typeface="+mj-lt"/>
              <a:buAutoNum type="alphaLcPeriod"/>
            </a:pPr>
            <a:r>
              <a:rPr kumimoji="0" lang="en-US" altLang="zh-CN" b="0" dirty="0">
                <a:latin typeface="Times New Roman" pitchFamily="16" charset="0"/>
                <a:ea typeface="MS Gothic" charset="-128"/>
              </a:rPr>
              <a:t>After identify the fake Wi-Fi, </a:t>
            </a:r>
            <a:r>
              <a:rPr lang="en-US" altLang="zh-CN" b="0" dirty="0">
                <a:solidFill>
                  <a:schemeClr val="tx2"/>
                </a:solidFill>
              </a:rPr>
              <a:t>legitimate AP should send jamming frames to disrupt the normal operation of Wi-Fi. So </a:t>
            </a:r>
            <a:r>
              <a:rPr lang="en-US" altLang="zh-CN" b="0" dirty="0" err="1">
                <a:solidFill>
                  <a:schemeClr val="tx2"/>
                </a:solidFill>
              </a:rPr>
              <a:t>TGbi</a:t>
            </a:r>
            <a:r>
              <a:rPr lang="en-US" altLang="zh-CN" b="0" dirty="0">
                <a:solidFill>
                  <a:schemeClr val="tx2"/>
                </a:solidFill>
              </a:rPr>
              <a:t> can consider what jamming frames should be like.</a:t>
            </a:r>
          </a:p>
          <a:p>
            <a:pPr marL="0" indent="0"/>
            <a:endParaRPr lang="en-US" altLang="ja-JP" b="0" kern="0" baseline="30000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61B87C1-0ECE-7B5A-5CA2-61DD7C1E29A0}"/>
              </a:ext>
            </a:extLst>
          </p:cNvPr>
          <p:cNvSpPr txBox="1"/>
          <p:nvPr/>
        </p:nvSpPr>
        <p:spPr>
          <a:xfrm>
            <a:off x="8568268" y="6441858"/>
            <a:ext cx="30463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Lihua Zhu, et al.,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Co., Ltd.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47233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7124546C-B92A-9D9B-4C8C-05C424465F58}"/>
              </a:ext>
            </a:extLst>
          </p:cNvPr>
          <p:cNvSpPr txBox="1">
            <a:spLocks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kumimoji="1" lang="en-US" altLang="ja-JP" kern="0"/>
              <a:t>Summary</a:t>
            </a:r>
            <a:endParaRPr kumimoji="1" lang="ja-JP" altLang="en-US" kern="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1D916AFC-ED26-04A2-DA65-24555A81A564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2561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zh-CN" dirty="0"/>
              <a:t>The privacy implications of fake Wi-Fi that intrudes upon user privacy should be taken seriously.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zh-CN" dirty="0"/>
              <a:t>This submission provide some ideas to solve this issue.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zh-CN" dirty="0"/>
              <a:t>Candidate solutions shall be studied and discussed.</a:t>
            </a:r>
            <a:endParaRPr lang="zh-CN" altLang="en-US" dirty="0"/>
          </a:p>
          <a:p>
            <a:pPr marL="0" indent="0">
              <a:defRPr/>
            </a:pPr>
            <a:endParaRPr lang="en-US" altLang="zh-CN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13737DA-BE8F-0C3B-9B97-5F26AA2481A6}"/>
              </a:ext>
            </a:extLst>
          </p:cNvPr>
          <p:cNvSpPr txBox="1"/>
          <p:nvPr/>
        </p:nvSpPr>
        <p:spPr>
          <a:xfrm>
            <a:off x="8568268" y="6441858"/>
            <a:ext cx="30463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Lihua Zhu, et al.,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Co., Ltd.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4566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6F7425B-4247-24A1-CB50-D8FC707CF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References</a:t>
            </a:r>
            <a:endParaRPr kumimoji="1" lang="en-GB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FBAD1F77-D853-3E3F-E0AE-76653E6DCC75}"/>
              </a:ext>
            </a:extLst>
          </p:cNvPr>
          <p:cNvSpPr txBox="1">
            <a:spLocks/>
          </p:cNvSpPr>
          <p:nvPr/>
        </p:nvSpPr>
        <p:spPr bwMode="auto">
          <a:xfrm>
            <a:off x="818638" y="1767575"/>
            <a:ext cx="10654207" cy="4846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kern="0" dirty="0"/>
              <a:t>[1] 11-23-0892-00-</a:t>
            </a:r>
            <a:r>
              <a:rPr lang="en-US" altLang="ja-JP" kern="0" dirty="0" err="1"/>
              <a:t>00bi</a:t>
            </a:r>
            <a:r>
              <a:rPr lang="en-US" altLang="ja-JP" kern="0" dirty="0"/>
              <a:t>-requirements-and-issues-tracking, </a:t>
            </a:r>
            <a:r>
              <a:rPr lang="en-GB" altLang="zh-CN" dirty="0"/>
              <a:t>May 2023</a:t>
            </a:r>
          </a:p>
          <a:p>
            <a:endParaRPr kumimoji="1" lang="en-GB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r>
              <a:rPr lang="en-GB" altLang="ja-JP" kern="0" dirty="0">
                <a:latin typeface="Times New Roman"/>
                <a:ea typeface="MS Gothic"/>
              </a:rPr>
              <a:t>[</a:t>
            </a:r>
            <a:r>
              <a:rPr lang="en-GB" altLang="ja-JP" kern="0" dirty="0"/>
              <a:t>2] 11-22-1383-00-</a:t>
            </a:r>
            <a:r>
              <a:rPr lang="en-GB" altLang="ja-JP" kern="0" dirty="0" err="1"/>
              <a:t>00bi</a:t>
            </a:r>
            <a:r>
              <a:rPr lang="en-GB" altLang="ja-JP" kern="0" dirty="0"/>
              <a:t>-hashed-</a:t>
            </a:r>
            <a:r>
              <a:rPr lang="en-GB" altLang="ja-JP" kern="0" dirty="0" err="1"/>
              <a:t>ssid</a:t>
            </a:r>
            <a:r>
              <a:rPr lang="en-GB" altLang="ja-JP" kern="0" dirty="0"/>
              <a:t>, August 2022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AC9A1C2-0E10-7DA2-BFCD-5CDCE514A503}"/>
              </a:ext>
            </a:extLst>
          </p:cNvPr>
          <p:cNvSpPr txBox="1"/>
          <p:nvPr/>
        </p:nvSpPr>
        <p:spPr>
          <a:xfrm>
            <a:off x="8568268" y="6441858"/>
            <a:ext cx="30463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Lihua Zhu, et al.,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Co., Ltd.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14613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​​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3606</TotalTime>
  <Words>1119</Words>
  <Application>Microsoft Office PowerPoint</Application>
  <PresentationFormat>宽屏</PresentationFormat>
  <Paragraphs>102</Paragraphs>
  <Slides>9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等线</vt:lpstr>
      <vt:lpstr>宋体</vt:lpstr>
      <vt:lpstr>Arial</vt:lpstr>
      <vt:lpstr>Times New Roman</vt:lpstr>
      <vt:lpstr>802-11-Submission</vt:lpstr>
      <vt:lpstr>Document</vt:lpstr>
      <vt:lpstr>Consideration on Identify and Attack Fake Wi-Fi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on expanding the bandwidth of CSI</dc:title>
  <dc:creator>朱 丽花</dc:creator>
  <cp:lastModifiedBy>zlh</cp:lastModifiedBy>
  <cp:revision>76</cp:revision>
  <dcterms:created xsi:type="dcterms:W3CDTF">2022-11-01T01:31:58Z</dcterms:created>
  <dcterms:modified xsi:type="dcterms:W3CDTF">2023-07-10T01:50:16Z</dcterms:modified>
</cp:coreProperties>
</file>