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1"/>
  </p:notesMasterIdLst>
  <p:handoutMasterIdLst>
    <p:handoutMasterId r:id="rId12"/>
  </p:handoutMasterIdLst>
  <p:sldIdLst>
    <p:sldId id="256" r:id="rId5"/>
    <p:sldId id="258" r:id="rId6"/>
    <p:sldId id="259" r:id="rId7"/>
    <p:sldId id="260" r:id="rId8"/>
    <p:sldId id="265" r:id="rId9"/>
    <p:sldId id="266"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E9FF"/>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76" autoAdjust="0"/>
    <p:restoredTop sz="91768" autoAdjust="0"/>
  </p:normalViewPr>
  <p:slideViewPr>
    <p:cSldViewPr snapToGrid="0">
      <p:cViewPr varScale="1">
        <p:scale>
          <a:sx n="75" d="100"/>
          <a:sy n="75" d="100"/>
        </p:scale>
        <p:origin x="970" y="67"/>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316557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23169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7565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dirty="0"/>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1222r0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Sharing of Channel Puncturing Info by Unassociated STAs</a:t>
            </a:r>
          </a:p>
        </p:txBody>
      </p:sp>
      <p:sp>
        <p:nvSpPr>
          <p:cNvPr id="3074" name="Rectangle 2"/>
          <p:cNvSpPr>
            <a:spLocks noGrp="1" noChangeArrowheads="1"/>
          </p:cNvSpPr>
          <p:nvPr>
            <p:ph type="subTitle" idx="1"/>
          </p:nvPr>
        </p:nvSpPr>
        <p:spPr>
          <a:xfrm>
            <a:off x="1526118" y="24278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2023-07-09</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8538" y="30387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032E1B2F-4551-FAB8-C605-4B0B3A1C48A8}"/>
              </a:ext>
            </a:extLst>
          </p:cNvPr>
          <p:cNvGraphicFramePr>
            <a:graphicFrameLocks noChangeAspect="1"/>
          </p:cNvGraphicFramePr>
          <p:nvPr>
            <p:extLst>
              <p:ext uri="{D42A27DB-BD31-4B8C-83A1-F6EECF244321}">
                <p14:modId xmlns:p14="http://schemas.microsoft.com/office/powerpoint/2010/main" val="1537984139"/>
              </p:ext>
            </p:extLst>
          </p:nvPr>
        </p:nvGraphicFramePr>
        <p:xfrm>
          <a:off x="993775" y="3556000"/>
          <a:ext cx="10125075" cy="2700338"/>
        </p:xfrm>
        <a:graphic>
          <a:graphicData uri="http://schemas.openxmlformats.org/presentationml/2006/ole">
            <mc:AlternateContent xmlns:mc="http://schemas.openxmlformats.org/markup-compatibility/2006">
              <mc:Choice xmlns:v="urn:schemas-microsoft-com:vml" Requires="v">
                <p:oleObj name="Document" r:id="rId3" imgW="10425091" imgH="2790034" progId="Word.Document.8">
                  <p:embed/>
                </p:oleObj>
              </mc:Choice>
              <mc:Fallback>
                <p:oleObj name="Document" r:id="rId3" imgW="10425091" imgH="2790034" progId="Word.Document.8">
                  <p:embed/>
                  <p:pic>
                    <p:nvPicPr>
                      <p:cNvPr id="2" name="Object 3">
                        <a:extLst>
                          <a:ext uri="{FF2B5EF4-FFF2-40B4-BE49-F238E27FC236}">
                            <a16:creationId xmlns:a16="http://schemas.microsoft.com/office/drawing/2014/main" id="{032E1B2F-4551-FAB8-C605-4B0B3A1C48A8}"/>
                          </a:ext>
                        </a:extLst>
                      </p:cNvPr>
                      <p:cNvPicPr>
                        <a:picLocks noChangeAspect="1" noChangeArrowheads="1"/>
                      </p:cNvPicPr>
                      <p:nvPr/>
                    </p:nvPicPr>
                    <p:blipFill>
                      <a:blip r:embed="rId4"/>
                      <a:srcRect/>
                      <a:stretch>
                        <a:fillRect/>
                      </a:stretch>
                    </p:blipFill>
                    <p:spPr bwMode="auto">
                      <a:xfrm>
                        <a:off x="993775" y="3556000"/>
                        <a:ext cx="10125075" cy="270033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94117-CC08-62FF-7341-EC34E6A6438F}"/>
              </a:ext>
            </a:extLst>
          </p:cNvPr>
          <p:cNvSpPr>
            <a:spLocks noGrp="1"/>
          </p:cNvSpPr>
          <p:nvPr>
            <p:ph type="title"/>
          </p:nvPr>
        </p:nvSpPr>
        <p:spPr/>
        <p:txBody>
          <a:bodyPr/>
          <a:lstStyle/>
          <a:p>
            <a:r>
              <a:rPr lang="en-US" dirty="0"/>
              <a:t>CID 1525 – Problem Statement (The Surface)</a:t>
            </a:r>
          </a:p>
        </p:txBody>
      </p:sp>
      <p:sp>
        <p:nvSpPr>
          <p:cNvPr id="4" name="Slide Number Placeholder 3">
            <a:extLst>
              <a:ext uri="{FF2B5EF4-FFF2-40B4-BE49-F238E27FC236}">
                <a16:creationId xmlns:a16="http://schemas.microsoft.com/office/drawing/2014/main" id="{A6D8D87A-EC77-5B5F-2137-95E7473CA2A3}"/>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79C6345F-B4CE-B826-D14C-B3F7589444B4}"/>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0D90F45-960A-D9EC-6EE6-62C5801BD7F8}"/>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B39BA621-2942-B9FC-E535-7530BEBDA906}"/>
              </a:ext>
            </a:extLst>
          </p:cNvPr>
          <p:cNvGraphicFramePr>
            <a:graphicFrameLocks noGrp="1"/>
          </p:cNvGraphicFramePr>
          <p:nvPr>
            <p:extLst>
              <p:ext uri="{D42A27DB-BD31-4B8C-83A1-F6EECF244321}">
                <p14:modId xmlns:p14="http://schemas.microsoft.com/office/powerpoint/2010/main" val="486259092"/>
              </p:ext>
            </p:extLst>
          </p:nvPr>
        </p:nvGraphicFramePr>
        <p:xfrm>
          <a:off x="1100380" y="1627320"/>
          <a:ext cx="10047279" cy="4544879"/>
        </p:xfrm>
        <a:graphic>
          <a:graphicData uri="http://schemas.openxmlformats.org/drawingml/2006/table">
            <a:tbl>
              <a:tblPr firstRow="1" firstCol="1" bandRow="1">
                <a:tableStyleId>{5C22544A-7EE6-4342-B048-85BDC9FD1C3A}</a:tableStyleId>
              </a:tblPr>
              <a:tblGrid>
                <a:gridCol w="1005686">
                  <a:extLst>
                    <a:ext uri="{9D8B030D-6E8A-4147-A177-3AD203B41FA5}">
                      <a16:colId xmlns:a16="http://schemas.microsoft.com/office/drawing/2014/main" val="2426985241"/>
                    </a:ext>
                  </a:extLst>
                </a:gridCol>
                <a:gridCol w="1550261">
                  <a:extLst>
                    <a:ext uri="{9D8B030D-6E8A-4147-A177-3AD203B41FA5}">
                      <a16:colId xmlns:a16="http://schemas.microsoft.com/office/drawing/2014/main" val="4250992851"/>
                    </a:ext>
                  </a:extLst>
                </a:gridCol>
                <a:gridCol w="1163037">
                  <a:extLst>
                    <a:ext uri="{9D8B030D-6E8A-4147-A177-3AD203B41FA5}">
                      <a16:colId xmlns:a16="http://schemas.microsoft.com/office/drawing/2014/main" val="1215724845"/>
                    </a:ext>
                  </a:extLst>
                </a:gridCol>
                <a:gridCol w="3297554">
                  <a:extLst>
                    <a:ext uri="{9D8B030D-6E8A-4147-A177-3AD203B41FA5}">
                      <a16:colId xmlns:a16="http://schemas.microsoft.com/office/drawing/2014/main" val="769108109"/>
                    </a:ext>
                  </a:extLst>
                </a:gridCol>
                <a:gridCol w="3030741">
                  <a:extLst>
                    <a:ext uri="{9D8B030D-6E8A-4147-A177-3AD203B41FA5}">
                      <a16:colId xmlns:a16="http://schemas.microsoft.com/office/drawing/2014/main" val="3304743795"/>
                    </a:ext>
                  </a:extLst>
                </a:gridCol>
              </a:tblGrid>
              <a:tr h="378617">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CID</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Clause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PP.LL</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Proposed Change</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nchor="ctr"/>
                </a:tc>
                <a:extLst>
                  <a:ext uri="{0D108BD9-81ED-4DB2-BD59-A6C34878D82A}">
                    <a16:rowId xmlns:a16="http://schemas.microsoft.com/office/drawing/2014/main" val="366745265"/>
                  </a:ext>
                </a:extLst>
              </a:tr>
              <a:tr h="4166262">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1525</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9.3.1.22.14.4</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lgn="ctr">
                        <a:spcBef>
                          <a:spcPts val="0"/>
                        </a:spcBef>
                        <a:spcAft>
                          <a:spcPts val="0"/>
                        </a:spcAft>
                      </a:pPr>
                      <a:r>
                        <a:rPr lang="en-GB" sz="1600" dirty="0">
                          <a:effectLst/>
                          <a:latin typeface="Arial" panose="020B0604020202020204" pitchFamily="34" charset="0"/>
                          <a:cs typeface="Arial" panose="020B0604020202020204" pitchFamily="34" charset="0"/>
                        </a:rPr>
                        <a:t>79.53</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It is not clear how the AP will allocate resources for unassociated STAs to report their sensing measurements without knowing the puncturing pattern in the OBSS AP to which this unassociated STA is associated. It is likely that this unassociated STA is served by an AP which employs a puncturing pattern that is different from the Initiator AP and the RU Allocation subfield in  the User Info field may contain an allocation which is punctured in this OBSS and should not be used for transmission.</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tc>
                  <a:txBody>
                    <a:bodyPr/>
                    <a:lstStyle/>
                    <a:p>
                      <a:pPr marL="0" marR="0">
                        <a:spcBef>
                          <a:spcPts val="0"/>
                        </a:spcBef>
                        <a:spcAft>
                          <a:spcPts val="0"/>
                        </a:spcAft>
                      </a:pPr>
                      <a:r>
                        <a:rPr lang="en-GB" sz="1600" dirty="0">
                          <a:effectLst/>
                          <a:latin typeface="Arial" panose="020B0604020202020204" pitchFamily="34" charset="0"/>
                          <a:cs typeface="Arial" panose="020B0604020202020204" pitchFamily="34" charset="0"/>
                        </a:rPr>
                        <a:t>As in comment</a:t>
                      </a:r>
                      <a:endParaRPr lang="en-US" sz="1600" dirty="0">
                        <a:effectLst/>
                        <a:latin typeface="Arial" panose="020B0604020202020204" pitchFamily="34" charset="0"/>
                        <a:ea typeface="Batang" panose="02030600000101010101" pitchFamily="18" charset="-127"/>
                        <a:cs typeface="Arial" panose="020B0604020202020204" pitchFamily="34" charset="0"/>
                      </a:endParaRPr>
                    </a:p>
                  </a:txBody>
                  <a:tcPr marL="68580" marR="68580" marT="0" marB="0"/>
                </a:tc>
                <a:extLst>
                  <a:ext uri="{0D108BD9-81ED-4DB2-BD59-A6C34878D82A}">
                    <a16:rowId xmlns:a16="http://schemas.microsoft.com/office/drawing/2014/main" val="2886074254"/>
                  </a:ext>
                </a:extLst>
              </a:tr>
            </a:tbl>
          </a:graphicData>
        </a:graphic>
      </p:graphicFrame>
    </p:spTree>
    <p:extLst>
      <p:ext uri="{BB962C8B-B14F-4D97-AF65-F5344CB8AC3E}">
        <p14:creationId xmlns:p14="http://schemas.microsoft.com/office/powerpoint/2010/main" val="297390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22003"/>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Scratching The Surface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July 2023</a:t>
            </a:r>
            <a:endParaRPr lang="en-GB" dirty="0"/>
          </a:p>
        </p:txBody>
      </p:sp>
      <p:grpSp>
        <p:nvGrpSpPr>
          <p:cNvPr id="19" name="Group 18">
            <a:extLst>
              <a:ext uri="{FF2B5EF4-FFF2-40B4-BE49-F238E27FC236}">
                <a16:creationId xmlns:a16="http://schemas.microsoft.com/office/drawing/2014/main" id="{87304AF8-D143-6BA3-29AA-CEC8AAF066F2}"/>
              </a:ext>
            </a:extLst>
          </p:cNvPr>
          <p:cNvGrpSpPr/>
          <p:nvPr/>
        </p:nvGrpSpPr>
        <p:grpSpPr>
          <a:xfrm>
            <a:off x="6145742" y="1728932"/>
            <a:ext cx="4495773" cy="1737452"/>
            <a:chOff x="6078279" y="2054148"/>
            <a:chExt cx="6113721" cy="2531722"/>
          </a:xfrm>
        </p:grpSpPr>
        <p:sp>
          <p:nvSpPr>
            <p:cNvPr id="12" name="Oval 11">
              <a:extLst>
                <a:ext uri="{FF2B5EF4-FFF2-40B4-BE49-F238E27FC236}">
                  <a16:creationId xmlns:a16="http://schemas.microsoft.com/office/drawing/2014/main" id="{B4CADB3C-E33E-5DC2-C0A1-852A4015E543}"/>
                </a:ext>
              </a:extLst>
            </p:cNvPr>
            <p:cNvSpPr/>
            <p:nvPr/>
          </p:nvSpPr>
          <p:spPr bwMode="auto">
            <a:xfrm>
              <a:off x="6078279" y="2054148"/>
              <a:ext cx="6113721" cy="2531722"/>
            </a:xfrm>
            <a:prstGeom prst="ellipse">
              <a:avLst/>
            </a:prstGeom>
            <a:gradFill>
              <a:gsLst>
                <a:gs pos="0">
                  <a:srgbClr val="ABE9FF">
                    <a:alpha val="25000"/>
                  </a:srgbClr>
                </a:gs>
                <a:gs pos="50000">
                  <a:srgbClr val="00B0F0"/>
                </a:gs>
                <a:gs pos="100000">
                  <a:srgbClr val="ABE9FF"/>
                </a:gs>
              </a:gsLst>
              <a:lin ang="0" scaled="1"/>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13" name="Graphic 12" descr="Wireless router outline">
              <a:extLst>
                <a:ext uri="{FF2B5EF4-FFF2-40B4-BE49-F238E27FC236}">
                  <a16:creationId xmlns:a16="http://schemas.microsoft.com/office/drawing/2014/main" id="{D16B10A4-DDCE-753A-E2D6-802E25B76D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6470" y="2746363"/>
              <a:ext cx="914400" cy="914400"/>
            </a:xfrm>
            <a:prstGeom prst="rect">
              <a:avLst/>
            </a:prstGeom>
          </p:spPr>
        </p:pic>
        <p:pic>
          <p:nvPicPr>
            <p:cNvPr id="15" name="Graphic 14" descr="Smart Phone outline">
              <a:extLst>
                <a:ext uri="{FF2B5EF4-FFF2-40B4-BE49-F238E27FC236}">
                  <a16:creationId xmlns:a16="http://schemas.microsoft.com/office/drawing/2014/main" id="{D8E96DB2-A758-4FA3-F680-A06E9689FE6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522859" y="2939631"/>
              <a:ext cx="480609" cy="480609"/>
            </a:xfrm>
            <a:prstGeom prst="rect">
              <a:avLst/>
            </a:prstGeom>
          </p:spPr>
        </p:pic>
        <p:sp>
          <p:nvSpPr>
            <p:cNvPr id="16" name="TextBox 15">
              <a:extLst>
                <a:ext uri="{FF2B5EF4-FFF2-40B4-BE49-F238E27FC236}">
                  <a16:creationId xmlns:a16="http://schemas.microsoft.com/office/drawing/2014/main" id="{3C9E1328-0C00-319D-C8B3-C160DB749651}"/>
                </a:ext>
              </a:extLst>
            </p:cNvPr>
            <p:cNvSpPr txBox="1"/>
            <p:nvPr/>
          </p:nvSpPr>
          <p:spPr>
            <a:xfrm>
              <a:off x="7347549" y="3308391"/>
              <a:ext cx="846497" cy="448476"/>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U-STA</a:t>
              </a:r>
            </a:p>
          </p:txBody>
        </p:sp>
      </p:grpSp>
      <p:grpSp>
        <p:nvGrpSpPr>
          <p:cNvPr id="18" name="Group 17">
            <a:extLst>
              <a:ext uri="{FF2B5EF4-FFF2-40B4-BE49-F238E27FC236}">
                <a16:creationId xmlns:a16="http://schemas.microsoft.com/office/drawing/2014/main" id="{425DA9F1-631E-0D9C-2DC6-FBA92853B3F3}"/>
              </a:ext>
            </a:extLst>
          </p:cNvPr>
          <p:cNvGrpSpPr/>
          <p:nvPr/>
        </p:nvGrpSpPr>
        <p:grpSpPr>
          <a:xfrm>
            <a:off x="1894547" y="1701215"/>
            <a:ext cx="4603620" cy="1827242"/>
            <a:chOff x="637933" y="2014269"/>
            <a:chExt cx="6113721" cy="2531722"/>
          </a:xfrm>
        </p:grpSpPr>
        <p:sp>
          <p:nvSpPr>
            <p:cNvPr id="10" name="Oval 9">
              <a:extLst>
                <a:ext uri="{FF2B5EF4-FFF2-40B4-BE49-F238E27FC236}">
                  <a16:creationId xmlns:a16="http://schemas.microsoft.com/office/drawing/2014/main" id="{701BD6A6-44DC-516F-89CC-DD1C2333CE66}"/>
                </a:ext>
              </a:extLst>
            </p:cNvPr>
            <p:cNvSpPr/>
            <p:nvPr/>
          </p:nvSpPr>
          <p:spPr bwMode="auto">
            <a:xfrm>
              <a:off x="637933" y="2014269"/>
              <a:ext cx="6113721" cy="2531722"/>
            </a:xfrm>
            <a:prstGeom prst="ellipse">
              <a:avLst/>
            </a:prstGeom>
            <a:gradFill flip="none" rotWithShape="1">
              <a:gsLst>
                <a:gs pos="0">
                  <a:schemeClr val="accent1">
                    <a:lumMod val="20000"/>
                    <a:lumOff val="80000"/>
                    <a:alpha val="21000"/>
                  </a:schemeClr>
                </a:gs>
                <a:gs pos="50000">
                  <a:schemeClr val="accent1"/>
                </a:gs>
                <a:gs pos="100000">
                  <a:schemeClr val="accent1">
                    <a:tint val="23500"/>
                    <a:satMod val="160000"/>
                  </a:schemeClr>
                </a:gs>
              </a:gsLst>
              <a:lin ang="0" scaled="1"/>
              <a:tileRect/>
            </a:gradFill>
            <a:ln>
              <a:noFill/>
            </a:ln>
          </p:spPr>
          <p:style>
            <a:lnRef idx="0">
              <a:scrgbClr r="0" g="0" b="0"/>
            </a:lnRef>
            <a:fillRef idx="0">
              <a:scrgbClr r="0" g="0" b="0"/>
            </a:fillRef>
            <a:effectRef idx="0">
              <a:scrgbClr r="0" g="0" b="0"/>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pic>
          <p:nvPicPr>
            <p:cNvPr id="9" name="Graphic 8" descr="Wireless router outline">
              <a:extLst>
                <a:ext uri="{FF2B5EF4-FFF2-40B4-BE49-F238E27FC236}">
                  <a16:creationId xmlns:a16="http://schemas.microsoft.com/office/drawing/2014/main" id="{DE0810F8-5328-12A3-5590-D1712DBF082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37593" y="2665938"/>
              <a:ext cx="914399" cy="914400"/>
            </a:xfrm>
            <a:prstGeom prst="rect">
              <a:avLst/>
            </a:prstGeom>
          </p:spPr>
        </p:pic>
        <p:sp>
          <p:nvSpPr>
            <p:cNvPr id="17" name="TextBox 16">
              <a:extLst>
                <a:ext uri="{FF2B5EF4-FFF2-40B4-BE49-F238E27FC236}">
                  <a16:creationId xmlns:a16="http://schemas.microsoft.com/office/drawing/2014/main" id="{C1563830-5F10-504B-FC0C-B920CC08D73C}"/>
                </a:ext>
              </a:extLst>
            </p:cNvPr>
            <p:cNvSpPr txBox="1"/>
            <p:nvPr/>
          </p:nvSpPr>
          <p:spPr>
            <a:xfrm>
              <a:off x="3085358" y="3386685"/>
              <a:ext cx="998991" cy="307778"/>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AP</a:t>
              </a:r>
            </a:p>
          </p:txBody>
        </p:sp>
      </p:grpSp>
      <p:graphicFrame>
        <p:nvGraphicFramePr>
          <p:cNvPr id="20" name="Table 20">
            <a:extLst>
              <a:ext uri="{FF2B5EF4-FFF2-40B4-BE49-F238E27FC236}">
                <a16:creationId xmlns:a16="http://schemas.microsoft.com/office/drawing/2014/main" id="{E6FFEB80-C84D-D4A8-1AD6-50BC5AB9CFC2}"/>
              </a:ext>
            </a:extLst>
          </p:cNvPr>
          <p:cNvGraphicFramePr>
            <a:graphicFrameLocks noGrp="1"/>
          </p:cNvGraphicFramePr>
          <p:nvPr>
            <p:extLst>
              <p:ext uri="{D42A27DB-BD31-4B8C-83A1-F6EECF244321}">
                <p14:modId xmlns:p14="http://schemas.microsoft.com/office/powerpoint/2010/main" val="3155444905"/>
              </p:ext>
            </p:extLst>
          </p:nvPr>
        </p:nvGraphicFramePr>
        <p:xfrm>
          <a:off x="2952049"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solidFill>
                            <a:schemeClr val="bg1"/>
                          </a:solidFill>
                          <a:latin typeface="Calibri" panose="020F0502020204030204" pitchFamily="34" charset="0"/>
                          <a:cs typeface="Calibri" panose="020F0502020204030204" pitchFamily="34" charset="0"/>
                        </a:rPr>
                        <a:t>1</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2</a:t>
                      </a:r>
                    </a:p>
                  </a:txBody>
                  <a:tcPr anchor="ctr">
                    <a:solidFill>
                      <a:schemeClr val="accent1"/>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tc>
                <a:tc>
                  <a:txBody>
                    <a:bodyPr/>
                    <a:lstStyle/>
                    <a:p>
                      <a:pPr algn="ctr"/>
                      <a:r>
                        <a:rPr lang="en-US" sz="1400" b="1" dirty="0">
                          <a:latin typeface="Calibri" panose="020F0502020204030204" pitchFamily="34" charset="0"/>
                          <a:cs typeface="Calibri" panose="020F0502020204030204" pitchFamily="34" charset="0"/>
                        </a:rPr>
                        <a:t>4</a:t>
                      </a:r>
                    </a:p>
                  </a:txBody>
                  <a:tcPr anchor="ctr"/>
                </a:tc>
                <a:tc>
                  <a:txBody>
                    <a:bodyPr/>
                    <a:lstStyle/>
                    <a:p>
                      <a:pPr algn="ctr"/>
                      <a:r>
                        <a:rPr lang="en-US" sz="1400" b="1" dirty="0">
                          <a:latin typeface="Calibri" panose="020F0502020204030204" pitchFamily="34" charset="0"/>
                          <a:cs typeface="Calibri" panose="020F0502020204030204" pitchFamily="34" charset="0"/>
                        </a:rPr>
                        <a:t>5</a:t>
                      </a:r>
                    </a:p>
                  </a:txBody>
                  <a:tcPr anchor="ct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7</a:t>
                      </a:r>
                    </a:p>
                  </a:txBody>
                  <a:tcPr anchor="ctr">
                    <a:solidFill>
                      <a:schemeClr val="accent1"/>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8</a:t>
                      </a:r>
                    </a:p>
                  </a:txBody>
                  <a:tcPr anchor="ctr"/>
                </a:tc>
                <a:extLst>
                  <a:ext uri="{0D108BD9-81ED-4DB2-BD59-A6C34878D82A}">
                    <a16:rowId xmlns:a16="http://schemas.microsoft.com/office/drawing/2014/main" val="772533885"/>
                  </a:ext>
                </a:extLst>
              </a:tr>
            </a:tbl>
          </a:graphicData>
        </a:graphic>
      </p:graphicFrame>
      <p:graphicFrame>
        <p:nvGraphicFramePr>
          <p:cNvPr id="21" name="Table 20">
            <a:extLst>
              <a:ext uri="{FF2B5EF4-FFF2-40B4-BE49-F238E27FC236}">
                <a16:creationId xmlns:a16="http://schemas.microsoft.com/office/drawing/2014/main" id="{72328062-5FBB-7FCC-4ECE-03D924A60A08}"/>
              </a:ext>
            </a:extLst>
          </p:cNvPr>
          <p:cNvGraphicFramePr>
            <a:graphicFrameLocks noGrp="1"/>
          </p:cNvGraphicFramePr>
          <p:nvPr>
            <p:extLst>
              <p:ext uri="{D42A27DB-BD31-4B8C-83A1-F6EECF244321}">
                <p14:modId xmlns:p14="http://schemas.microsoft.com/office/powerpoint/2010/main" val="3760726230"/>
              </p:ext>
            </p:extLst>
          </p:nvPr>
        </p:nvGraphicFramePr>
        <p:xfrm>
          <a:off x="7027344" y="3693194"/>
          <a:ext cx="2732568" cy="370840"/>
        </p:xfrm>
        <a:graphic>
          <a:graphicData uri="http://schemas.openxmlformats.org/drawingml/2006/table">
            <a:tbl>
              <a:tblPr firstRow="1" bandRow="1">
                <a:tableStyleId>{5C22544A-7EE6-4342-B048-85BDC9FD1C3A}</a:tableStyleId>
              </a:tblPr>
              <a:tblGrid>
                <a:gridCol w="341571">
                  <a:extLst>
                    <a:ext uri="{9D8B030D-6E8A-4147-A177-3AD203B41FA5}">
                      <a16:colId xmlns:a16="http://schemas.microsoft.com/office/drawing/2014/main" val="3778781932"/>
                    </a:ext>
                  </a:extLst>
                </a:gridCol>
                <a:gridCol w="341571">
                  <a:extLst>
                    <a:ext uri="{9D8B030D-6E8A-4147-A177-3AD203B41FA5}">
                      <a16:colId xmlns:a16="http://schemas.microsoft.com/office/drawing/2014/main" val="843319739"/>
                    </a:ext>
                  </a:extLst>
                </a:gridCol>
                <a:gridCol w="341571">
                  <a:extLst>
                    <a:ext uri="{9D8B030D-6E8A-4147-A177-3AD203B41FA5}">
                      <a16:colId xmlns:a16="http://schemas.microsoft.com/office/drawing/2014/main" val="3932620248"/>
                    </a:ext>
                  </a:extLst>
                </a:gridCol>
                <a:gridCol w="341571">
                  <a:extLst>
                    <a:ext uri="{9D8B030D-6E8A-4147-A177-3AD203B41FA5}">
                      <a16:colId xmlns:a16="http://schemas.microsoft.com/office/drawing/2014/main" val="3095370897"/>
                    </a:ext>
                  </a:extLst>
                </a:gridCol>
                <a:gridCol w="341571">
                  <a:extLst>
                    <a:ext uri="{9D8B030D-6E8A-4147-A177-3AD203B41FA5}">
                      <a16:colId xmlns:a16="http://schemas.microsoft.com/office/drawing/2014/main" val="2100764472"/>
                    </a:ext>
                  </a:extLst>
                </a:gridCol>
                <a:gridCol w="341571">
                  <a:extLst>
                    <a:ext uri="{9D8B030D-6E8A-4147-A177-3AD203B41FA5}">
                      <a16:colId xmlns:a16="http://schemas.microsoft.com/office/drawing/2014/main" val="1650556218"/>
                    </a:ext>
                  </a:extLst>
                </a:gridCol>
                <a:gridCol w="341571">
                  <a:extLst>
                    <a:ext uri="{9D8B030D-6E8A-4147-A177-3AD203B41FA5}">
                      <a16:colId xmlns:a16="http://schemas.microsoft.com/office/drawing/2014/main" val="431207875"/>
                    </a:ext>
                  </a:extLst>
                </a:gridCol>
                <a:gridCol w="341571">
                  <a:extLst>
                    <a:ext uri="{9D8B030D-6E8A-4147-A177-3AD203B41FA5}">
                      <a16:colId xmlns:a16="http://schemas.microsoft.com/office/drawing/2014/main" val="568799458"/>
                    </a:ext>
                  </a:extLst>
                </a:gridCol>
              </a:tblGrid>
              <a:tr h="370840">
                <a:tc>
                  <a:txBody>
                    <a:bodyPr/>
                    <a:lstStyle/>
                    <a:p>
                      <a:pPr algn="ctr"/>
                      <a:r>
                        <a:rPr lang="en-US" sz="1400" b="1" dirty="0">
                          <a:latin typeface="Calibri" panose="020F0502020204030204" pitchFamily="34" charset="0"/>
                          <a:cs typeface="Calibri" panose="020F0502020204030204" pitchFamily="34" charset="0"/>
                        </a:rPr>
                        <a:t>1</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2</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3</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4</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5</a:t>
                      </a:r>
                    </a:p>
                  </a:txBody>
                  <a:tcPr anchor="ctr">
                    <a:solidFill>
                      <a:srgbClr val="00B0F0"/>
                    </a:solidFill>
                  </a:tcPr>
                </a:tc>
                <a:tc>
                  <a:txBody>
                    <a:bodyPr/>
                    <a:lstStyle/>
                    <a:p>
                      <a:pPr algn="ctr"/>
                      <a:r>
                        <a:rPr lang="en-US" sz="1400" b="1" dirty="0">
                          <a:latin typeface="Calibri" panose="020F0502020204030204" pitchFamily="34" charset="0"/>
                          <a:cs typeface="Calibri" panose="020F0502020204030204" pitchFamily="34" charset="0"/>
                        </a:rPr>
                        <a:t>6</a:t>
                      </a:r>
                    </a:p>
                  </a:txBody>
                  <a:tcPr anchor="ctr">
                    <a:solidFill>
                      <a:srgbClr val="00B0F0"/>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7</a:t>
                      </a:r>
                    </a:p>
                  </a:txBody>
                  <a:tcPr anchor="ctr">
                    <a:solidFill>
                      <a:schemeClr val="bg1">
                        <a:lumMod val="85000"/>
                      </a:schemeClr>
                    </a:solidFill>
                  </a:tcPr>
                </a:tc>
                <a:tc>
                  <a:txBody>
                    <a:bodyPr/>
                    <a:lstStyle/>
                    <a:p>
                      <a:pPr algn="ctr"/>
                      <a:r>
                        <a:rPr lang="en-US" sz="1400" b="1" dirty="0">
                          <a:solidFill>
                            <a:schemeClr val="tx1"/>
                          </a:solidFill>
                          <a:latin typeface="Calibri" panose="020F0502020204030204" pitchFamily="34" charset="0"/>
                          <a:cs typeface="Calibri" panose="020F0502020204030204" pitchFamily="34" charset="0"/>
                        </a:rPr>
                        <a:t>8</a:t>
                      </a:r>
                    </a:p>
                  </a:txBody>
                  <a:tcPr anchor="ctr">
                    <a:solidFill>
                      <a:schemeClr val="bg1">
                        <a:lumMod val="85000"/>
                      </a:schemeClr>
                    </a:solidFill>
                  </a:tcPr>
                </a:tc>
                <a:extLst>
                  <a:ext uri="{0D108BD9-81ED-4DB2-BD59-A6C34878D82A}">
                    <a16:rowId xmlns:a16="http://schemas.microsoft.com/office/drawing/2014/main" val="772533885"/>
                  </a:ext>
                </a:extLst>
              </a:tr>
            </a:tbl>
          </a:graphicData>
        </a:graphic>
      </p:graphicFrame>
      <p:sp>
        <p:nvSpPr>
          <p:cNvPr id="3" name="TextBox 2">
            <a:extLst>
              <a:ext uri="{FF2B5EF4-FFF2-40B4-BE49-F238E27FC236}">
                <a16:creationId xmlns:a16="http://schemas.microsoft.com/office/drawing/2014/main" id="{BBB8E1F3-898F-8A8A-8C36-25F83C219857}"/>
              </a:ext>
            </a:extLst>
          </p:cNvPr>
          <p:cNvSpPr txBox="1"/>
          <p:nvPr/>
        </p:nvSpPr>
        <p:spPr>
          <a:xfrm>
            <a:off x="9795062" y="3724726"/>
            <a:ext cx="2396938"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Puncturing Pattern (160 MHz)</a:t>
            </a:r>
          </a:p>
        </p:txBody>
      </p:sp>
      <p:grpSp>
        <p:nvGrpSpPr>
          <p:cNvPr id="22" name="Group 21">
            <a:extLst>
              <a:ext uri="{FF2B5EF4-FFF2-40B4-BE49-F238E27FC236}">
                <a16:creationId xmlns:a16="http://schemas.microsoft.com/office/drawing/2014/main" id="{9E1FAB2A-02F9-E95C-650B-8073226F4CA8}"/>
              </a:ext>
            </a:extLst>
          </p:cNvPr>
          <p:cNvGrpSpPr/>
          <p:nvPr/>
        </p:nvGrpSpPr>
        <p:grpSpPr>
          <a:xfrm>
            <a:off x="4327451" y="1968568"/>
            <a:ext cx="3057284" cy="368047"/>
            <a:chOff x="4327451" y="2225240"/>
            <a:chExt cx="3057284" cy="368047"/>
          </a:xfrm>
        </p:grpSpPr>
        <p:cxnSp>
          <p:nvCxnSpPr>
            <p:cNvPr id="11" name="Straight Arrow Connector 10">
              <a:extLst>
                <a:ext uri="{FF2B5EF4-FFF2-40B4-BE49-F238E27FC236}">
                  <a16:creationId xmlns:a16="http://schemas.microsoft.com/office/drawing/2014/main" id="{543A07A1-B775-1E40-D20B-037443BE81B7}"/>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693A8BDF-47FC-8274-72BF-A06B9C7120B4}"/>
                </a:ext>
              </a:extLst>
            </p:cNvPr>
            <p:cNvSpPr txBox="1"/>
            <p:nvPr/>
          </p:nvSpPr>
          <p:spPr>
            <a:xfrm>
              <a:off x="4717861" y="2225240"/>
              <a:ext cx="2330574"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Sensing Polling Trigger frame</a:t>
              </a:r>
            </a:p>
          </p:txBody>
        </p:sp>
      </p:grpSp>
      <p:sp>
        <p:nvSpPr>
          <p:cNvPr id="26" name="Content Placeholder 2">
            <a:extLst>
              <a:ext uri="{FF2B5EF4-FFF2-40B4-BE49-F238E27FC236}">
                <a16:creationId xmlns:a16="http://schemas.microsoft.com/office/drawing/2014/main" id="{8C61C72C-4CEE-9882-AE01-E4D1D2D9E6A3}"/>
              </a:ext>
            </a:extLst>
          </p:cNvPr>
          <p:cNvSpPr>
            <a:spLocks noGrp="1"/>
          </p:cNvSpPr>
          <p:nvPr>
            <p:ph idx="1"/>
          </p:nvPr>
        </p:nvSpPr>
        <p:spPr>
          <a:xfrm>
            <a:off x="563526" y="4407111"/>
            <a:ext cx="10826258" cy="1687303"/>
          </a:xfrm>
        </p:spPr>
        <p:txBody>
          <a:bodyPr/>
          <a:lstStyle/>
          <a:p>
            <a:pPr>
              <a:buFont typeface="Arial" panose="020B0604020202020204" pitchFamily="34" charset="0"/>
              <a:buChar char="•"/>
            </a:pPr>
            <a:r>
              <a:rPr lang="en-US" sz="1800" b="0" dirty="0"/>
              <a:t>a Sensing AP may trigger a U-STA to poll it or to solicit a Sensing Measurement Report frame</a:t>
            </a:r>
          </a:p>
          <a:p>
            <a:pPr>
              <a:buFont typeface="Arial" panose="020B0604020202020204" pitchFamily="34" charset="0"/>
              <a:buChar char="•"/>
            </a:pPr>
            <a:r>
              <a:rPr lang="en-US" sz="1800" b="0" dirty="0"/>
              <a:t>In both cases, the Sensing AP shall assign the U-STA an uplink resource. </a:t>
            </a:r>
          </a:p>
          <a:p>
            <a:pPr>
              <a:buFont typeface="Arial" panose="020B0604020202020204" pitchFamily="34" charset="0"/>
              <a:buChar char="•"/>
            </a:pPr>
            <a:r>
              <a:rPr lang="en-US" sz="1800" b="0" dirty="0"/>
              <a:t>Since the AP has no knowledge of the puncturing pattern in the OBSS of the U-STA, it may assign an uplink resource that is punctured in the OBSS. </a:t>
            </a:r>
          </a:p>
          <a:p>
            <a:pPr>
              <a:buFont typeface="Arial" panose="020B0604020202020204" pitchFamily="34" charset="0"/>
              <a:buChar char="•"/>
            </a:pPr>
            <a:r>
              <a:rPr lang="en-US" sz="1800" b="0" dirty="0"/>
              <a:t>How should the U-STA respond in such case? </a:t>
            </a:r>
          </a:p>
        </p:txBody>
      </p:sp>
      <p:grpSp>
        <p:nvGrpSpPr>
          <p:cNvPr id="7" name="Group 6">
            <a:extLst>
              <a:ext uri="{FF2B5EF4-FFF2-40B4-BE49-F238E27FC236}">
                <a16:creationId xmlns:a16="http://schemas.microsoft.com/office/drawing/2014/main" id="{2DF27FDC-E751-DDA7-ADE5-DD07980BE7AA}"/>
              </a:ext>
            </a:extLst>
          </p:cNvPr>
          <p:cNvGrpSpPr/>
          <p:nvPr/>
        </p:nvGrpSpPr>
        <p:grpSpPr>
          <a:xfrm>
            <a:off x="4384720" y="2508453"/>
            <a:ext cx="3057284" cy="368047"/>
            <a:chOff x="4327451" y="2225240"/>
            <a:chExt cx="3057284" cy="368047"/>
          </a:xfrm>
        </p:grpSpPr>
        <p:cxnSp>
          <p:nvCxnSpPr>
            <p:cNvPr id="8" name="Straight Arrow Connector 7">
              <a:extLst>
                <a:ext uri="{FF2B5EF4-FFF2-40B4-BE49-F238E27FC236}">
                  <a16:creationId xmlns:a16="http://schemas.microsoft.com/office/drawing/2014/main" id="{1810B18F-D068-C48F-FAE3-CD6E9F76FC5B}"/>
                </a:ext>
              </a:extLst>
            </p:cNvPr>
            <p:cNvCxnSpPr>
              <a:cxnSpLocks/>
            </p:cNvCxnSpPr>
            <p:nvPr/>
          </p:nvCxnSpPr>
          <p:spPr bwMode="auto">
            <a:xfrm>
              <a:off x="4327451" y="2548605"/>
              <a:ext cx="3057284" cy="4468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6DB8EF6A-2184-B514-5EC6-7303D26FE92E}"/>
                </a:ext>
              </a:extLst>
            </p:cNvPr>
            <p:cNvSpPr txBox="1"/>
            <p:nvPr/>
          </p:nvSpPr>
          <p:spPr>
            <a:xfrm>
              <a:off x="4717861" y="2225240"/>
              <a:ext cx="1949316"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Reporting Trigger frame</a:t>
              </a:r>
            </a:p>
          </p:txBody>
        </p:sp>
      </p:grpSp>
      <p:sp>
        <p:nvSpPr>
          <p:cNvPr id="24" name="TextBox 23">
            <a:extLst>
              <a:ext uri="{FF2B5EF4-FFF2-40B4-BE49-F238E27FC236}">
                <a16:creationId xmlns:a16="http://schemas.microsoft.com/office/drawing/2014/main" id="{8730B2C7-0DBE-EE71-6C15-A8E4B4FDD029}"/>
              </a:ext>
            </a:extLst>
          </p:cNvPr>
          <p:cNvSpPr txBox="1"/>
          <p:nvPr/>
        </p:nvSpPr>
        <p:spPr>
          <a:xfrm>
            <a:off x="7894358" y="2762156"/>
            <a:ext cx="822661" cy="307777"/>
          </a:xfrm>
          <a:prstGeom prst="rect">
            <a:avLst/>
          </a:prstGeom>
          <a:noFill/>
        </p:spPr>
        <p:txBody>
          <a:bodyPr wrap="none" rtlCol="0">
            <a:spAutoFit/>
          </a:bodyPr>
          <a:lstStyle/>
          <a:p>
            <a:r>
              <a:rPr lang="en-US" sz="1400" b="1" dirty="0">
                <a:solidFill>
                  <a:schemeClr val="tx1"/>
                </a:solidFill>
                <a:latin typeface="Calibri" panose="020F0502020204030204" pitchFamily="34" charset="0"/>
                <a:cs typeface="Calibri" panose="020F0502020204030204" pitchFamily="34" charset="0"/>
              </a:rPr>
              <a:t>OBSS AP</a:t>
            </a:r>
          </a:p>
        </p:txBody>
      </p:sp>
    </p:spTree>
    <p:extLst>
      <p:ext uri="{BB962C8B-B14F-4D97-AF65-F5344CB8AC3E}">
        <p14:creationId xmlns:p14="http://schemas.microsoft.com/office/powerpoint/2010/main" val="1850858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02B99-2C8A-F866-BA87-985916D3C36A}"/>
              </a:ext>
            </a:extLst>
          </p:cNvPr>
          <p:cNvSpPr>
            <a:spLocks noGrp="1"/>
          </p:cNvSpPr>
          <p:nvPr>
            <p:ph type="title"/>
          </p:nvPr>
        </p:nvSpPr>
        <p:spPr/>
        <p:txBody>
          <a:bodyPr/>
          <a:lstStyle/>
          <a:p>
            <a:r>
              <a:rPr lang="en-US" dirty="0"/>
              <a:t>A Deeper Look</a:t>
            </a:r>
          </a:p>
        </p:txBody>
      </p:sp>
      <p:sp>
        <p:nvSpPr>
          <p:cNvPr id="3" name="Content Placeholder 2">
            <a:extLst>
              <a:ext uri="{FF2B5EF4-FFF2-40B4-BE49-F238E27FC236}">
                <a16:creationId xmlns:a16="http://schemas.microsoft.com/office/drawing/2014/main" id="{EE42A6AE-1675-AB6A-E578-BA92936336B2}"/>
              </a:ext>
            </a:extLst>
          </p:cNvPr>
          <p:cNvSpPr>
            <a:spLocks noGrp="1"/>
          </p:cNvSpPr>
          <p:nvPr>
            <p:ph idx="1"/>
          </p:nvPr>
        </p:nvSpPr>
        <p:spPr/>
        <p:txBody>
          <a:bodyPr>
            <a:normAutofit fontScale="40000" lnSpcReduction="20000"/>
          </a:bodyPr>
          <a:lstStyle/>
          <a:p>
            <a:pPr>
              <a:buFont typeface="Arial" panose="020B0604020202020204" pitchFamily="34" charset="0"/>
              <a:buChar char="•"/>
            </a:pPr>
            <a:r>
              <a:rPr lang="en-US" sz="3500" dirty="0"/>
              <a:t>Possible Behaviors</a:t>
            </a:r>
          </a:p>
          <a:p>
            <a:pPr lvl="1">
              <a:buFont typeface="Arial" panose="020B0604020202020204" pitchFamily="34" charset="0"/>
              <a:buChar char="•"/>
            </a:pPr>
            <a:r>
              <a:rPr lang="en-US" sz="3500" dirty="0"/>
              <a:t>The U-STA may CHOOSE NOT to participate in a sensing measurement session if it believes the sensing related transmission is likely to violate its own-BSS puncturing pattern</a:t>
            </a:r>
          </a:p>
          <a:p>
            <a:pPr marL="457200" lvl="1" indent="0"/>
            <a:r>
              <a:rPr lang="en-US" sz="3500" dirty="0">
                <a:solidFill>
                  <a:srgbClr val="C00000"/>
                </a:solidFill>
              </a:rPr>
              <a:t>               (Possible loss of opportunity!) </a:t>
            </a:r>
            <a:endParaRPr lang="en-US" sz="3500" dirty="0"/>
          </a:p>
          <a:p>
            <a:pPr lvl="2">
              <a:buFont typeface="Arial" panose="020B0604020202020204" pitchFamily="34" charset="0"/>
              <a:buChar char="•"/>
            </a:pPr>
            <a:r>
              <a:rPr lang="en-US" sz="3500" dirty="0"/>
              <a:t>How does the U-STA determine that the sensing related transmission would violate its own BSS?             </a:t>
            </a:r>
          </a:p>
          <a:p>
            <a:pPr lvl="3">
              <a:buFont typeface="Arial" panose="020B0604020202020204" pitchFamily="34" charset="0"/>
              <a:buChar char="•"/>
            </a:pPr>
            <a:r>
              <a:rPr lang="en-US" sz="3500" dirty="0">
                <a:solidFill>
                  <a:srgbClr val="C00000"/>
                </a:solidFill>
              </a:rPr>
              <a:t>By receiving the beacon of the Sensing AP </a:t>
            </a:r>
          </a:p>
          <a:p>
            <a:pPr lvl="3">
              <a:buFont typeface="Arial" panose="020B0604020202020204" pitchFamily="34" charset="0"/>
              <a:buChar char="•"/>
            </a:pPr>
            <a:r>
              <a:rPr lang="en-US" sz="3500" dirty="0">
                <a:solidFill>
                  <a:srgbClr val="C00000"/>
                </a:solidFill>
              </a:rPr>
              <a:t>What if the U-STA misses the beacon?!</a:t>
            </a:r>
          </a:p>
          <a:p>
            <a:pPr lvl="1">
              <a:buFont typeface="Arial" panose="020B0604020202020204" pitchFamily="34" charset="0"/>
              <a:buChar char="•"/>
            </a:pPr>
            <a:endParaRPr lang="en-US" sz="3500" dirty="0"/>
          </a:p>
          <a:p>
            <a:pPr lvl="1">
              <a:buFont typeface="Arial" panose="020B0604020202020204" pitchFamily="34" charset="0"/>
              <a:buChar char="•"/>
            </a:pPr>
            <a:r>
              <a:rPr lang="en-US" sz="3500" dirty="0"/>
              <a:t>The U-STA may CHOOSE to participate in the sensing session (with or without the knowledge of the puncturing pattern of the Sensing AP)</a:t>
            </a:r>
          </a:p>
          <a:p>
            <a:pPr marL="914400" lvl="2" indent="0"/>
            <a:r>
              <a:rPr lang="en-US" sz="3500" dirty="0">
                <a:solidFill>
                  <a:srgbClr val="C00000"/>
                </a:solidFill>
              </a:rPr>
              <a:t>    (Possible loss of energy efficiency!) </a:t>
            </a:r>
          </a:p>
          <a:p>
            <a:pPr marL="914400" lvl="2" indent="0"/>
            <a:r>
              <a:rPr lang="en-US" sz="3500" dirty="0">
                <a:solidFill>
                  <a:srgbClr val="C00000"/>
                </a:solidFill>
              </a:rPr>
              <a:t>     - It is likely that the U-STA is associated to an AP with a different puncturing pattern from the one used in the Sensing AP)</a:t>
            </a:r>
          </a:p>
          <a:p>
            <a:pPr marL="914400" lvl="2" indent="0"/>
            <a:r>
              <a:rPr lang="en-US" sz="3500" dirty="0">
                <a:solidFill>
                  <a:srgbClr val="C00000"/>
                </a:solidFill>
              </a:rPr>
              <a:t>     - U-STAs with different own-BSS puncturing pattern may refrain from participating in sensing </a:t>
            </a:r>
          </a:p>
          <a:p>
            <a:pPr marL="914400" lvl="2" indent="0"/>
            <a:r>
              <a:rPr lang="en-US" sz="3500" dirty="0">
                <a:solidFill>
                  <a:srgbClr val="C00000"/>
                </a:solidFill>
              </a:rPr>
              <a:t>       activities to avoid violating the BSS puncturing pattern after it receives the NDPA or trigger frame from the sensing AP</a:t>
            </a:r>
          </a:p>
          <a:p>
            <a:pPr marL="914400" lvl="2" indent="0"/>
            <a:r>
              <a:rPr lang="en-US" sz="3500" dirty="0">
                <a:solidFill>
                  <a:srgbClr val="C00000"/>
                </a:solidFill>
              </a:rPr>
              <a:t>     - The Sensing AP may request the U-STAs to transmit CTS-to-Self,  UL NDP or the sensing results on the subchannels </a:t>
            </a:r>
          </a:p>
          <a:p>
            <a:pPr marL="914400" lvl="2" indent="0"/>
            <a:r>
              <a:rPr lang="en-US" sz="3500" dirty="0">
                <a:solidFill>
                  <a:srgbClr val="C00000"/>
                </a:solidFill>
              </a:rPr>
              <a:t>       which are indicated as the disabled subchannels by the serving BSS</a:t>
            </a:r>
          </a:p>
          <a:p>
            <a:pPr lvl="2">
              <a:buFont typeface="Arial" panose="020B0604020202020204" pitchFamily="34" charset="0"/>
              <a:buChar char="•"/>
            </a:pPr>
            <a:endParaRPr lang="en-US" dirty="0"/>
          </a:p>
          <a:p>
            <a:pPr marL="1371600" lvl="3" indent="0"/>
            <a:r>
              <a:rPr lang="en-US" dirty="0"/>
              <a:t>	 </a:t>
            </a:r>
          </a:p>
        </p:txBody>
      </p:sp>
      <p:sp>
        <p:nvSpPr>
          <p:cNvPr id="4" name="Slide Number Placeholder 3">
            <a:extLst>
              <a:ext uri="{FF2B5EF4-FFF2-40B4-BE49-F238E27FC236}">
                <a16:creationId xmlns:a16="http://schemas.microsoft.com/office/drawing/2014/main" id="{163F583B-D37D-F3D5-DBE3-6B6259E48FE4}"/>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677EF4F1-7E2D-706B-0D0C-34CD81D3D9F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03346DA-BE45-C48A-487B-D497264FA20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902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05CF-8871-AE50-E957-31730FB8A7D8}"/>
              </a:ext>
            </a:extLst>
          </p:cNvPr>
          <p:cNvSpPr>
            <a:spLocks noGrp="1"/>
          </p:cNvSpPr>
          <p:nvPr>
            <p:ph type="title"/>
          </p:nvPr>
        </p:nvSpPr>
        <p:spPr/>
        <p:txBody>
          <a:bodyPr/>
          <a:lstStyle/>
          <a:p>
            <a:r>
              <a:rPr lang="en-US" dirty="0"/>
              <a:t>More About Uplink Sounding</a:t>
            </a:r>
          </a:p>
        </p:txBody>
      </p:sp>
      <p:sp>
        <p:nvSpPr>
          <p:cNvPr id="3" name="Content Placeholder 2">
            <a:extLst>
              <a:ext uri="{FF2B5EF4-FFF2-40B4-BE49-F238E27FC236}">
                <a16:creationId xmlns:a16="http://schemas.microsoft.com/office/drawing/2014/main" id="{CAA118C9-EDF9-5414-6D79-BBE0EB6D3762}"/>
              </a:ext>
            </a:extLst>
          </p:cNvPr>
          <p:cNvSpPr>
            <a:spLocks noGrp="1"/>
          </p:cNvSpPr>
          <p:nvPr>
            <p:ph idx="1"/>
          </p:nvPr>
        </p:nvSpPr>
        <p:spPr>
          <a:xfrm>
            <a:off x="587376" y="1900480"/>
            <a:ext cx="4878917" cy="4113213"/>
          </a:xfrm>
        </p:spPr>
        <p:txBody>
          <a:bodyPr/>
          <a:lstStyle/>
          <a:p>
            <a:pPr>
              <a:buFont typeface="Arial" panose="020B0604020202020204" pitchFamily="34" charset="0"/>
              <a:buChar char="•"/>
            </a:pPr>
            <a:r>
              <a:rPr lang="en-US" dirty="0"/>
              <a:t>In UL Sounding:</a:t>
            </a:r>
          </a:p>
          <a:p>
            <a:pPr lvl="1">
              <a:buFont typeface="Arial" panose="020B0604020202020204" pitchFamily="34" charset="0"/>
              <a:buChar char="•"/>
            </a:pPr>
            <a:r>
              <a:rPr lang="en-US" dirty="0"/>
              <a:t>The Sensing AP may trigger the unassociated STA to send the NDP (SR2SI variant)</a:t>
            </a:r>
          </a:p>
          <a:p>
            <a:pPr lvl="1">
              <a:buFont typeface="Arial" panose="020B0604020202020204" pitchFamily="34" charset="0"/>
              <a:buChar char="•"/>
            </a:pPr>
            <a:r>
              <a:rPr lang="en-US" dirty="0"/>
              <a:t>The bandwidth of the NDP is not allowed to be punctured. </a:t>
            </a:r>
          </a:p>
          <a:p>
            <a:pPr lvl="1">
              <a:buFont typeface="Arial" panose="020B0604020202020204" pitchFamily="34" charset="0"/>
              <a:buChar char="•"/>
            </a:pPr>
            <a:r>
              <a:rPr lang="en-US" dirty="0"/>
              <a:t>If the bandwidth of the OBSS of the unassociated STA is punctured, the Sensing AP shall fall back to a bandwidth that is not punctured.   </a:t>
            </a:r>
          </a:p>
          <a:p>
            <a:pPr lvl="1">
              <a:buFont typeface="Arial" panose="020B0604020202020204" pitchFamily="34" charset="0"/>
              <a:buChar char="•"/>
            </a:pPr>
            <a:r>
              <a:rPr lang="en-US" dirty="0">
                <a:solidFill>
                  <a:srgbClr val="C00000"/>
                </a:solidFill>
              </a:rPr>
              <a:t>How will the AP determine the bandwidth to which it should fall back? </a:t>
            </a:r>
          </a:p>
          <a:p>
            <a:pPr marL="457200" lvl="1" indent="0"/>
            <a:endParaRPr lang="en-US" dirty="0"/>
          </a:p>
        </p:txBody>
      </p:sp>
      <p:sp>
        <p:nvSpPr>
          <p:cNvPr id="4" name="Slide Number Placeholder 3">
            <a:extLst>
              <a:ext uri="{FF2B5EF4-FFF2-40B4-BE49-F238E27FC236}">
                <a16:creationId xmlns:a16="http://schemas.microsoft.com/office/drawing/2014/main" id="{677432BC-244C-1C54-7A7E-E54F503AF96A}"/>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AA0856E2-7FFF-C472-66EF-8184E1009EB9}"/>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F09A28-8A87-0DD5-B75A-42A95C572A1F}"/>
              </a:ext>
            </a:extLst>
          </p:cNvPr>
          <p:cNvSpPr>
            <a:spLocks noGrp="1"/>
          </p:cNvSpPr>
          <p:nvPr>
            <p:ph type="dt" idx="15"/>
          </p:nvPr>
        </p:nvSpPr>
        <p:spPr/>
        <p:txBody>
          <a:bodyPr/>
          <a:lstStyle/>
          <a:p>
            <a:r>
              <a:rPr lang="en-US"/>
              <a:t>July 2023</a:t>
            </a:r>
            <a:endParaRPr lang="en-GB" dirty="0"/>
          </a:p>
        </p:txBody>
      </p:sp>
      <p:graphicFrame>
        <p:nvGraphicFramePr>
          <p:cNvPr id="7" name="Table 8">
            <a:extLst>
              <a:ext uri="{FF2B5EF4-FFF2-40B4-BE49-F238E27FC236}">
                <a16:creationId xmlns:a16="http://schemas.microsoft.com/office/drawing/2014/main" id="{25B3BEB9-69C0-C2CB-2409-2D745147238D}"/>
              </a:ext>
            </a:extLst>
          </p:cNvPr>
          <p:cNvGraphicFramePr>
            <a:graphicFrameLocks noGrp="1"/>
          </p:cNvGraphicFramePr>
          <p:nvPr>
            <p:extLst>
              <p:ext uri="{D42A27DB-BD31-4B8C-83A1-F6EECF244321}">
                <p14:modId xmlns:p14="http://schemas.microsoft.com/office/powerpoint/2010/main" val="1067949912"/>
              </p:ext>
            </p:extLst>
          </p:nvPr>
        </p:nvGraphicFramePr>
        <p:xfrm>
          <a:off x="5915025" y="2872316"/>
          <a:ext cx="6008162" cy="1854200"/>
        </p:xfrm>
        <a:graphic>
          <a:graphicData uri="http://schemas.openxmlformats.org/drawingml/2006/table">
            <a:tbl>
              <a:tblPr firstRow="1" bandRow="1">
                <a:tableStyleId>{5C22544A-7EE6-4342-B048-85BDC9FD1C3A}</a:tableStyleId>
              </a:tblPr>
              <a:tblGrid>
                <a:gridCol w="1428750">
                  <a:extLst>
                    <a:ext uri="{9D8B030D-6E8A-4147-A177-3AD203B41FA5}">
                      <a16:colId xmlns:a16="http://schemas.microsoft.com/office/drawing/2014/main" val="1596419570"/>
                    </a:ext>
                  </a:extLst>
                </a:gridCol>
                <a:gridCol w="1144853">
                  <a:extLst>
                    <a:ext uri="{9D8B030D-6E8A-4147-A177-3AD203B41FA5}">
                      <a16:colId xmlns:a16="http://schemas.microsoft.com/office/drawing/2014/main" val="1401625491"/>
                    </a:ext>
                  </a:extLst>
                </a:gridCol>
                <a:gridCol w="1144853">
                  <a:extLst>
                    <a:ext uri="{9D8B030D-6E8A-4147-A177-3AD203B41FA5}">
                      <a16:colId xmlns:a16="http://schemas.microsoft.com/office/drawing/2014/main" val="4236273771"/>
                    </a:ext>
                  </a:extLst>
                </a:gridCol>
                <a:gridCol w="1144853">
                  <a:extLst>
                    <a:ext uri="{9D8B030D-6E8A-4147-A177-3AD203B41FA5}">
                      <a16:colId xmlns:a16="http://schemas.microsoft.com/office/drawing/2014/main" val="1475547615"/>
                    </a:ext>
                  </a:extLst>
                </a:gridCol>
                <a:gridCol w="1144853">
                  <a:extLst>
                    <a:ext uri="{9D8B030D-6E8A-4147-A177-3AD203B41FA5}">
                      <a16:colId xmlns:a16="http://schemas.microsoft.com/office/drawing/2014/main" val="3508161720"/>
                    </a:ext>
                  </a:extLst>
                </a:gridCol>
              </a:tblGrid>
              <a:tr h="370840">
                <a:tc>
                  <a:txBody>
                    <a:bodyPr/>
                    <a:lstStyle/>
                    <a:p>
                      <a:endParaRPr lang="en-US" dirty="0">
                        <a:solidFill>
                          <a:schemeClr val="tx1"/>
                        </a:solidFill>
                      </a:endParaRPr>
                    </a:p>
                  </a:txBody>
                  <a:tcPr>
                    <a:solidFill>
                      <a:schemeClr val="bg1">
                        <a:lumMod val="85000"/>
                      </a:schemeClr>
                    </a:solidFill>
                  </a:tcPr>
                </a:tc>
                <a:tc>
                  <a:txBody>
                    <a:bodyPr/>
                    <a:lstStyle/>
                    <a:p>
                      <a:pPr algn="ctr"/>
                      <a:r>
                        <a:rPr lang="en-US" sz="1600" dirty="0">
                          <a:solidFill>
                            <a:schemeClr val="tx1"/>
                          </a:solidFill>
                          <a:latin typeface="Calibri" panose="020F0502020204030204" pitchFamily="34" charset="0"/>
                          <a:cs typeface="Calibri" panose="020F0502020204030204" pitchFamily="34" charset="0"/>
                        </a:rPr>
                        <a:t>CH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3</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CH 4</a:t>
                      </a:r>
                    </a:p>
                  </a:txBody>
                  <a:tcPr>
                    <a:solidFill>
                      <a:schemeClr val="bg1">
                        <a:lumMod val="85000"/>
                      </a:schemeClr>
                    </a:solidFill>
                  </a:tcPr>
                </a:tc>
                <a:extLst>
                  <a:ext uri="{0D108BD9-81ED-4DB2-BD59-A6C34878D82A}">
                    <a16:rowId xmlns:a16="http://schemas.microsoft.com/office/drawing/2014/main" val="3346822419"/>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Sensing AP0</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4034349736"/>
                  </a:ext>
                </a:extLst>
              </a:tr>
              <a:tr h="370840">
                <a:tc>
                  <a:txBody>
                    <a:bodyPr/>
                    <a:lstStyle/>
                    <a:p>
                      <a:pPr algn="ctr"/>
                      <a:r>
                        <a:rPr lang="en-US" sz="1600" b="1" kern="1200" dirty="0">
                          <a:solidFill>
                            <a:schemeClr val="tx1"/>
                          </a:solidFill>
                          <a:latin typeface="Calibri" panose="020F0502020204030204" pitchFamily="34" charset="0"/>
                          <a:ea typeface="+mn-ea"/>
                          <a:cs typeface="Calibri" panose="020F0502020204030204" pitchFamily="34" charset="0"/>
                        </a:rPr>
                        <a:t>U-STA 1 (AP1)</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pPr algn="ctr"/>
                      <a:r>
                        <a:rPr lang="en-US" sz="1400" b="1" dirty="0">
                          <a:solidFill>
                            <a:schemeClr val="bg1"/>
                          </a:solidFill>
                          <a:latin typeface="Calibri" panose="020F0502020204030204" pitchFamily="34" charset="0"/>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80900342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2 </a:t>
                      </a:r>
                      <a:r>
                        <a:rPr lang="en-US" sz="1600" b="1" kern="1200" dirty="0">
                          <a:solidFill>
                            <a:schemeClr val="tx1"/>
                          </a:solidFill>
                          <a:latin typeface="Calibri" panose="020F0502020204030204" pitchFamily="34" charset="0"/>
                          <a:ea typeface="+mn-ea"/>
                          <a:cs typeface="Calibri" panose="020F0502020204030204" pitchFamily="34" charset="0"/>
                        </a:rPr>
                        <a:t>(AP2)</a:t>
                      </a:r>
                      <a:endPar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endParaRP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tc>
                  <a:txBody>
                    <a:bodyPr/>
                    <a:lstStyle/>
                    <a:p>
                      <a:endParaRPr lang="en-US" dirty="0">
                        <a:solidFill>
                          <a:schemeClr val="tx1"/>
                        </a:solidFill>
                      </a:endParaRPr>
                    </a:p>
                  </a:txBody>
                  <a:tcPr>
                    <a:solidFill>
                      <a:srgbClr val="00B0F0"/>
                    </a:solidFill>
                  </a:tcPr>
                </a:tc>
                <a:extLst>
                  <a:ext uri="{0D108BD9-81ED-4DB2-BD59-A6C34878D82A}">
                    <a16:rowId xmlns:a16="http://schemas.microsoft.com/office/drawing/2014/main" val="355392248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Calibri" panose="020F0502020204030204" pitchFamily="34" charset="0"/>
                          <a:ea typeface="MS Gothic"/>
                          <a:cs typeface="Calibri" panose="020F0502020204030204" pitchFamily="34" charset="0"/>
                        </a:rPr>
                        <a:t>U-STA 3 (AP3)</a:t>
                      </a:r>
                    </a:p>
                  </a:txBody>
                  <a:tcPr>
                    <a:solidFill>
                      <a:schemeClr val="bg1">
                        <a:lumMod val="85000"/>
                      </a:schemeClr>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Primary</a:t>
                      </a:r>
                    </a:p>
                  </a:txBody>
                  <a:tcPr anchor="ctr">
                    <a:solidFill>
                      <a:srgbClr val="00B0F0"/>
                    </a:solidFill>
                  </a:tcPr>
                </a:tc>
                <a:tc>
                  <a:txBody>
                    <a:bodyPr/>
                    <a:lstStyle/>
                    <a:p>
                      <a:endParaRPr lang="en-US" dirty="0">
                        <a:solidFill>
                          <a:schemeClr val="tx1"/>
                        </a:solidFill>
                      </a:endParaRPr>
                    </a:p>
                  </a:txBody>
                  <a:tcPr>
                    <a:solidFill>
                      <a:srgbClr val="00B0F0"/>
                    </a:solidFill>
                  </a:tcPr>
                </a:tc>
                <a:tc>
                  <a:txBody>
                    <a:bodyPr/>
                    <a:lstStyle/>
                    <a:p>
                      <a:endParaRPr lang="en-US" dirty="0">
                        <a:solidFill>
                          <a:schemeClr val="tx1"/>
                        </a:solidFill>
                      </a:endParaRPr>
                    </a:p>
                  </a:txBody>
                  <a:tcPr>
                    <a:solidFill>
                      <a:srgbClr val="00B0F0"/>
                    </a:solidFill>
                  </a:tcPr>
                </a:tc>
                <a:tc>
                  <a:txBody>
                    <a:bodyPr/>
                    <a:lstStyle/>
                    <a:p>
                      <a:pPr algn="ctr"/>
                      <a:r>
                        <a:rPr lang="en-US" sz="1400" b="1" kern="1200" dirty="0">
                          <a:solidFill>
                            <a:schemeClr val="bg1"/>
                          </a:solidFill>
                          <a:latin typeface="Calibri" panose="020F0502020204030204" pitchFamily="34" charset="0"/>
                          <a:ea typeface="+mn-ea"/>
                          <a:cs typeface="Calibri" panose="020F0502020204030204" pitchFamily="34" charset="0"/>
                        </a:rPr>
                        <a:t>Punctured</a:t>
                      </a:r>
                    </a:p>
                  </a:txBody>
                  <a:tcPr anchor="ctr">
                    <a:solidFill>
                      <a:schemeClr val="tx1">
                        <a:lumMod val="65000"/>
                        <a:lumOff val="35000"/>
                      </a:schemeClr>
                    </a:solidFill>
                  </a:tcPr>
                </a:tc>
                <a:extLst>
                  <a:ext uri="{0D108BD9-81ED-4DB2-BD59-A6C34878D82A}">
                    <a16:rowId xmlns:a16="http://schemas.microsoft.com/office/drawing/2014/main" val="2775433026"/>
                  </a:ext>
                </a:extLst>
              </a:tr>
            </a:tbl>
          </a:graphicData>
        </a:graphic>
      </p:graphicFrame>
    </p:spTree>
    <p:extLst>
      <p:ext uri="{BB962C8B-B14F-4D97-AF65-F5344CB8AC3E}">
        <p14:creationId xmlns:p14="http://schemas.microsoft.com/office/powerpoint/2010/main" val="356616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5A42-7941-FDD6-85D5-5EFD37C5EBC4}"/>
              </a:ext>
            </a:extLst>
          </p:cNvPr>
          <p:cNvSpPr>
            <a:spLocks noGrp="1"/>
          </p:cNvSpPr>
          <p:nvPr>
            <p:ph type="title"/>
          </p:nvPr>
        </p:nvSpPr>
        <p:spPr/>
        <p:txBody>
          <a:bodyPr/>
          <a:lstStyle/>
          <a:p>
            <a:r>
              <a:rPr lang="en-US" dirty="0">
                <a:cs typeface="Times New Roman"/>
              </a:rPr>
              <a:t>Summary</a:t>
            </a:r>
            <a:endParaRPr lang="en-US" dirty="0"/>
          </a:p>
        </p:txBody>
      </p:sp>
      <p:sp>
        <p:nvSpPr>
          <p:cNvPr id="3" name="Content Placeholder 2">
            <a:extLst>
              <a:ext uri="{FF2B5EF4-FFF2-40B4-BE49-F238E27FC236}">
                <a16:creationId xmlns:a16="http://schemas.microsoft.com/office/drawing/2014/main" id="{B4C1BA6B-0875-7CB6-D37D-352FACD38EF7}"/>
              </a:ext>
            </a:extLst>
          </p:cNvPr>
          <p:cNvSpPr>
            <a:spLocks noGrp="1"/>
          </p:cNvSpPr>
          <p:nvPr>
            <p:ph idx="1"/>
          </p:nvPr>
        </p:nvSpPr>
        <p:spPr/>
        <p:txBody>
          <a:bodyPr/>
          <a:lstStyle/>
          <a:p>
            <a:pPr>
              <a:buFont typeface="Arial" pitchFamily="16" charset="0"/>
              <a:buChar char="•"/>
            </a:pPr>
            <a:r>
              <a:rPr lang="en-US" dirty="0">
                <a:cs typeface="Times New Roman"/>
              </a:rPr>
              <a:t>In DL Sounding:</a:t>
            </a:r>
          </a:p>
          <a:p>
            <a:pPr lvl="1">
              <a:buFont typeface="Arial" pitchFamily="16" charset="0"/>
              <a:buChar char="•"/>
            </a:pPr>
            <a:r>
              <a:rPr lang="en-US" dirty="0">
                <a:cs typeface="Times New Roman"/>
              </a:rPr>
              <a:t>It is useful to enable the U-STAs that choose to participate in the sensing measurement session  to share their BSS puncturing pattern with the sensing AP for a more efficient sensing operation.</a:t>
            </a:r>
          </a:p>
          <a:p>
            <a:pPr lvl="1">
              <a:buFont typeface="Arial" pitchFamily="16" charset="0"/>
              <a:buChar char="•"/>
            </a:pPr>
            <a:r>
              <a:rPr lang="en-US" dirty="0">
                <a:cs typeface="Times New Roman"/>
              </a:rPr>
              <a:t>The sensing AP may use the puncturing information to avoid blind allocation of resources to the U-STA</a:t>
            </a:r>
          </a:p>
          <a:p>
            <a:pPr>
              <a:buFont typeface="Arial" pitchFamily="16" charset="0"/>
              <a:buChar char="•"/>
            </a:pPr>
            <a:r>
              <a:rPr lang="en-US" dirty="0">
                <a:cs typeface="Times New Roman"/>
              </a:rPr>
              <a:t>In UL Sounding</a:t>
            </a:r>
          </a:p>
          <a:p>
            <a:pPr lvl="1">
              <a:buFont typeface="Arial" pitchFamily="16" charset="0"/>
              <a:buChar char="•"/>
            </a:pPr>
            <a:r>
              <a:rPr lang="en-US" dirty="0">
                <a:cs typeface="Times New Roman"/>
              </a:rPr>
              <a:t>Sharing of the BSS puncturing pattern of the U-STAs would allow the sensing AP to determine the bandwidth for which it may fall back in TF </a:t>
            </a:r>
            <a:r>
              <a:rPr lang="en-US" dirty="0">
                <a:solidFill>
                  <a:schemeClr val="tx1"/>
                </a:solidFill>
                <a:cs typeface="Times New Roman"/>
              </a:rPr>
              <a:t>sounding in the case where the </a:t>
            </a:r>
            <a:r>
              <a:rPr lang="en-US" dirty="0">
                <a:cs typeface="Times New Roman"/>
              </a:rPr>
              <a:t>puncturing pattern of the BSS of  U-STAs is different from that of the sensing AP. </a:t>
            </a:r>
          </a:p>
          <a:p>
            <a:pPr lvl="1">
              <a:buFont typeface="Arial" pitchFamily="16" charset="0"/>
              <a:buChar char="•"/>
            </a:pPr>
            <a:endParaRPr lang="en-US" b="1" dirty="0">
              <a:cs typeface="Times New Roman"/>
            </a:endParaRPr>
          </a:p>
          <a:p>
            <a:pPr marL="457200" lvl="1" indent="0"/>
            <a:endParaRPr lang="en-US" dirty="0">
              <a:cs typeface="Times New Roman"/>
            </a:endParaRPr>
          </a:p>
        </p:txBody>
      </p:sp>
      <p:sp>
        <p:nvSpPr>
          <p:cNvPr id="4" name="Slide Number Placeholder 3">
            <a:extLst>
              <a:ext uri="{FF2B5EF4-FFF2-40B4-BE49-F238E27FC236}">
                <a16:creationId xmlns:a16="http://schemas.microsoft.com/office/drawing/2014/main" id="{EA4684B1-6767-6B6F-46BB-F30747F8C19F}"/>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DA434CD4-2E10-5A5F-36A3-A3F264F6077E}"/>
              </a:ext>
            </a:extLst>
          </p:cNvPr>
          <p:cNvSpPr>
            <a:spLocks noGrp="1"/>
          </p:cNvSpPr>
          <p:nvPr>
            <p:ph type="ftr" idx="14"/>
          </p:nvPr>
        </p:nvSpPr>
        <p:spPr/>
        <p:txBody>
          <a:bodyPr/>
          <a:lstStyle/>
          <a:p>
            <a:r>
              <a:rPr lang="en-GB"/>
              <a:t>Mahmoud Kamel, </a:t>
            </a:r>
            <a:r>
              <a:rPr lang="en-GB" err="1"/>
              <a:t>InterDigital</a:t>
            </a:r>
            <a:endParaRPr lang="en-GB"/>
          </a:p>
        </p:txBody>
      </p:sp>
      <p:sp>
        <p:nvSpPr>
          <p:cNvPr id="6" name="Date Placeholder 5">
            <a:extLst>
              <a:ext uri="{FF2B5EF4-FFF2-40B4-BE49-F238E27FC236}">
                <a16:creationId xmlns:a16="http://schemas.microsoft.com/office/drawing/2014/main" id="{4248F62C-DD4D-F257-AD63-C6AB28A9DAC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352927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8" ma:contentTypeDescription="Create a new document." ma:contentTypeScope="" ma:versionID="02c5f6f00540fe74c7f51c674b0bab70">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f5080a7253b1155278f263508e3c16df"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A019F9-4CEB-4839-84B8-B585088E0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C25E6C-F0C4-4DEF-A2EC-A6687B53A4AB}">
  <ds:schemaRefs>
    <ds:schemaRef ds:uri="http://schemas.microsoft.com/sharepoint/v3/contenttype/forms"/>
  </ds:schemaRefs>
</ds:datastoreItem>
</file>

<file path=customXml/itemProps3.xml><?xml version="1.0" encoding="utf-8"?>
<ds:datastoreItem xmlns:ds="http://schemas.openxmlformats.org/officeDocument/2006/customXml" ds:itemID="{317E6750-6F52-49C5-913C-07B049EEB20A}">
  <ds:schemaRefs>
    <ds:schemaRef ds:uri="http://schemas.microsoft.com/office/2006/documentManagement/types"/>
    <ds:schemaRef ds:uri="http://purl.org/dc/dcmitype/"/>
    <ds:schemaRef ds:uri="http://purl.org/dc/terms/"/>
    <ds:schemaRef ds:uri="9dae37dc-1963-4192-976e-711db4d08a86"/>
    <ds:schemaRef ds:uri="http://www.w3.org/XML/1998/namespac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e3424205-c870-41b8-8c6f-b833c5b04d9f"/>
  </ds:schemaRefs>
</ds:datastoreItem>
</file>

<file path=docProps/app.xml><?xml version="1.0" encoding="utf-8"?>
<Properties xmlns="http://schemas.openxmlformats.org/officeDocument/2006/extended-properties" xmlns:vt="http://schemas.openxmlformats.org/officeDocument/2006/docPropsVTypes">
  <Template>xxxxrx Disregard Bits in TB-PPDU</Template>
  <TotalTime>0</TotalTime>
  <Words>753</Words>
  <Application>Microsoft Office PowerPoint</Application>
  <PresentationFormat>Widescreen</PresentationFormat>
  <Paragraphs>119</Paragraphs>
  <Slides>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Calibri</vt:lpstr>
      <vt:lpstr>Times New Roman</vt:lpstr>
      <vt:lpstr>Office Theme</vt:lpstr>
      <vt:lpstr>Microsoft Word 97 - 2003 Document</vt:lpstr>
      <vt:lpstr>Sharing of Channel Puncturing Info by Unassociated STAs</vt:lpstr>
      <vt:lpstr>CID 1525 – Problem Statement (The Surface)</vt:lpstr>
      <vt:lpstr>Scratching The Surface</vt:lpstr>
      <vt:lpstr>A Deeper Look</vt:lpstr>
      <vt:lpstr>More About Uplink Sounding</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Sharing of Puncturing Info in Sensing Sessions by Unassociated STAs</dc:title>
  <dc:creator/>
  <cp:lastModifiedBy/>
  <cp:revision>1</cp:revision>
  <dcterms:created xsi:type="dcterms:W3CDTF">2022-06-27T18:10:16Z</dcterms:created>
  <dcterms:modified xsi:type="dcterms:W3CDTF">2023-07-09T21:35:35Z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0x01010061D820705B85C04E9444D684292CAAA3</vt:lpwstr>
  </property>
</Properties>
</file>