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73" r:id="rId5"/>
    <p:sldId id="269" r:id="rId6"/>
    <p:sldId id="268" r:id="rId7"/>
    <p:sldId id="272" r:id="rId8"/>
    <p:sldId id="262" r:id="rId9"/>
    <p:sldId id="2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n, Clemens" initials="KC" lastIdx="1" clrIdx="0">
    <p:extLst>
      <p:ext uri="{19B8F6BF-5375-455C-9EA6-DF929625EA0E}">
        <p15:presenceInfo xmlns:p15="http://schemas.microsoft.com/office/powerpoint/2012/main" userId="S-1-5-21-2133556540-201030058-1543859470-259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0F935B-BBE4-4822-91A3-4386E3C16AC0}" v="53" dt="2023-07-10T15:31:17.557"/>
    <p1510:client id="{C560F57E-CE08-4CF0-BC6F-3BA034538632}" v="1" dt="2023-07-12T06:03:04.726"/>
    <p1510:client id="{EBC7FA8B-0044-4953-882F-BA3F6194692D}" v="523" dt="2023-07-10T15:47:50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6837" autoAdjust="0"/>
  </p:normalViewPr>
  <p:slideViewPr>
    <p:cSldViewPr>
      <p:cViewPr varScale="1">
        <p:scale>
          <a:sx n="107" d="100"/>
          <a:sy n="107" d="100"/>
        </p:scale>
        <p:origin x="140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, Jörg" userId="S::joerg.robert@iis.fraunhofer.de::7b550b71-80dc-4b2a-98de-afaad5e3e40a" providerId="AD" clId="Web-{C560F57E-CE08-4CF0-BC6F-3BA034538632}"/>
    <pc:docChg chg="sldOrd">
      <pc:chgData name="Robert, Jörg" userId="S::joerg.robert@iis.fraunhofer.de::7b550b71-80dc-4b2a-98de-afaad5e3e40a" providerId="AD" clId="Web-{C560F57E-CE08-4CF0-BC6F-3BA034538632}" dt="2023-07-12T06:03:04.726" v="0"/>
      <pc:docMkLst>
        <pc:docMk/>
      </pc:docMkLst>
      <pc:sldChg chg="ord">
        <pc:chgData name="Robert, Jörg" userId="S::joerg.robert@iis.fraunhofer.de::7b550b71-80dc-4b2a-98de-afaad5e3e40a" providerId="AD" clId="Web-{C560F57E-CE08-4CF0-BC6F-3BA034538632}" dt="2023-07-12T06:03:04.726" v="0"/>
        <pc:sldMkLst>
          <pc:docMk/>
          <pc:sldMk cId="0" sldId="256"/>
        </pc:sldMkLst>
      </pc:sldChg>
    </pc:docChg>
  </pc:docChgLst>
  <pc:docChgLst>
    <pc:chgData name="Korn, Clemens" userId="S::clemens.korn@iis.fraunhofer.de::48d44aed-5d6c-482c-b8e5-f121e5c73e76" providerId="AD" clId="Web-{EBC7FA8B-0044-4953-882F-BA3F6194692D}"/>
    <pc:docChg chg="modSld">
      <pc:chgData name="Korn, Clemens" userId="S::clemens.korn@iis.fraunhofer.de::48d44aed-5d6c-482c-b8e5-f121e5c73e76" providerId="AD" clId="Web-{EBC7FA8B-0044-4953-882F-BA3F6194692D}" dt="2023-07-10T15:47:46.858" v="437" actId="20577"/>
      <pc:docMkLst>
        <pc:docMk/>
      </pc:docMkLst>
      <pc:sldChg chg="addSp delSp modSp">
        <pc:chgData name="Korn, Clemens" userId="S::clemens.korn@iis.fraunhofer.de::48d44aed-5d6c-482c-b8e5-f121e5c73e76" providerId="AD" clId="Web-{EBC7FA8B-0044-4953-882F-BA3F6194692D}" dt="2023-07-10T15:47:46.858" v="437" actId="20577"/>
        <pc:sldMkLst>
          <pc:docMk/>
          <pc:sldMk cId="678883422" sldId="268"/>
        </pc:sldMkLst>
        <pc:spChg chg="mod ord">
          <ac:chgData name="Korn, Clemens" userId="S::clemens.korn@iis.fraunhofer.de::48d44aed-5d6c-482c-b8e5-f121e5c73e76" providerId="AD" clId="Web-{EBC7FA8B-0044-4953-882F-BA3F6194692D}" dt="2023-07-10T15:41:53.361" v="316"/>
          <ac:spMkLst>
            <pc:docMk/>
            <pc:sldMk cId="678883422" sldId="268"/>
            <ac:spMk id="3" creationId="{00000000-0000-0000-0000-000000000000}"/>
          </ac:spMkLst>
        </pc:spChg>
        <pc:spChg chg="mod">
          <ac:chgData name="Korn, Clemens" userId="S::clemens.korn@iis.fraunhofer.de::48d44aed-5d6c-482c-b8e5-f121e5c73e76" providerId="AD" clId="Web-{EBC7FA8B-0044-4953-882F-BA3F6194692D}" dt="2023-07-10T15:47:46.858" v="437" actId="20577"/>
          <ac:spMkLst>
            <pc:docMk/>
            <pc:sldMk cId="678883422" sldId="268"/>
            <ac:spMk id="12" creationId="{00000000-0000-0000-0000-000000000000}"/>
          </ac:spMkLst>
        </pc:spChg>
        <pc:graphicFrameChg chg="mod modGraphic">
          <ac:chgData name="Korn, Clemens" userId="S::clemens.korn@iis.fraunhofer.de::48d44aed-5d6c-482c-b8e5-f121e5c73e76" providerId="AD" clId="Web-{EBC7FA8B-0044-4953-882F-BA3F6194692D}" dt="2023-07-10T15:44:06.584" v="408"/>
          <ac:graphicFrameMkLst>
            <pc:docMk/>
            <pc:sldMk cId="678883422" sldId="268"/>
            <ac:graphicFrameMk id="8" creationId="{00000000-0000-0000-0000-000000000000}"/>
          </ac:graphicFrameMkLst>
        </pc:graphicFrameChg>
        <pc:graphicFrameChg chg="add del mod">
          <ac:chgData name="Korn, Clemens" userId="S::clemens.korn@iis.fraunhofer.de::48d44aed-5d6c-482c-b8e5-f121e5c73e76" providerId="AD" clId="Web-{EBC7FA8B-0044-4953-882F-BA3F6194692D}" dt="2023-07-10T15:43:16.364" v="340"/>
          <ac:graphicFrameMkLst>
            <pc:docMk/>
            <pc:sldMk cId="678883422" sldId="268"/>
            <ac:graphicFrameMk id="9" creationId="{A158C5B5-3E1E-828B-78B3-202FF1F4019C}"/>
          </ac:graphicFrameMkLst>
        </pc:graphicFrameChg>
      </pc:sldChg>
    </pc:docChg>
  </pc:docChgLst>
  <pc:docChgLst>
    <pc:chgData name="Korn, Clemens" userId="S::clemens.korn@iis.fraunhofer.de::48d44aed-5d6c-482c-b8e5-f121e5c73e76" providerId="AD" clId="Web-{910F935B-BBE4-4822-91A3-4386E3C16AC0}"/>
    <pc:docChg chg="modSld">
      <pc:chgData name="Korn, Clemens" userId="S::clemens.korn@iis.fraunhofer.de::48d44aed-5d6c-482c-b8e5-f121e5c73e76" providerId="AD" clId="Web-{910F935B-BBE4-4822-91A3-4386E3C16AC0}" dt="2023-07-10T15:31:17.557" v="18"/>
      <pc:docMkLst>
        <pc:docMk/>
      </pc:docMkLst>
      <pc:sldChg chg="addSp delSp modSp">
        <pc:chgData name="Korn, Clemens" userId="S::clemens.korn@iis.fraunhofer.de::48d44aed-5d6c-482c-b8e5-f121e5c73e76" providerId="AD" clId="Web-{910F935B-BBE4-4822-91A3-4386E3C16AC0}" dt="2023-07-10T15:31:17.557" v="18"/>
        <pc:sldMkLst>
          <pc:docMk/>
          <pc:sldMk cId="678883422" sldId="268"/>
        </pc:sldMkLst>
        <pc:graphicFrameChg chg="mod modGraphic">
          <ac:chgData name="Korn, Clemens" userId="S::clemens.korn@iis.fraunhofer.de::48d44aed-5d6c-482c-b8e5-f121e5c73e76" providerId="AD" clId="Web-{910F935B-BBE4-4822-91A3-4386E3C16AC0}" dt="2023-07-10T15:30:57.447" v="14"/>
          <ac:graphicFrameMkLst>
            <pc:docMk/>
            <pc:sldMk cId="678883422" sldId="268"/>
            <ac:graphicFrameMk id="8" creationId="{00000000-0000-0000-0000-000000000000}"/>
          </ac:graphicFrameMkLst>
        </pc:graphicFrameChg>
        <pc:graphicFrameChg chg="add del mod">
          <ac:chgData name="Korn, Clemens" userId="S::clemens.korn@iis.fraunhofer.de::48d44aed-5d6c-482c-b8e5-f121e5c73e76" providerId="AD" clId="Web-{910F935B-BBE4-4822-91A3-4386E3C16AC0}" dt="2023-07-10T15:31:01.587" v="16"/>
          <ac:graphicFrameMkLst>
            <pc:docMk/>
            <pc:sldMk cId="678883422" sldId="268"/>
            <ac:graphicFrameMk id="9" creationId="{AD69A35D-1F4C-CAB4-B513-0AC51B73F6EE}"/>
          </ac:graphicFrameMkLst>
        </pc:graphicFrameChg>
        <pc:graphicFrameChg chg="add del mod">
          <ac:chgData name="Korn, Clemens" userId="S::clemens.korn@iis.fraunhofer.de::48d44aed-5d6c-482c-b8e5-f121e5c73e76" providerId="AD" clId="Web-{910F935B-BBE4-4822-91A3-4386E3C16AC0}" dt="2023-07-10T15:31:17.557" v="18"/>
          <ac:graphicFrameMkLst>
            <pc:docMk/>
            <pc:sldMk cId="678883422" sldId="268"/>
            <ac:graphicFrameMk id="11" creationId="{5493B3B8-35AF-FBBB-F8F0-BDC25F65F575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???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???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02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3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802.11-23/1221r1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Clock Generation for X-Band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317149"/>
              </p:ext>
            </p:extLst>
          </p:nvPr>
        </p:nvGraphicFramePr>
        <p:xfrm>
          <a:off x="541338" y="2278063"/>
          <a:ext cx="7977187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0056" imgH="2857605" progId="Word.Document.8">
                  <p:embed/>
                </p:oleObj>
              </mc:Choice>
              <mc:Fallback>
                <p:oleObj name="Document" r:id="rId4" imgW="8250056" imgH="28576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278063"/>
                        <a:ext cx="7977187" cy="275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Joerg ROBERT, TU Ilmenau/Fraunhofer IIS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There were questions on the generation of the 2.4 GHz clock out of the sub-GHz signal in 11-23/867r0, slide 14.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idea is to receive sub-GHz signals on the downlink and use them </a:t>
            </a:r>
            <a:r>
              <a:rPr lang="en-GB" sz="2000"/>
              <a:t>for 2.4 GHz </a:t>
            </a:r>
            <a:r>
              <a:rPr lang="en-GB" sz="2000" dirty="0"/>
              <a:t>signals on the uplink.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presentations shows an exemplary implementation of the Integer-N-PLL for the generation of the 2.4 GHz signal out of the sub-GHz signal.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presentation shows that the proposed system is able to operate in all relevant sub-GHz bands (US, Europe, China, etc.)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Ilmenau/</a:t>
            </a:r>
            <a:r>
              <a:rPr lang="en-GB" dirty="0" err="1"/>
              <a:t>Fraunhofer</a:t>
            </a:r>
            <a:r>
              <a:rPr lang="en-GB" dirty="0"/>
              <a:t> IIS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 bwMode="auto">
          <a:xfrm>
            <a:off x="3455172" y="2305580"/>
            <a:ext cx="4320470" cy="1029858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July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51F4386-A5E2-41A1-B4D0-BE653C929E0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Possible Hardware-Realization of X-band Concept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Joerg ROBERT, TU Ilmenau/Fraunhofer IIS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971132" y="3335437"/>
            <a:ext cx="132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F0"/>
                </a:solidFill>
              </a:rPr>
              <a:t>Integer-N PLL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548512" y="2571606"/>
            <a:ext cx="747773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Demodulator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504504" y="2571606"/>
            <a:ext cx="784106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OOK Decoder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2456396" y="2571606"/>
            <a:ext cx="856114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Microcontroller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3544498" y="2571606"/>
            <a:ext cx="751416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Main Divider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3542937" y="2900336"/>
            <a:ext cx="885940" cy="334656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Reference Divider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4760372" y="2641439"/>
            <a:ext cx="784106" cy="432050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Phase Detector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912780" y="2659213"/>
            <a:ext cx="758583" cy="396502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Loop filter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Charge pump</a:t>
            </a:r>
          </a:p>
        </p:txBody>
      </p:sp>
      <p:sp>
        <p:nvSpPr>
          <p:cNvPr id="31" name="Rechteck 30"/>
          <p:cNvSpPr/>
          <p:nvPr/>
        </p:nvSpPr>
        <p:spPr bwMode="auto">
          <a:xfrm>
            <a:off x="6988175" y="2751514"/>
            <a:ext cx="446961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VCO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8109352" y="2751514"/>
            <a:ext cx="784106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RF Modulator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Gewinkelter Verbinder 22"/>
          <p:cNvCxnSpPr>
            <a:endCxn id="27" idx="0"/>
          </p:cNvCxnSpPr>
          <p:nvPr/>
        </p:nvCxnSpPr>
        <p:spPr bwMode="auto">
          <a:xfrm rot="10800000" flipV="1">
            <a:off x="3920207" y="2401168"/>
            <a:ext cx="3727373" cy="170438"/>
          </a:xfrm>
          <a:prstGeom prst="bentConnector2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25" idx="3"/>
            <a:endCxn id="26" idx="1"/>
          </p:cNvCxnSpPr>
          <p:nvPr/>
        </p:nvCxnSpPr>
        <p:spPr bwMode="auto">
          <a:xfrm>
            <a:off x="2288610" y="2679619"/>
            <a:ext cx="1677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Gerade Verbindung mit Pfeil 37"/>
          <p:cNvCxnSpPr>
            <a:stCxn id="26" idx="3"/>
            <a:endCxn id="27" idx="1"/>
          </p:cNvCxnSpPr>
          <p:nvPr/>
        </p:nvCxnSpPr>
        <p:spPr bwMode="auto">
          <a:xfrm>
            <a:off x="3312510" y="2679619"/>
            <a:ext cx="2319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Gewinkelter Verbinder 40"/>
          <p:cNvCxnSpPr>
            <a:stCxn id="26" idx="2"/>
          </p:cNvCxnSpPr>
          <p:nvPr/>
        </p:nvCxnSpPr>
        <p:spPr bwMode="auto">
          <a:xfrm rot="16200000" flipH="1">
            <a:off x="3122869" y="2549214"/>
            <a:ext cx="176230" cy="653063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Gerade Verbindung mit Pfeil 43"/>
          <p:cNvCxnSpPr>
            <a:stCxn id="24" idx="3"/>
            <a:endCxn id="25" idx="1"/>
          </p:cNvCxnSpPr>
          <p:nvPr/>
        </p:nvCxnSpPr>
        <p:spPr bwMode="auto">
          <a:xfrm>
            <a:off x="1296285" y="2679619"/>
            <a:ext cx="2082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Gerade Verbindung mit Pfeil 46"/>
          <p:cNvCxnSpPr>
            <a:stCxn id="30" idx="3"/>
            <a:endCxn id="31" idx="1"/>
          </p:cNvCxnSpPr>
          <p:nvPr/>
        </p:nvCxnSpPr>
        <p:spPr bwMode="auto">
          <a:xfrm>
            <a:off x="6671363" y="2857464"/>
            <a:ext cx="316812" cy="20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Gerade Verbindung mit Pfeil 54"/>
          <p:cNvCxnSpPr>
            <a:stCxn id="29" idx="3"/>
            <a:endCxn id="30" idx="1"/>
          </p:cNvCxnSpPr>
          <p:nvPr/>
        </p:nvCxnSpPr>
        <p:spPr bwMode="auto">
          <a:xfrm>
            <a:off x="5544478" y="2857464"/>
            <a:ext cx="3683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Gerade Verbindung mit Pfeil 4100"/>
          <p:cNvCxnSpPr/>
          <p:nvPr/>
        </p:nvCxnSpPr>
        <p:spPr bwMode="auto">
          <a:xfrm>
            <a:off x="4428877" y="2975397"/>
            <a:ext cx="3314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8" name="Textfeld 4107"/>
          <p:cNvSpPr txBox="1"/>
          <p:nvPr/>
        </p:nvSpPr>
        <p:spPr>
          <a:xfrm>
            <a:off x="3246953" y="2522818"/>
            <a:ext cx="2584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78" name="Gerade Verbindung mit Pfeil 77"/>
          <p:cNvCxnSpPr>
            <a:stCxn id="27" idx="3"/>
          </p:cNvCxnSpPr>
          <p:nvPr/>
        </p:nvCxnSpPr>
        <p:spPr bwMode="auto">
          <a:xfrm>
            <a:off x="4295914" y="2679619"/>
            <a:ext cx="4714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feld 81"/>
          <p:cNvSpPr txBox="1"/>
          <p:nvPr/>
        </p:nvSpPr>
        <p:spPr>
          <a:xfrm>
            <a:off x="3240984" y="2802309"/>
            <a:ext cx="2535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4116" name="Gerade Verbindung mit Pfeil 4115"/>
          <p:cNvCxnSpPr>
            <a:stCxn id="31" idx="3"/>
            <a:endCxn id="32" idx="1"/>
          </p:cNvCxnSpPr>
          <p:nvPr/>
        </p:nvCxnSpPr>
        <p:spPr bwMode="auto">
          <a:xfrm>
            <a:off x="7435136" y="2859527"/>
            <a:ext cx="674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21" name="Gewinkelter Verbinder 4120"/>
          <p:cNvCxnSpPr>
            <a:stCxn id="26" idx="0"/>
            <a:endCxn id="32" idx="0"/>
          </p:cNvCxnSpPr>
          <p:nvPr/>
        </p:nvCxnSpPr>
        <p:spPr bwMode="auto">
          <a:xfrm rot="16200000" flipH="1">
            <a:off x="5602975" y="-146916"/>
            <a:ext cx="179908" cy="5616952"/>
          </a:xfrm>
          <a:prstGeom prst="bentConnector3">
            <a:avLst>
              <a:gd name="adj1" fmla="val -26824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Gewinkelter Verbinder 63"/>
          <p:cNvCxnSpPr>
            <a:endCxn id="24" idx="1"/>
          </p:cNvCxnSpPr>
          <p:nvPr/>
        </p:nvCxnSpPr>
        <p:spPr bwMode="auto">
          <a:xfrm rot="16200000" flipH="1">
            <a:off x="101739" y="2232846"/>
            <a:ext cx="665106" cy="2284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108" name="Textfeld 107"/>
          <p:cNvSpPr txBox="1"/>
          <p:nvPr/>
        </p:nvSpPr>
        <p:spPr>
          <a:xfrm>
            <a:off x="107504" y="1772816"/>
            <a:ext cx="6992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RX Antenna</a:t>
            </a:r>
          </a:p>
        </p:txBody>
      </p:sp>
      <p:sp>
        <p:nvSpPr>
          <p:cNvPr id="109" name="Textfeld 108"/>
          <p:cNvSpPr txBox="1"/>
          <p:nvPr/>
        </p:nvSpPr>
        <p:spPr>
          <a:xfrm>
            <a:off x="8169423" y="3465882"/>
            <a:ext cx="6928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TX Antenna</a:t>
            </a:r>
          </a:p>
        </p:txBody>
      </p:sp>
      <p:cxnSp>
        <p:nvCxnSpPr>
          <p:cNvPr id="74" name="Gerade Verbindung mit Pfeil 73"/>
          <p:cNvCxnSpPr>
            <a:stCxn id="32" idx="2"/>
            <a:endCxn id="109" idx="0"/>
          </p:cNvCxnSpPr>
          <p:nvPr/>
        </p:nvCxnSpPr>
        <p:spPr bwMode="auto">
          <a:xfrm>
            <a:off x="8501405" y="2967539"/>
            <a:ext cx="14427" cy="4983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4" name="Textfeld 113"/>
          <p:cNvSpPr txBox="1"/>
          <p:nvPr/>
        </p:nvSpPr>
        <p:spPr>
          <a:xfrm>
            <a:off x="7848822" y="187568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Uplink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feld 121"/>
              <p:cNvSpPr txBox="1"/>
              <p:nvPr/>
            </p:nvSpPr>
            <p:spPr>
              <a:xfrm>
                <a:off x="4321489" y="2389570"/>
                <a:ext cx="273135" cy="381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𝑙𝑜𝑜𝑝</m:t>
                          </m:r>
                        </m:sub>
                      </m:sSub>
                    </m:oMath>
                  </m:oMathPara>
                </a14:m>
                <a:endParaRPr lang="en-US" sz="1100" b="0" baseline="-25000" dirty="0">
                  <a:solidFill>
                    <a:schemeClr val="tx1"/>
                  </a:solidFill>
                </a:endParaRPr>
              </a:p>
              <a:p>
                <a:endParaRPr lang="en-US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2" name="Textfeld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489" y="2389570"/>
                <a:ext cx="273135" cy="381002"/>
              </a:xfrm>
              <a:prstGeom prst="rect">
                <a:avLst/>
              </a:prstGeom>
              <a:blipFill>
                <a:blip r:embed="rId3"/>
                <a:stretch>
                  <a:fillRect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feld 122"/>
              <p:cNvSpPr txBox="1"/>
              <p:nvPr/>
            </p:nvSpPr>
            <p:spPr>
              <a:xfrm>
                <a:off x="4392630" y="2831381"/>
                <a:ext cx="273135" cy="381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</m:oMath>
                  </m:oMathPara>
                </a14:m>
                <a:endParaRPr lang="en-US" sz="1100" b="0" baseline="-25000" dirty="0">
                  <a:solidFill>
                    <a:schemeClr val="tx1"/>
                  </a:solidFill>
                </a:endParaRPr>
              </a:p>
              <a:p>
                <a:endParaRPr lang="en-US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3" name="Textfeld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630" y="2831381"/>
                <a:ext cx="273135" cy="3813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Textfeld 123"/>
          <p:cNvSpPr txBox="1"/>
          <p:nvPr/>
        </p:nvSpPr>
        <p:spPr>
          <a:xfrm>
            <a:off x="5534358" y="281045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up/</a:t>
            </a:r>
          </a:p>
          <a:p>
            <a:r>
              <a:rPr lang="en-US" sz="800" dirty="0">
                <a:solidFill>
                  <a:schemeClr val="tx1"/>
                </a:solidFill>
              </a:rPr>
              <a:t>down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feld 126"/>
              <p:cNvSpPr txBox="1"/>
              <p:nvPr/>
            </p:nvSpPr>
            <p:spPr>
              <a:xfrm>
                <a:off x="6663084" y="2762000"/>
                <a:ext cx="273135" cy="370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𝑡𝑢𝑛𝑒</m:t>
                          </m:r>
                        </m:sub>
                      </m:sSub>
                    </m:oMath>
                  </m:oMathPara>
                </a14:m>
                <a:endParaRPr lang="en-US" sz="1100" b="0" baseline="-25000" dirty="0">
                  <a:solidFill>
                    <a:schemeClr val="tx1"/>
                  </a:solidFill>
                </a:endParaRPr>
              </a:p>
              <a:p>
                <a:endParaRPr lang="en-US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feld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084" y="2762000"/>
                <a:ext cx="273135" cy="370551"/>
              </a:xfrm>
              <a:prstGeom prst="rect">
                <a:avLst/>
              </a:prstGeom>
              <a:blipFill>
                <a:blip r:embed="rId5"/>
                <a:stretch>
                  <a:fillRect r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Gerade Verbindung mit Pfeil 91"/>
          <p:cNvCxnSpPr/>
          <p:nvPr/>
        </p:nvCxnSpPr>
        <p:spPr bwMode="auto">
          <a:xfrm flipV="1">
            <a:off x="321059" y="3118551"/>
            <a:ext cx="3223439" cy="354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Gerader Verbinder 97"/>
          <p:cNvCxnSpPr/>
          <p:nvPr/>
        </p:nvCxnSpPr>
        <p:spPr bwMode="auto">
          <a:xfrm>
            <a:off x="320072" y="2659213"/>
            <a:ext cx="5930" cy="469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Gerader Verbinder 105"/>
          <p:cNvCxnSpPr/>
          <p:nvPr/>
        </p:nvCxnSpPr>
        <p:spPr bwMode="auto">
          <a:xfrm>
            <a:off x="7647575" y="2396154"/>
            <a:ext cx="8280" cy="461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feld 150"/>
              <p:cNvSpPr txBox="1"/>
              <p:nvPr/>
            </p:nvSpPr>
            <p:spPr>
              <a:xfrm>
                <a:off x="2765744" y="3118551"/>
                <a:ext cx="909301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kern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800" b="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800" b="0" i="1" kern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800" b="0" i="1" kern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r>
                  <a:rPr lang="en-US" sz="800" b="0" kern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sub-GHz</a:t>
                </a:r>
                <a:endParaRPr lang="en-US" sz="800" kern="0" dirty="0">
                  <a:solidFill>
                    <a:schemeClr val="tx1"/>
                  </a:solidFill>
                </a:endParaRPr>
              </a:p>
              <a:p>
                <a:endParaRPr lang="en-US" sz="8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1" name="Textfeld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744" y="3118551"/>
                <a:ext cx="909301" cy="4206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feld 151"/>
              <p:cNvSpPr txBox="1"/>
              <p:nvPr/>
            </p:nvSpPr>
            <p:spPr>
              <a:xfrm>
                <a:off x="7376986" y="2826638"/>
                <a:ext cx="90930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kern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8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800" b="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(2.4</m:t>
                    </m:r>
                    <m:r>
                      <a:rPr lang="en-US" sz="8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800" b="0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sty m:val="p"/>
                      </m:rPr>
                      <a:rPr lang="en-US" sz="800" i="0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Hz</m:t>
                    </m:r>
                    <m:r>
                      <a:rPr lang="en-US" sz="800" b="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800" kern="0" dirty="0">
                  <a:solidFill>
                    <a:schemeClr val="tx1"/>
                  </a:solidFill>
                </a:endParaRPr>
              </a:p>
              <a:p>
                <a:endParaRPr lang="en-US" sz="8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2" name="Textfeld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986" y="2826638"/>
                <a:ext cx="909301" cy="2975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/>
          <p:cNvSpPr txBox="1"/>
          <p:nvPr/>
        </p:nvSpPr>
        <p:spPr>
          <a:xfrm>
            <a:off x="6094304" y="5888866"/>
            <a:ext cx="2767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VCO: Voltage Controlled Oscillator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OOK: On-off-keying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685800" y="3620437"/>
            <a:ext cx="7770813" cy="24739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The signal frequency of the AMP-assisting STA provides the reference clock (ideally sub-GHz)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The signaling in the downlink signal to the AMP STA indicates the actual signal frequency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An Integer-N-PLL creates the TX frequency of the AMP STA using the aforementioned information</a:t>
            </a:r>
          </a:p>
          <a:p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dirty="0"/>
              <a:t>No expensive and power-hungry crystal oscillator needed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69741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Demodulator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 AMP STA demodulator is comparable to a demodulator used in the UHF-RFID standard since 2004 [2]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 very high bandwidth of 860-960 MHz supports operation in all ITU regions, no additional filters are used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Loss due to high noise is compensated due to high reception powers (anyhow required for energy supply)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 modulation uses OOK for highly power efficient decoding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59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Inhaltsplatzhalter 14"/>
              <p:cNvSpPr txBox="1">
                <a:spLocks/>
              </p:cNvSpPr>
              <p:nvPr/>
            </p:nvSpPr>
            <p:spPr bwMode="auto">
              <a:xfrm>
                <a:off x="685800" y="1916832"/>
                <a:ext cx="7770813" cy="416034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Tx/>
                  <a:buChar char="-"/>
                </a:pPr>
                <a:endParaRPr lang="en-US" kern="0" dirty="0"/>
              </a:p>
              <a:p>
                <a:pPr>
                  <a:buFontTx/>
                  <a:buChar char="-"/>
                </a:pPr>
                <a:endParaRPr lang="en-US" kern="0" dirty="0"/>
              </a:p>
              <a:p>
                <a:pPr>
                  <a:buFontTx/>
                  <a:buChar char="-"/>
                </a:pPr>
                <a:endParaRPr lang="en-US" kern="0" dirty="0"/>
              </a:p>
              <a:p>
                <a:pPr>
                  <a:buFontTx/>
                  <a:buChar char="-"/>
                </a:pPr>
                <a:endParaRPr lang="en-US" kern="0" dirty="0"/>
              </a:p>
              <a:p>
                <a:pPr>
                  <a:buFontTx/>
                  <a:buChar char="-"/>
                </a:pPr>
                <a:r>
                  <a:rPr lang="en-US" kern="0" dirty="0"/>
                  <a:t>Frequency dividers:</a:t>
                </a:r>
              </a:p>
              <a:p>
                <a:pPr lvl="1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𝑙𝑜𝑜𝑝</m:t>
                        </m:r>
                      </m:sub>
                    </m:sSub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kern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de-DE" b="0" i="1" kern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kern="0" dirty="0"/>
                  <a:t>  </a:t>
                </a:r>
                <a:endParaRPr lang="en-US" b="0" i="1" kern="0" dirty="0">
                  <a:latin typeface="Cambria Math" panose="02040503050406030204" pitchFamily="18" charset="0"/>
                </a:endParaRPr>
              </a:p>
              <a:p>
                <a:pPr lvl="1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i="1" kern="0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en-US" i="1" kern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kern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de-DE" b="0" i="1" kern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 kern="0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en-US" b="0" i="0" kern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kern="0" dirty="0"/>
                  <a:t>     =&gt;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en-US" b="0" kern="0" dirty="0"/>
              </a:p>
              <a:p>
                <a:pPr lvl="1">
                  <a:buFontTx/>
                  <a:buChar char="-"/>
                </a:pPr>
                <a:r>
                  <a:rPr lang="en-US" b="1" kern="0" dirty="0"/>
                  <a:t>N and R can either be calculated by the microcontroller or stored in a look-up table</a:t>
                </a:r>
              </a:p>
              <a:p>
                <a:pPr lvl="1">
                  <a:buFontTx/>
                  <a:buChar char="-"/>
                </a:pPr>
                <a:r>
                  <a:rPr lang="en-US" b="1" kern="0" dirty="0"/>
                  <a:t>After the PLL settling only the VCO has to stay on to further reduce the power consumption</a:t>
                </a:r>
              </a:p>
              <a:p>
                <a:pPr lvl="1">
                  <a:buFontTx/>
                  <a:buChar char="-"/>
                </a:pPr>
                <a:endParaRPr lang="en-US" kern="0" dirty="0"/>
              </a:p>
            </p:txBody>
          </p:sp>
        </mc:Choice>
        <mc:Fallback xmlns="">
          <p:sp>
            <p:nvSpPr>
              <p:cNvPr id="8" name="Inhaltsplatzhalt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916832"/>
                <a:ext cx="7770813" cy="4160341"/>
              </a:xfrm>
              <a:prstGeom prst="rect">
                <a:avLst/>
              </a:prstGeom>
              <a:blipFill>
                <a:blip r:embed="rId3"/>
                <a:stretch>
                  <a:fillRect l="-1099" b="-1259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 dirty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Integer-N PLL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Ilmenau/</a:t>
            </a:r>
            <a:r>
              <a:rPr lang="en-GB" dirty="0" err="1"/>
              <a:t>Fraunhofer</a:t>
            </a:r>
            <a:r>
              <a:rPr lang="en-GB" dirty="0"/>
              <a:t> IIS</a:t>
            </a: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2378602" y="2060848"/>
            <a:ext cx="4390939" cy="1029858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965031" y="3090705"/>
            <a:ext cx="132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00B0F0"/>
                </a:solidFill>
              </a:rPr>
              <a:t>Integer-N PLL</a:t>
            </a:r>
          </a:p>
        </p:txBody>
      </p:sp>
      <p:sp>
        <p:nvSpPr>
          <p:cNvPr id="29" name="Rechteck 28"/>
          <p:cNvSpPr/>
          <p:nvPr/>
        </p:nvSpPr>
        <p:spPr bwMode="auto">
          <a:xfrm>
            <a:off x="2538397" y="2326874"/>
            <a:ext cx="791892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Main </a:t>
            </a:r>
            <a:r>
              <a:rPr lang="de-DE" sz="8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Divider</a:t>
            </a:r>
            <a:endParaRPr kumimoji="0" 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2536836" y="2655604"/>
            <a:ext cx="885940" cy="334656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Reference </a:t>
            </a:r>
            <a:r>
              <a:rPr lang="de-DE" sz="8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Divider</a:t>
            </a:r>
            <a:endParaRPr kumimoji="0" 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3754271" y="2396707"/>
            <a:ext cx="784106" cy="432050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Phase </a:t>
            </a:r>
            <a:r>
              <a:rPr lang="de-DE" sz="8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Detector</a:t>
            </a:r>
            <a:endParaRPr kumimoji="0" 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4906679" y="2414481"/>
            <a:ext cx="758583" cy="396502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Loop Filter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Charge pump</a:t>
            </a:r>
          </a:p>
        </p:txBody>
      </p:sp>
      <p:sp>
        <p:nvSpPr>
          <p:cNvPr id="33" name="Rechteck 32"/>
          <p:cNvSpPr/>
          <p:nvPr/>
        </p:nvSpPr>
        <p:spPr bwMode="auto">
          <a:xfrm>
            <a:off x="5982075" y="2506782"/>
            <a:ext cx="428790" cy="216025"/>
          </a:xfrm>
          <a:prstGeom prst="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VCO</a:t>
            </a:r>
            <a:endParaRPr kumimoji="0" 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Gewinkelter Verbinder 33"/>
          <p:cNvCxnSpPr>
            <a:endCxn id="29" idx="0"/>
          </p:cNvCxnSpPr>
          <p:nvPr/>
        </p:nvCxnSpPr>
        <p:spPr bwMode="auto">
          <a:xfrm rot="10800000" flipV="1">
            <a:off x="2934344" y="2156436"/>
            <a:ext cx="3707135" cy="170438"/>
          </a:xfrm>
          <a:prstGeom prst="bentConnector2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endCxn id="29" idx="1"/>
          </p:cNvCxnSpPr>
          <p:nvPr/>
        </p:nvCxnSpPr>
        <p:spPr bwMode="auto">
          <a:xfrm>
            <a:off x="1971951" y="2434886"/>
            <a:ext cx="566446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Gerade Verbindung mit Pfeil 36"/>
          <p:cNvCxnSpPr>
            <a:stCxn id="32" idx="3"/>
            <a:endCxn id="33" idx="1"/>
          </p:cNvCxnSpPr>
          <p:nvPr/>
        </p:nvCxnSpPr>
        <p:spPr bwMode="auto">
          <a:xfrm>
            <a:off x="5665262" y="2612732"/>
            <a:ext cx="316813" cy="20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Gerade Verbindung mit Pfeil 37"/>
          <p:cNvCxnSpPr>
            <a:stCxn id="31" idx="3"/>
            <a:endCxn id="32" idx="1"/>
          </p:cNvCxnSpPr>
          <p:nvPr/>
        </p:nvCxnSpPr>
        <p:spPr bwMode="auto">
          <a:xfrm>
            <a:off x="4538377" y="2612732"/>
            <a:ext cx="3683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3422776" y="2730665"/>
            <a:ext cx="3314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feld 39"/>
          <p:cNvSpPr txBox="1"/>
          <p:nvPr/>
        </p:nvSpPr>
        <p:spPr>
          <a:xfrm>
            <a:off x="1696216" y="2315054"/>
            <a:ext cx="2584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41" name="Gerade Verbindung mit Pfeil 40"/>
          <p:cNvCxnSpPr>
            <a:stCxn id="29" idx="3"/>
          </p:cNvCxnSpPr>
          <p:nvPr/>
        </p:nvCxnSpPr>
        <p:spPr bwMode="auto">
          <a:xfrm>
            <a:off x="3330289" y="2434887"/>
            <a:ext cx="4309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feld 41"/>
          <p:cNvSpPr txBox="1"/>
          <p:nvPr/>
        </p:nvSpPr>
        <p:spPr>
          <a:xfrm>
            <a:off x="1696216" y="2622942"/>
            <a:ext cx="2535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43" name="Gerade Verbindung mit Pfeil 42"/>
          <p:cNvCxnSpPr>
            <a:stCxn id="33" idx="3"/>
          </p:cNvCxnSpPr>
          <p:nvPr/>
        </p:nvCxnSpPr>
        <p:spPr bwMode="auto">
          <a:xfrm>
            <a:off x="6410865" y="2614795"/>
            <a:ext cx="69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3315388" y="2144838"/>
                <a:ext cx="273135" cy="381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𝑙𝑜𝑜𝑝</m:t>
                          </m:r>
                        </m:sub>
                      </m:sSub>
                    </m:oMath>
                  </m:oMathPara>
                </a14:m>
                <a:endParaRPr lang="de-DE" sz="1100" b="0" baseline="-25000" dirty="0">
                  <a:solidFill>
                    <a:schemeClr val="tx1"/>
                  </a:solidFill>
                </a:endParaRPr>
              </a:p>
              <a:p>
                <a:endParaRPr lang="de-DE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388" y="2144838"/>
                <a:ext cx="273135" cy="381002"/>
              </a:xfrm>
              <a:prstGeom prst="rect">
                <a:avLst/>
              </a:prstGeom>
              <a:blipFill>
                <a:blip r:embed="rId4"/>
                <a:stretch>
                  <a:fillRect r="-4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3386529" y="2586649"/>
                <a:ext cx="273135" cy="381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</m:oMath>
                  </m:oMathPara>
                </a14:m>
                <a:endParaRPr lang="de-DE" sz="1100" b="0" baseline="-25000" dirty="0">
                  <a:solidFill>
                    <a:schemeClr val="tx1"/>
                  </a:solidFill>
                </a:endParaRPr>
              </a:p>
              <a:p>
                <a:endParaRPr lang="de-DE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529" y="2586649"/>
                <a:ext cx="273135" cy="3813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feld 45"/>
          <p:cNvSpPr txBox="1"/>
          <p:nvPr/>
        </p:nvSpPr>
        <p:spPr>
          <a:xfrm>
            <a:off x="4528257" y="256572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err="1">
                <a:solidFill>
                  <a:schemeClr val="tx1"/>
                </a:solidFill>
              </a:rPr>
              <a:t>up</a:t>
            </a:r>
            <a:r>
              <a:rPr lang="de-DE" sz="800" dirty="0">
                <a:solidFill>
                  <a:schemeClr val="tx1"/>
                </a:solidFill>
              </a:rPr>
              <a:t>/</a:t>
            </a:r>
          </a:p>
          <a:p>
            <a:r>
              <a:rPr lang="de-DE" sz="800" dirty="0">
                <a:solidFill>
                  <a:schemeClr val="tx1"/>
                </a:solidFill>
              </a:rPr>
              <a:t>down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5656983" y="2517268"/>
                <a:ext cx="273135" cy="370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DE" sz="11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𝑡𝑢𝑛𝑒</m:t>
                          </m:r>
                        </m:sub>
                      </m:sSub>
                    </m:oMath>
                  </m:oMathPara>
                </a14:m>
                <a:endParaRPr lang="de-DE" sz="1100" b="0" baseline="-25000" dirty="0">
                  <a:solidFill>
                    <a:schemeClr val="tx1"/>
                  </a:solidFill>
                </a:endParaRPr>
              </a:p>
              <a:p>
                <a:endParaRPr lang="de-DE" sz="11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983" y="2517268"/>
                <a:ext cx="273135" cy="370551"/>
              </a:xfrm>
              <a:prstGeom prst="rect">
                <a:avLst/>
              </a:prstGeom>
              <a:blipFill>
                <a:blip r:embed="rId6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Gerader Verbinder 47"/>
          <p:cNvCxnSpPr/>
          <p:nvPr/>
        </p:nvCxnSpPr>
        <p:spPr bwMode="auto">
          <a:xfrm>
            <a:off x="6641474" y="2151422"/>
            <a:ext cx="8280" cy="461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/>
              <p:cNvSpPr txBox="1"/>
              <p:nvPr/>
            </p:nvSpPr>
            <p:spPr>
              <a:xfrm>
                <a:off x="1319386" y="2798954"/>
                <a:ext cx="90930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kern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800" i="1" kern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800" i="1" kern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800" i="1" kern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800" b="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800" kern="0" dirty="0">
                    <a:solidFill>
                      <a:schemeClr val="tx1"/>
                    </a:solidFill>
                  </a:rPr>
                  <a:t> (sub-GHz)</a:t>
                </a:r>
              </a:p>
              <a:p>
                <a:endParaRPr lang="de-DE" sz="8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386" y="2798954"/>
                <a:ext cx="909301" cy="2975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Gerade Verbindung mit Pfeil 50"/>
          <p:cNvCxnSpPr/>
          <p:nvPr/>
        </p:nvCxnSpPr>
        <p:spPr bwMode="auto">
          <a:xfrm>
            <a:off x="1949812" y="2730664"/>
            <a:ext cx="583777" cy="2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Gerade Verbindung mit Pfeil 51"/>
          <p:cNvCxnSpPr/>
          <p:nvPr/>
        </p:nvCxnSpPr>
        <p:spPr bwMode="auto">
          <a:xfrm flipV="1">
            <a:off x="2079268" y="2904275"/>
            <a:ext cx="45432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7043646" y="2490200"/>
                <a:ext cx="90930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kern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8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8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800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800" b="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800" kern="0" dirty="0">
                    <a:solidFill>
                      <a:schemeClr val="tx1"/>
                    </a:solidFill>
                  </a:rPr>
                  <a:t> (2.4 GHz)</a:t>
                </a:r>
              </a:p>
              <a:p>
                <a:endParaRPr lang="de-DE" sz="800" b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646" y="2490200"/>
                <a:ext cx="909301" cy="2975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9117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838996" y="5271393"/>
                <a:ext cx="8182818" cy="1692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Example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𝟖𝟔𝟓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 MHz (European RFID frequency)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Smaller N and R are possible for even faster PLL settling times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Similar table are available for all sub-GHz bands (US, Europe, China)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endParaRPr lang="en-US" sz="2000" b="1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96" y="5271393"/>
                <a:ext cx="8182818" cy="1692771"/>
              </a:xfrm>
              <a:prstGeom prst="rect">
                <a:avLst/>
              </a:prstGeom>
              <a:blipFill>
                <a:blip r:embed="rId2"/>
                <a:stretch>
                  <a:fillRect l="-671" t="-21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Determining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PLL </a:t>
            </a:r>
            <a:r>
              <a:rPr lang="de-DE" dirty="0" err="1"/>
              <a:t>Dividers</a:t>
            </a:r>
            <a:endParaRPr lang="de-D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004916"/>
              </p:ext>
            </p:extLst>
          </p:nvPr>
        </p:nvGraphicFramePr>
        <p:xfrm>
          <a:off x="1546870" y="1467764"/>
          <a:ext cx="6048671" cy="381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387752980"/>
                    </a:ext>
                  </a:extLst>
                </a:gridCol>
                <a:gridCol w="987950">
                  <a:extLst>
                    <a:ext uri="{9D8B030D-6E8A-4147-A177-3AD203B41FA5}">
                      <a16:colId xmlns:a16="http://schemas.microsoft.com/office/drawing/2014/main" val="4116325304"/>
                    </a:ext>
                  </a:extLst>
                </a:gridCol>
                <a:gridCol w="1028273">
                  <a:extLst>
                    <a:ext uri="{9D8B030D-6E8A-4147-A177-3AD203B41FA5}">
                      <a16:colId xmlns:a16="http://schemas.microsoft.com/office/drawing/2014/main" val="263277714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82697825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0379054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00473797"/>
                    </a:ext>
                  </a:extLst>
                </a:gridCol>
              </a:tblGrid>
              <a:tr h="378830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CHNL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Channel </a:t>
                      </a:r>
                      <a:br>
                        <a:rPr lang="en-US" sz="1000" noProof="0" dirty="0"/>
                      </a:br>
                      <a:r>
                        <a:rPr lang="en-US" sz="1000" noProof="0" dirty="0" err="1"/>
                        <a:t>Freq</a:t>
                      </a:r>
                      <a:r>
                        <a:rPr lang="en-US" sz="1000" noProof="0" dirty="0"/>
                        <a:t>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Frequency Deviation in 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Deviation in ppm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366828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6394536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5585841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9375591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5417334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5564714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4979741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3490464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3678861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2452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3586355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113690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1630177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455306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0828609"/>
                  </a:ext>
                </a:extLst>
              </a:tr>
              <a:tr h="233126"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dirty="0"/>
                        <a:t>2484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  <a:endParaRPr lang="en-US" noProof="0" dirty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7417240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88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X-Band Operation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dirty="0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</a:t>
            </a:r>
            <a:r>
              <a:rPr lang="en-GB" dirty="0" err="1"/>
              <a:t>Ilmenau</a:t>
            </a:r>
            <a:r>
              <a:rPr lang="en-GB" dirty="0"/>
              <a:t>/Fraunhofer IIS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Minimized on-air times in the 2.4 GHz band</a:t>
            </a:r>
          </a:p>
          <a:p>
            <a:pPr>
              <a:buFontTx/>
              <a:buChar char="-"/>
            </a:pPr>
            <a:r>
              <a:rPr lang="en-US" dirty="0"/>
              <a:t>Energizer and slow OOK downlink use existing RFID  bands (</a:t>
            </a:r>
            <a:r>
              <a:rPr lang="en-US" dirty="0">
                <a:sym typeface="Wingdings" panose="05000000000000000000" pitchFamily="2" charset="2"/>
              </a:rPr>
              <a:t> fits to existing frequency regulation)</a:t>
            </a:r>
          </a:p>
          <a:p>
            <a:pPr>
              <a:buFontTx/>
              <a:buChar char="-"/>
            </a:pPr>
            <a:r>
              <a:rPr lang="en-US" dirty="0">
                <a:sym typeface="Wingdings" panose="05000000000000000000" pitchFamily="2" charset="2"/>
              </a:rPr>
              <a:t>The frequencies are supported by state-of-the-art smartphones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No actual full-duplex requirement in AMP-assisting STA</a:t>
            </a:r>
          </a:p>
          <a:p>
            <a:pPr>
              <a:buFontTx/>
              <a:buChar char="-"/>
            </a:pPr>
            <a:r>
              <a:rPr lang="en-US" dirty="0"/>
              <a:t>RX of AMP STA comparable to current UHF-RFID </a:t>
            </a:r>
            <a:r>
              <a:rPr lang="en-US" dirty="0">
                <a:sym typeface="Wingdings" panose="05000000000000000000" pitchFamily="2" charset="2"/>
              </a:rPr>
              <a:t> proven and simple energy-efficient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81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This presentation shows a method to generate the </a:t>
            </a:r>
            <a:br>
              <a:rPr lang="en-US" dirty="0"/>
            </a:br>
            <a:r>
              <a:rPr lang="en-US" dirty="0"/>
              <a:t>2.4 GHz frequency out of any sub-GHz frequency using an Integer-N-PLL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The concept is low cost and low power as no crystal oscillators are required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No full duplex operation is required for the AMP-assisting STA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The proposed system is covered by existing frequency regulation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dirty="0" smtClean="0"/>
              <a:pPr/>
              <a:t>8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</a:t>
            </a:r>
            <a:r>
              <a:rPr lang="en-GB" dirty="0" err="1"/>
              <a:t>Ilmenau</a:t>
            </a:r>
            <a:r>
              <a:rPr lang="en-GB" dirty="0"/>
              <a:t>/Fraunhofer IIS</a:t>
            </a:r>
          </a:p>
        </p:txBody>
      </p:sp>
    </p:spTree>
    <p:extLst>
      <p:ext uri="{BB962C8B-B14F-4D97-AF65-F5344CB8AC3E}">
        <p14:creationId xmlns:p14="http://schemas.microsoft.com/office/powerpoint/2010/main" val="701672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358775"/>
            <a:r>
              <a:rPr lang="en-US" sz="1800" dirty="0"/>
              <a:t>[1] </a:t>
            </a:r>
            <a:r>
              <a:rPr lang="en-US" sz="1800" dirty="0" err="1"/>
              <a:t>Behzad</a:t>
            </a:r>
            <a:r>
              <a:rPr lang="en-US" sz="1800" dirty="0"/>
              <a:t> </a:t>
            </a:r>
            <a:r>
              <a:rPr lang="en-US" sz="1800" dirty="0" err="1"/>
              <a:t>Razavi</a:t>
            </a:r>
            <a:r>
              <a:rPr lang="en-US" sz="1800" dirty="0"/>
              <a:t>, “RF Microelectronics”, Prentice Hall</a:t>
            </a:r>
          </a:p>
          <a:p>
            <a:pPr marL="358775" indent="-358775"/>
            <a:r>
              <a:rPr lang="en-US" sz="1800" dirty="0"/>
              <a:t>[2] EPC™ Radio-Frequency Identity Protocols Generation-2 UHF RFID Standard, 2018,  https://www.gs1.org/sites/default/files/docs/epc/gs1-epc-gen2v2-uhf-airinterface_i21_r_2018-09-04.pdf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dirty="0" smtClean="0"/>
              <a:pPr/>
              <a:t>9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</a:t>
            </a:r>
            <a:r>
              <a:rPr lang="en-GB" dirty="0" err="1"/>
              <a:t>Ilmenau</a:t>
            </a:r>
            <a:r>
              <a:rPr lang="en-GB" dirty="0"/>
              <a:t>/Fraunhofer IIS</a:t>
            </a:r>
          </a:p>
        </p:txBody>
      </p:sp>
    </p:spTree>
    <p:extLst>
      <p:ext uri="{BB962C8B-B14F-4D97-AF65-F5344CB8AC3E}">
        <p14:creationId xmlns:p14="http://schemas.microsoft.com/office/powerpoint/2010/main" val="81909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865</Words>
  <Application>Microsoft Office PowerPoint</Application>
  <PresentationFormat>Bildschirmpräsentation (4:3)</PresentationFormat>
  <Paragraphs>214</Paragraphs>
  <Slides>9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Cambria Math</vt:lpstr>
      <vt:lpstr>Times New Roman</vt:lpstr>
      <vt:lpstr>Wingdings</vt:lpstr>
      <vt:lpstr>Office</vt:lpstr>
      <vt:lpstr>Document</vt:lpstr>
      <vt:lpstr>Clock Generation for X-Band Operation</vt:lpstr>
      <vt:lpstr>Abstract</vt:lpstr>
      <vt:lpstr>Possible Hardware-Realization of X-band Concept</vt:lpstr>
      <vt:lpstr>Demodulator</vt:lpstr>
      <vt:lpstr>Integer-N PLL</vt:lpstr>
      <vt:lpstr>Determining the PLL Dividers</vt:lpstr>
      <vt:lpstr>Benefits of X-Band Operation</vt:lpstr>
      <vt:lpstr>Conclusions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348</cp:revision>
  <cp:lastPrinted>1601-01-01T00:00:00Z</cp:lastPrinted>
  <dcterms:created xsi:type="dcterms:W3CDTF">2023-01-16T17:26:46Z</dcterms:created>
  <dcterms:modified xsi:type="dcterms:W3CDTF">2023-07-12T06:12:06Z</dcterms:modified>
</cp:coreProperties>
</file>