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4" r:id="rId4"/>
    <p:sldId id="273" r:id="rId5"/>
    <p:sldId id="269" r:id="rId6"/>
    <p:sldId id="268" r:id="rId7"/>
    <p:sldId id="272" r:id="rId8"/>
    <p:sldId id="262" r:id="rId9"/>
    <p:sldId id="271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rn, Clemens" initials="KC" lastIdx="1" clrIdx="0">
    <p:extLst>
      <p:ext uri="{19B8F6BF-5375-455C-9EA6-DF929625EA0E}">
        <p15:presenceInfo xmlns:p15="http://schemas.microsoft.com/office/powerpoint/2012/main" userId="S-1-5-21-2133556540-201030058-1543859470-259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0F935B-BBE4-4822-91A3-4386E3C16AC0}" v="53" dt="2023-07-10T15:31:17.557"/>
    <p1510:client id="{EBC7FA8B-0044-4953-882F-BA3F6194692D}" v="523" dt="2023-07-10T15:47:50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96837" autoAdjust="0"/>
  </p:normalViewPr>
  <p:slideViewPr>
    <p:cSldViewPr>
      <p:cViewPr>
        <p:scale>
          <a:sx n="125" d="100"/>
          <a:sy n="125" d="100"/>
        </p:scale>
        <p:origin x="864" y="-3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rn, Clemens" userId="S::clemens.korn@iis.fraunhofer.de::48d44aed-5d6c-482c-b8e5-f121e5c73e76" providerId="AD" clId="Web-{EBC7FA8B-0044-4953-882F-BA3F6194692D}"/>
    <pc:docChg chg="modSld">
      <pc:chgData name="Korn, Clemens" userId="S::clemens.korn@iis.fraunhofer.de::48d44aed-5d6c-482c-b8e5-f121e5c73e76" providerId="AD" clId="Web-{EBC7FA8B-0044-4953-882F-BA3F6194692D}" dt="2023-07-10T15:47:46.858" v="437" actId="20577"/>
      <pc:docMkLst>
        <pc:docMk/>
      </pc:docMkLst>
      <pc:sldChg chg="addSp delSp modSp">
        <pc:chgData name="Korn, Clemens" userId="S::clemens.korn@iis.fraunhofer.de::48d44aed-5d6c-482c-b8e5-f121e5c73e76" providerId="AD" clId="Web-{EBC7FA8B-0044-4953-882F-BA3F6194692D}" dt="2023-07-10T15:47:46.858" v="437" actId="20577"/>
        <pc:sldMkLst>
          <pc:docMk/>
          <pc:sldMk cId="678883422" sldId="268"/>
        </pc:sldMkLst>
        <pc:spChg chg="mod ord">
          <ac:chgData name="Korn, Clemens" userId="S::clemens.korn@iis.fraunhofer.de::48d44aed-5d6c-482c-b8e5-f121e5c73e76" providerId="AD" clId="Web-{EBC7FA8B-0044-4953-882F-BA3F6194692D}" dt="2023-07-10T15:41:53.361" v="316"/>
          <ac:spMkLst>
            <pc:docMk/>
            <pc:sldMk cId="678883422" sldId="268"/>
            <ac:spMk id="3" creationId="{00000000-0000-0000-0000-000000000000}"/>
          </ac:spMkLst>
        </pc:spChg>
        <pc:spChg chg="mod">
          <ac:chgData name="Korn, Clemens" userId="S::clemens.korn@iis.fraunhofer.de::48d44aed-5d6c-482c-b8e5-f121e5c73e76" providerId="AD" clId="Web-{EBC7FA8B-0044-4953-882F-BA3F6194692D}" dt="2023-07-10T15:47:46.858" v="437" actId="20577"/>
          <ac:spMkLst>
            <pc:docMk/>
            <pc:sldMk cId="678883422" sldId="268"/>
            <ac:spMk id="12" creationId="{00000000-0000-0000-0000-000000000000}"/>
          </ac:spMkLst>
        </pc:spChg>
        <pc:graphicFrameChg chg="mod modGraphic">
          <ac:chgData name="Korn, Clemens" userId="S::clemens.korn@iis.fraunhofer.de::48d44aed-5d6c-482c-b8e5-f121e5c73e76" providerId="AD" clId="Web-{EBC7FA8B-0044-4953-882F-BA3F6194692D}" dt="2023-07-10T15:44:06.584" v="408"/>
          <ac:graphicFrameMkLst>
            <pc:docMk/>
            <pc:sldMk cId="678883422" sldId="268"/>
            <ac:graphicFrameMk id="8" creationId="{00000000-0000-0000-0000-000000000000}"/>
          </ac:graphicFrameMkLst>
        </pc:graphicFrameChg>
        <pc:graphicFrameChg chg="add del mod">
          <ac:chgData name="Korn, Clemens" userId="S::clemens.korn@iis.fraunhofer.de::48d44aed-5d6c-482c-b8e5-f121e5c73e76" providerId="AD" clId="Web-{EBC7FA8B-0044-4953-882F-BA3F6194692D}" dt="2023-07-10T15:43:16.364" v="340"/>
          <ac:graphicFrameMkLst>
            <pc:docMk/>
            <pc:sldMk cId="678883422" sldId="268"/>
            <ac:graphicFrameMk id="9" creationId="{A158C5B5-3E1E-828B-78B3-202FF1F4019C}"/>
          </ac:graphicFrameMkLst>
        </pc:graphicFrameChg>
      </pc:sldChg>
    </pc:docChg>
  </pc:docChgLst>
  <pc:docChgLst>
    <pc:chgData name="Korn, Clemens" userId="S::clemens.korn@iis.fraunhofer.de::48d44aed-5d6c-482c-b8e5-f121e5c73e76" providerId="AD" clId="Web-{910F935B-BBE4-4822-91A3-4386E3C16AC0}"/>
    <pc:docChg chg="modSld">
      <pc:chgData name="Korn, Clemens" userId="S::clemens.korn@iis.fraunhofer.de::48d44aed-5d6c-482c-b8e5-f121e5c73e76" providerId="AD" clId="Web-{910F935B-BBE4-4822-91A3-4386E3C16AC0}" dt="2023-07-10T15:31:17.557" v="18"/>
      <pc:docMkLst>
        <pc:docMk/>
      </pc:docMkLst>
      <pc:sldChg chg="addSp delSp modSp">
        <pc:chgData name="Korn, Clemens" userId="S::clemens.korn@iis.fraunhofer.de::48d44aed-5d6c-482c-b8e5-f121e5c73e76" providerId="AD" clId="Web-{910F935B-BBE4-4822-91A3-4386E3C16AC0}" dt="2023-07-10T15:31:17.557" v="18"/>
        <pc:sldMkLst>
          <pc:docMk/>
          <pc:sldMk cId="678883422" sldId="268"/>
        </pc:sldMkLst>
        <pc:graphicFrameChg chg="mod modGraphic">
          <ac:chgData name="Korn, Clemens" userId="S::clemens.korn@iis.fraunhofer.de::48d44aed-5d6c-482c-b8e5-f121e5c73e76" providerId="AD" clId="Web-{910F935B-BBE4-4822-91A3-4386E3C16AC0}" dt="2023-07-10T15:30:57.447" v="14"/>
          <ac:graphicFrameMkLst>
            <pc:docMk/>
            <pc:sldMk cId="678883422" sldId="268"/>
            <ac:graphicFrameMk id="8" creationId="{00000000-0000-0000-0000-000000000000}"/>
          </ac:graphicFrameMkLst>
        </pc:graphicFrameChg>
        <pc:graphicFrameChg chg="add del mod">
          <ac:chgData name="Korn, Clemens" userId="S::clemens.korn@iis.fraunhofer.de::48d44aed-5d6c-482c-b8e5-f121e5c73e76" providerId="AD" clId="Web-{910F935B-BBE4-4822-91A3-4386E3C16AC0}" dt="2023-07-10T15:31:01.587" v="16"/>
          <ac:graphicFrameMkLst>
            <pc:docMk/>
            <pc:sldMk cId="678883422" sldId="268"/>
            <ac:graphicFrameMk id="9" creationId="{AD69A35D-1F4C-CAB4-B513-0AC51B73F6EE}"/>
          </ac:graphicFrameMkLst>
        </pc:graphicFrameChg>
        <pc:graphicFrameChg chg="add del mod">
          <ac:chgData name="Korn, Clemens" userId="S::clemens.korn@iis.fraunhofer.de::48d44aed-5d6c-482c-b8e5-f121e5c73e76" providerId="AD" clId="Web-{910F935B-BBE4-4822-91A3-4386E3C16AC0}" dt="2023-07-10T15:31:17.557" v="18"/>
          <ac:graphicFrameMkLst>
            <pc:docMk/>
            <pc:sldMk cId="678883422" sldId="268"/>
            <ac:graphicFrameMk id="11" creationId="{5493B3B8-35AF-FBBB-F8F0-BDC25F65F575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???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???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702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136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802.11-23/1221r0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Clock </a:t>
            </a:r>
            <a:r>
              <a:rPr lang="en-US" dirty="0" smtClean="0"/>
              <a:t>Generation for X-Band Operation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2023-07-11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317149"/>
              </p:ext>
            </p:extLst>
          </p:nvPr>
        </p:nvGraphicFramePr>
        <p:xfrm>
          <a:off x="541338" y="2278063"/>
          <a:ext cx="7977187" cy="275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Document" r:id="rId4" imgW="8250056" imgH="2857605" progId="Word.Document.8">
                  <p:embed/>
                </p:oleObj>
              </mc:Choice>
              <mc:Fallback>
                <p:oleObj name="Document" r:id="rId4" imgW="8250056" imgH="285760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2278063"/>
                        <a:ext cx="7977187" cy="275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Joerg ROBERT, TU Ilmenau/Fraunhofer IIS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There were questions on the generation of the 2.4 GHz clock out of the sub-GHz signal in 11-23/867r0, slide 14.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The idea is to receive sub-GHz signals on the downlink and use them </a:t>
            </a:r>
            <a:r>
              <a:rPr lang="en-GB" sz="2000" smtClean="0"/>
              <a:t>for 2.4 GHz </a:t>
            </a:r>
            <a:r>
              <a:rPr lang="en-GB" sz="2000" dirty="0" smtClean="0"/>
              <a:t>signals on the uplink.</a:t>
            </a:r>
            <a:endParaRPr lang="en-GB" sz="2000" dirty="0" smtClean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This presentations shows an exemplary implementation of the Integer-N-PLL fo</a:t>
            </a:r>
            <a:r>
              <a:rPr lang="en-GB" sz="2000" dirty="0" smtClean="0"/>
              <a:t>r the generation of the 2.4 GHz signal out of the sub-GHz signal.</a:t>
            </a:r>
            <a:endParaRPr lang="en-GB" sz="200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The presentation shows that the proposed system is able to operate in all relevant sub-GHz bands (US, Europe, China, etc.)</a:t>
            </a:r>
            <a:endParaRPr lang="en-GB" sz="200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Joerg ROBERT, TU Ilmenau/</a:t>
            </a:r>
            <a:r>
              <a:rPr lang="en-GB" dirty="0" err="1"/>
              <a:t>Fraunhofer</a:t>
            </a:r>
            <a:r>
              <a:rPr lang="en-GB" dirty="0"/>
              <a:t> IIS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bgerundetes Rechteck 12"/>
          <p:cNvSpPr/>
          <p:nvPr/>
        </p:nvSpPr>
        <p:spPr bwMode="auto">
          <a:xfrm>
            <a:off x="3455172" y="2305580"/>
            <a:ext cx="4320470" cy="1029858"/>
          </a:xfrm>
          <a:prstGeom prst="round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51F4386-A5E2-41A1-B4D0-BE653C929E0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Possible Hardware-Realization of X-band Concept</a:t>
            </a:r>
            <a:endParaRPr lang="en-US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smtClean="0"/>
              <a:t>Joerg ROBERT, TU Ilmenau/Fraunhofer IIS</a:t>
            </a:r>
            <a:endParaRPr lang="en-US" dirty="0"/>
          </a:p>
        </p:txBody>
      </p:sp>
      <p:sp>
        <p:nvSpPr>
          <p:cNvPr id="15" name="Textfeld 14"/>
          <p:cNvSpPr txBox="1"/>
          <p:nvPr/>
        </p:nvSpPr>
        <p:spPr>
          <a:xfrm>
            <a:off x="4971132" y="3335437"/>
            <a:ext cx="13209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B0F0"/>
                </a:solidFill>
              </a:rPr>
              <a:t>Integer-N PLL</a:t>
            </a:r>
            <a:endParaRPr lang="en-US" sz="1400" b="1" dirty="0">
              <a:solidFill>
                <a:srgbClr val="00B0F0"/>
              </a:solidFill>
            </a:endParaRPr>
          </a:p>
        </p:txBody>
      </p:sp>
      <p:sp>
        <p:nvSpPr>
          <p:cNvPr id="24" name="Rechteck 23"/>
          <p:cNvSpPr/>
          <p:nvPr/>
        </p:nvSpPr>
        <p:spPr bwMode="auto">
          <a:xfrm>
            <a:off x="548512" y="2571606"/>
            <a:ext cx="747773" cy="216025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Demodulator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1504504" y="2571606"/>
            <a:ext cx="784106" cy="216025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OOK Decoder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hteck 25"/>
          <p:cNvSpPr/>
          <p:nvPr/>
        </p:nvSpPr>
        <p:spPr bwMode="auto">
          <a:xfrm>
            <a:off x="2456396" y="2571606"/>
            <a:ext cx="856114" cy="216025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Microcontroller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hteck 26"/>
          <p:cNvSpPr/>
          <p:nvPr/>
        </p:nvSpPr>
        <p:spPr bwMode="auto">
          <a:xfrm>
            <a:off x="3544498" y="2571606"/>
            <a:ext cx="751416" cy="216025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Main Divider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3542937" y="2900336"/>
            <a:ext cx="885940" cy="334656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R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eference Divider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hteck 28"/>
          <p:cNvSpPr/>
          <p:nvPr/>
        </p:nvSpPr>
        <p:spPr bwMode="auto">
          <a:xfrm>
            <a:off x="4760372" y="2641439"/>
            <a:ext cx="784106" cy="432050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Phase 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etector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hteck 29"/>
          <p:cNvSpPr/>
          <p:nvPr/>
        </p:nvSpPr>
        <p:spPr bwMode="auto">
          <a:xfrm>
            <a:off x="5912780" y="2659213"/>
            <a:ext cx="758583" cy="396502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Loop filter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Charge pump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hteck 30"/>
          <p:cNvSpPr/>
          <p:nvPr/>
        </p:nvSpPr>
        <p:spPr bwMode="auto">
          <a:xfrm>
            <a:off x="6988175" y="2751514"/>
            <a:ext cx="446961" cy="216025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VCO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hteck 31"/>
          <p:cNvSpPr/>
          <p:nvPr/>
        </p:nvSpPr>
        <p:spPr bwMode="auto">
          <a:xfrm>
            <a:off x="8109352" y="2751514"/>
            <a:ext cx="784106" cy="216025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RF Modulator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Gewinkelter Verbinder 22"/>
          <p:cNvCxnSpPr>
            <a:endCxn id="27" idx="0"/>
          </p:cNvCxnSpPr>
          <p:nvPr/>
        </p:nvCxnSpPr>
        <p:spPr bwMode="auto">
          <a:xfrm rot="10800000" flipV="1">
            <a:off x="3920207" y="2401168"/>
            <a:ext cx="3727373" cy="170438"/>
          </a:xfrm>
          <a:prstGeom prst="bentConnector2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>
            <a:stCxn id="25" idx="3"/>
            <a:endCxn id="26" idx="1"/>
          </p:cNvCxnSpPr>
          <p:nvPr/>
        </p:nvCxnSpPr>
        <p:spPr bwMode="auto">
          <a:xfrm>
            <a:off x="2288610" y="2679619"/>
            <a:ext cx="1677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Gerade Verbindung mit Pfeil 37"/>
          <p:cNvCxnSpPr>
            <a:stCxn id="26" idx="3"/>
            <a:endCxn id="27" idx="1"/>
          </p:cNvCxnSpPr>
          <p:nvPr/>
        </p:nvCxnSpPr>
        <p:spPr bwMode="auto">
          <a:xfrm>
            <a:off x="3312510" y="2679619"/>
            <a:ext cx="2319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Gewinkelter Verbinder 40"/>
          <p:cNvCxnSpPr>
            <a:stCxn id="26" idx="2"/>
          </p:cNvCxnSpPr>
          <p:nvPr/>
        </p:nvCxnSpPr>
        <p:spPr bwMode="auto">
          <a:xfrm rot="16200000" flipH="1">
            <a:off x="3122869" y="2549214"/>
            <a:ext cx="176230" cy="653063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Gerade Verbindung mit Pfeil 43"/>
          <p:cNvCxnSpPr>
            <a:stCxn id="24" idx="3"/>
            <a:endCxn id="25" idx="1"/>
          </p:cNvCxnSpPr>
          <p:nvPr/>
        </p:nvCxnSpPr>
        <p:spPr bwMode="auto">
          <a:xfrm>
            <a:off x="1296285" y="2679619"/>
            <a:ext cx="20821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Gerade Verbindung mit Pfeil 46"/>
          <p:cNvCxnSpPr>
            <a:stCxn id="30" idx="3"/>
            <a:endCxn id="31" idx="1"/>
          </p:cNvCxnSpPr>
          <p:nvPr/>
        </p:nvCxnSpPr>
        <p:spPr bwMode="auto">
          <a:xfrm>
            <a:off x="6671363" y="2857464"/>
            <a:ext cx="316812" cy="20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Gerade Verbindung mit Pfeil 54"/>
          <p:cNvCxnSpPr>
            <a:stCxn id="29" idx="3"/>
            <a:endCxn id="30" idx="1"/>
          </p:cNvCxnSpPr>
          <p:nvPr/>
        </p:nvCxnSpPr>
        <p:spPr bwMode="auto">
          <a:xfrm>
            <a:off x="5544478" y="2857464"/>
            <a:ext cx="3683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1" name="Gerade Verbindung mit Pfeil 4100"/>
          <p:cNvCxnSpPr/>
          <p:nvPr/>
        </p:nvCxnSpPr>
        <p:spPr bwMode="auto">
          <a:xfrm>
            <a:off x="4428877" y="2975397"/>
            <a:ext cx="33149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08" name="Textfeld 4107"/>
          <p:cNvSpPr txBox="1"/>
          <p:nvPr/>
        </p:nvSpPr>
        <p:spPr>
          <a:xfrm>
            <a:off x="3246953" y="2522818"/>
            <a:ext cx="2584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</a:rPr>
              <a:t>N</a:t>
            </a:r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78" name="Gerade Verbindung mit Pfeil 77"/>
          <p:cNvCxnSpPr>
            <a:stCxn id="27" idx="3"/>
          </p:cNvCxnSpPr>
          <p:nvPr/>
        </p:nvCxnSpPr>
        <p:spPr bwMode="auto">
          <a:xfrm>
            <a:off x="4295914" y="2679619"/>
            <a:ext cx="4714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Textfeld 81"/>
          <p:cNvSpPr txBox="1"/>
          <p:nvPr/>
        </p:nvSpPr>
        <p:spPr>
          <a:xfrm>
            <a:off x="3240984" y="2802309"/>
            <a:ext cx="2535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</a:rPr>
              <a:t>R</a:t>
            </a:r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4116" name="Gerade Verbindung mit Pfeil 4115"/>
          <p:cNvCxnSpPr>
            <a:stCxn id="31" idx="3"/>
            <a:endCxn id="32" idx="1"/>
          </p:cNvCxnSpPr>
          <p:nvPr/>
        </p:nvCxnSpPr>
        <p:spPr bwMode="auto">
          <a:xfrm>
            <a:off x="7435136" y="2859527"/>
            <a:ext cx="6742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21" name="Gewinkelter Verbinder 4120"/>
          <p:cNvCxnSpPr>
            <a:stCxn id="26" idx="0"/>
            <a:endCxn id="32" idx="0"/>
          </p:cNvCxnSpPr>
          <p:nvPr/>
        </p:nvCxnSpPr>
        <p:spPr bwMode="auto">
          <a:xfrm rot="16200000" flipH="1">
            <a:off x="5602975" y="-146916"/>
            <a:ext cx="179908" cy="5616952"/>
          </a:xfrm>
          <a:prstGeom prst="bentConnector3">
            <a:avLst>
              <a:gd name="adj1" fmla="val -26824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Gewinkelter Verbinder 63"/>
          <p:cNvCxnSpPr>
            <a:endCxn id="24" idx="1"/>
          </p:cNvCxnSpPr>
          <p:nvPr/>
        </p:nvCxnSpPr>
        <p:spPr bwMode="auto">
          <a:xfrm rot="16200000" flipH="1">
            <a:off x="101739" y="2232846"/>
            <a:ext cx="665106" cy="22843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/>
            <a:tailEnd type="triangle"/>
          </a:ln>
          <a:effectLst/>
        </p:spPr>
      </p:cxnSp>
      <p:sp>
        <p:nvSpPr>
          <p:cNvPr id="108" name="Textfeld 107"/>
          <p:cNvSpPr txBox="1"/>
          <p:nvPr/>
        </p:nvSpPr>
        <p:spPr>
          <a:xfrm>
            <a:off x="107504" y="1772816"/>
            <a:ext cx="69923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</a:rPr>
              <a:t>RX Antenna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09" name="Textfeld 108"/>
          <p:cNvSpPr txBox="1"/>
          <p:nvPr/>
        </p:nvSpPr>
        <p:spPr>
          <a:xfrm>
            <a:off x="8169423" y="3465882"/>
            <a:ext cx="6928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</a:rPr>
              <a:t>TX Antenna</a:t>
            </a:r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74" name="Gerade Verbindung mit Pfeil 73"/>
          <p:cNvCxnSpPr>
            <a:stCxn id="32" idx="2"/>
            <a:endCxn id="109" idx="0"/>
          </p:cNvCxnSpPr>
          <p:nvPr/>
        </p:nvCxnSpPr>
        <p:spPr bwMode="auto">
          <a:xfrm>
            <a:off x="8501405" y="2967539"/>
            <a:ext cx="14427" cy="4983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4" name="Textfeld 113"/>
          <p:cNvSpPr txBox="1"/>
          <p:nvPr/>
        </p:nvSpPr>
        <p:spPr>
          <a:xfrm>
            <a:off x="7848822" y="187568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</a:rPr>
              <a:t>Uplink Data</a:t>
            </a:r>
            <a:endParaRPr lang="en-US" sz="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2" name="Textfeld 121"/>
              <p:cNvSpPr txBox="1"/>
              <p:nvPr/>
            </p:nvSpPr>
            <p:spPr>
              <a:xfrm>
                <a:off x="4321489" y="2389570"/>
                <a:ext cx="273135" cy="3810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𝑙𝑜𝑜𝑝</m:t>
                          </m:r>
                        </m:sub>
                      </m:sSub>
                    </m:oMath>
                  </m:oMathPara>
                </a14:m>
                <a:endParaRPr lang="en-US" sz="1100" b="0" baseline="-25000" dirty="0">
                  <a:solidFill>
                    <a:schemeClr val="tx1"/>
                  </a:solidFill>
                </a:endParaRPr>
              </a:p>
              <a:p>
                <a:endParaRPr lang="en-US" sz="1100" b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2" name="Textfeld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489" y="2389570"/>
                <a:ext cx="273135" cy="381002"/>
              </a:xfrm>
              <a:prstGeom prst="rect">
                <a:avLst/>
              </a:prstGeom>
              <a:blipFill>
                <a:blip r:embed="rId3"/>
                <a:stretch>
                  <a:fillRect r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3" name="Textfeld 122"/>
              <p:cNvSpPr txBox="1"/>
              <p:nvPr/>
            </p:nvSpPr>
            <p:spPr>
              <a:xfrm>
                <a:off x="4392630" y="2831381"/>
                <a:ext cx="273135" cy="381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𝑟𝑒𝑓</m:t>
                          </m:r>
                        </m:sub>
                      </m:sSub>
                    </m:oMath>
                  </m:oMathPara>
                </a14:m>
                <a:endParaRPr lang="en-US" sz="1100" b="0" baseline="-25000" dirty="0">
                  <a:solidFill>
                    <a:schemeClr val="tx1"/>
                  </a:solidFill>
                </a:endParaRPr>
              </a:p>
              <a:p>
                <a:endParaRPr lang="en-US" sz="1100" b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3" name="Textfeld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630" y="2831381"/>
                <a:ext cx="273135" cy="3813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4" name="Textfeld 123"/>
          <p:cNvSpPr txBox="1"/>
          <p:nvPr/>
        </p:nvSpPr>
        <p:spPr>
          <a:xfrm>
            <a:off x="5534358" y="2810453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</a:rPr>
              <a:t>up/</a:t>
            </a:r>
          </a:p>
          <a:p>
            <a:r>
              <a:rPr lang="en-US" sz="800" dirty="0" smtClean="0">
                <a:solidFill>
                  <a:schemeClr val="tx1"/>
                </a:solidFill>
              </a:rPr>
              <a:t>down</a:t>
            </a:r>
            <a:endParaRPr lang="en-US" sz="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7" name="Textfeld 126"/>
              <p:cNvSpPr txBox="1"/>
              <p:nvPr/>
            </p:nvSpPr>
            <p:spPr>
              <a:xfrm>
                <a:off x="6663084" y="2762000"/>
                <a:ext cx="273135" cy="370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𝑡𝑢𝑛𝑒</m:t>
                          </m:r>
                        </m:sub>
                      </m:sSub>
                    </m:oMath>
                  </m:oMathPara>
                </a14:m>
                <a:endParaRPr lang="en-US" sz="1100" b="0" baseline="-25000" dirty="0">
                  <a:solidFill>
                    <a:schemeClr val="tx1"/>
                  </a:solidFill>
                </a:endParaRPr>
              </a:p>
              <a:p>
                <a:endParaRPr lang="en-US" sz="1100" b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7" name="Textfeld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3084" y="2762000"/>
                <a:ext cx="273135" cy="370551"/>
              </a:xfrm>
              <a:prstGeom prst="rect">
                <a:avLst/>
              </a:prstGeom>
              <a:blipFill>
                <a:blip r:embed="rId5"/>
                <a:stretch>
                  <a:fillRect r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" name="Gerade Verbindung mit Pfeil 91"/>
          <p:cNvCxnSpPr/>
          <p:nvPr/>
        </p:nvCxnSpPr>
        <p:spPr bwMode="auto">
          <a:xfrm flipV="1">
            <a:off x="321059" y="3118551"/>
            <a:ext cx="3223439" cy="354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Gerader Verbinder 97"/>
          <p:cNvCxnSpPr/>
          <p:nvPr/>
        </p:nvCxnSpPr>
        <p:spPr bwMode="auto">
          <a:xfrm>
            <a:off x="320072" y="2659213"/>
            <a:ext cx="5930" cy="4690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Gerader Verbinder 105"/>
          <p:cNvCxnSpPr/>
          <p:nvPr/>
        </p:nvCxnSpPr>
        <p:spPr bwMode="auto">
          <a:xfrm>
            <a:off x="7647575" y="2396154"/>
            <a:ext cx="8280" cy="4613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1" name="Textfeld 150"/>
              <p:cNvSpPr txBox="1"/>
              <p:nvPr/>
            </p:nvSpPr>
            <p:spPr>
              <a:xfrm>
                <a:off x="2765744" y="3118551"/>
                <a:ext cx="909301" cy="420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800" b="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800" b="0" i="1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US" sz="800" b="0" i="1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:r>
                  <a:rPr lang="en-US" sz="800" b="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sub-GHz</a:t>
                </a:r>
                <a:endParaRPr lang="en-US" sz="800" kern="0" dirty="0">
                  <a:solidFill>
                    <a:schemeClr val="tx1"/>
                  </a:solidFill>
                </a:endParaRPr>
              </a:p>
              <a:p>
                <a:endParaRPr lang="en-US" sz="800" b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1" name="Textfeld 1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5744" y="3118551"/>
                <a:ext cx="909301" cy="4206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2" name="Textfeld 151"/>
              <p:cNvSpPr txBox="1"/>
              <p:nvPr/>
            </p:nvSpPr>
            <p:spPr>
              <a:xfrm>
                <a:off x="7376986" y="2826638"/>
                <a:ext cx="909301" cy="297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800" b="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800" b="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(2.4</m:t>
                    </m:r>
                    <m:r>
                      <a:rPr lang="en-US" sz="8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800" b="0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G</m:t>
                    </m:r>
                    <m:r>
                      <m:rPr>
                        <m:sty m:val="p"/>
                      </m:rPr>
                      <a:rPr lang="en-US" sz="800" i="0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Hz</m:t>
                    </m:r>
                    <m:r>
                      <a:rPr lang="en-US" sz="800" b="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800" kern="0" dirty="0">
                  <a:solidFill>
                    <a:schemeClr val="tx1"/>
                  </a:solidFill>
                </a:endParaRPr>
              </a:p>
              <a:p>
                <a:endParaRPr lang="en-US" sz="800" b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2" name="Textfeld 1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6986" y="2826638"/>
                <a:ext cx="909301" cy="29751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feld 9"/>
          <p:cNvSpPr txBox="1"/>
          <p:nvPr/>
        </p:nvSpPr>
        <p:spPr>
          <a:xfrm>
            <a:off x="6094304" y="5888866"/>
            <a:ext cx="27679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VCO: Voltage Controlled Oscillator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OOK: On-off-keying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685800" y="3620437"/>
            <a:ext cx="7770813" cy="247397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The </a:t>
            </a:r>
            <a:r>
              <a:rPr lang="en-US" sz="1800" dirty="0" smtClean="0"/>
              <a:t>signal frequency of the AMP-assisting STA </a:t>
            </a:r>
            <a:r>
              <a:rPr lang="en-US" sz="1800" dirty="0"/>
              <a:t>provides the reference </a:t>
            </a:r>
            <a:r>
              <a:rPr lang="en-US" sz="1800" dirty="0" smtClean="0"/>
              <a:t>clock (ideally sub-GHz)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/>
              <a:t>The signaling in the downlink signal to the AMP STA indicates the actual signal frequency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/>
              <a:t>An Integer-N-PLL creates the TX frequency of the AMP STA using the aforementioned information</a:t>
            </a:r>
            <a:endParaRPr lang="en-US" sz="1800" dirty="0"/>
          </a:p>
          <a:p>
            <a:r>
              <a:rPr lang="en-US" sz="1800" dirty="0" smtClean="0">
                <a:sym typeface="Wingdings" panose="05000000000000000000" pitchFamily="2" charset="2"/>
              </a:rPr>
              <a:t> </a:t>
            </a:r>
            <a:r>
              <a:rPr lang="en-US" sz="1800" dirty="0" smtClean="0"/>
              <a:t>No </a:t>
            </a:r>
            <a:r>
              <a:rPr lang="en-US" sz="1800" dirty="0"/>
              <a:t>expensive and power-hungry crystal oscillator </a:t>
            </a:r>
            <a:r>
              <a:rPr lang="en-US" sz="1800" dirty="0" smtClean="0"/>
              <a:t>needed</a:t>
            </a:r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69741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Demodulator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 AMP STA demodulator is comparable to a demodulator used in the UHF-RFID standard since 2004 [2]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 very high bandwidth of 860-960 MHz supports operation in all ITU regions, no additional filters are used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Loss due to high noise is compensated due to high reception powers (anyhow required for energy supply)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 modulation uses OOK for highly power efficient decoding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59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8" name="Inhaltsplatzhalter 14"/>
              <p:cNvSpPr txBox="1">
                <a:spLocks/>
              </p:cNvSpPr>
              <p:nvPr/>
            </p:nvSpPr>
            <p:spPr bwMode="auto">
              <a:xfrm>
                <a:off x="685800" y="1916832"/>
                <a:ext cx="7770813" cy="416034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FontTx/>
                  <a:buChar char="-"/>
                </a:pPr>
                <a:endParaRPr lang="en-US" kern="0" dirty="0" smtClean="0"/>
              </a:p>
              <a:p>
                <a:pPr>
                  <a:buFontTx/>
                  <a:buChar char="-"/>
                </a:pPr>
                <a:endParaRPr lang="en-US" kern="0" dirty="0"/>
              </a:p>
              <a:p>
                <a:pPr>
                  <a:buFontTx/>
                  <a:buChar char="-"/>
                </a:pPr>
                <a:endParaRPr lang="en-US" kern="0" dirty="0"/>
              </a:p>
              <a:p>
                <a:pPr>
                  <a:buFontTx/>
                  <a:buChar char="-"/>
                </a:pPr>
                <a:endParaRPr lang="en-US" kern="0" dirty="0"/>
              </a:p>
              <a:p>
                <a:pPr>
                  <a:buFontTx/>
                  <a:buChar char="-"/>
                </a:pPr>
                <a:r>
                  <a:rPr lang="en-US" kern="0" dirty="0"/>
                  <a:t>Frequency dividers:</a:t>
                </a:r>
              </a:p>
              <a:p>
                <a:pPr lvl="1">
                  <a:buFontTx/>
                  <a:buChar char="-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𝑙𝑜𝑜𝑝</m:t>
                        </m:r>
                      </m:sub>
                    </m:sSub>
                    <m:r>
                      <a:rPr lang="en-US" b="0" i="1" kern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kern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kern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kern="0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b="0" i="1" kern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kern="0" dirty="0"/>
                  <a:t>  </a:t>
                </a:r>
                <a:endParaRPr lang="en-US" b="0" i="1" kern="0" dirty="0">
                  <a:latin typeface="Cambria Math" panose="02040503050406030204" pitchFamily="18" charset="0"/>
                </a:endParaRPr>
              </a:p>
              <a:p>
                <a:pPr lvl="1">
                  <a:buFontTx/>
                  <a:buChar char="-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i="1" kern="0" smtClean="0">
                            <a:latin typeface="Cambria Math" panose="02040503050406030204" pitchFamily="18" charset="0"/>
                          </a:rPr>
                          <m:t>𝑒𝑓</m:t>
                        </m:r>
                      </m:sub>
                    </m:sSub>
                    <m:r>
                      <a:rPr lang="en-US" i="1" kern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kern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kern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kern="0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i="1" kern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i="1" kern="0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  <m:r>
                      <a:rPr lang="en-US" b="0" i="0" kern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kern="0" dirty="0"/>
                  <a:t>     =&gt;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kern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kern="0" smtClean="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0" i="1" kern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endParaRPr lang="en-US" b="0" kern="0" dirty="0"/>
              </a:p>
              <a:p>
                <a:pPr lvl="1">
                  <a:buFontTx/>
                  <a:buChar char="-"/>
                </a:pPr>
                <a:r>
                  <a:rPr lang="en-US" b="1" kern="0" dirty="0"/>
                  <a:t>N and R can either be calculated by the microcontroller or stored in a look-up </a:t>
                </a:r>
                <a:r>
                  <a:rPr lang="en-US" b="1" kern="0" dirty="0" smtClean="0"/>
                  <a:t>table</a:t>
                </a:r>
              </a:p>
              <a:p>
                <a:pPr lvl="1">
                  <a:buFontTx/>
                  <a:buChar char="-"/>
                </a:pPr>
                <a:r>
                  <a:rPr lang="en-US" b="1" kern="0" dirty="0" smtClean="0"/>
                  <a:t>After the PLL settling only the VCO has to stay on to further reduce the power consumption</a:t>
                </a:r>
                <a:endParaRPr lang="en-US" b="1" kern="0" dirty="0"/>
              </a:p>
              <a:p>
                <a:pPr lvl="1">
                  <a:buFontTx/>
                  <a:buChar char="-"/>
                </a:pPr>
                <a:endParaRPr lang="en-US" kern="0" dirty="0"/>
              </a:p>
            </p:txBody>
          </p:sp>
        </mc:Choice>
        <mc:Fallback>
          <p:sp>
            <p:nvSpPr>
              <p:cNvPr id="8" name="Inhaltsplatzhalter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916832"/>
                <a:ext cx="7770813" cy="4160341"/>
              </a:xfrm>
              <a:prstGeom prst="rect">
                <a:avLst/>
              </a:prstGeom>
              <a:blipFill>
                <a:blip r:embed="rId3"/>
                <a:stretch>
                  <a:fillRect l="-1099" b="-12592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 dirty="0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Integer-N PLL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Joerg ROBERT, TU Ilmenau/</a:t>
            </a:r>
            <a:r>
              <a:rPr lang="en-GB" dirty="0" err="1"/>
              <a:t>Fraunhofer</a:t>
            </a:r>
            <a:r>
              <a:rPr lang="en-GB" dirty="0"/>
              <a:t> IIS</a:t>
            </a:r>
          </a:p>
        </p:txBody>
      </p:sp>
      <p:sp>
        <p:nvSpPr>
          <p:cNvPr id="27" name="Abgerundetes Rechteck 26"/>
          <p:cNvSpPr/>
          <p:nvPr/>
        </p:nvSpPr>
        <p:spPr bwMode="auto">
          <a:xfrm>
            <a:off x="2378602" y="2060848"/>
            <a:ext cx="4390939" cy="1029858"/>
          </a:xfrm>
          <a:prstGeom prst="round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965031" y="3090705"/>
            <a:ext cx="13209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>
                <a:solidFill>
                  <a:srgbClr val="00B0F0"/>
                </a:solidFill>
              </a:rPr>
              <a:t>Integer-N PLL</a:t>
            </a:r>
          </a:p>
        </p:txBody>
      </p:sp>
      <p:sp>
        <p:nvSpPr>
          <p:cNvPr id="29" name="Rechteck 28"/>
          <p:cNvSpPr/>
          <p:nvPr/>
        </p:nvSpPr>
        <p:spPr bwMode="auto">
          <a:xfrm>
            <a:off x="2538397" y="2326874"/>
            <a:ext cx="791892" cy="216025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Main </a:t>
            </a:r>
            <a:r>
              <a:rPr lang="de-DE" sz="800" dirty="0" err="1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Divider</a:t>
            </a:r>
            <a:endParaRPr kumimoji="0" 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hteck 29"/>
          <p:cNvSpPr/>
          <p:nvPr/>
        </p:nvSpPr>
        <p:spPr bwMode="auto">
          <a:xfrm>
            <a:off x="2536836" y="2655604"/>
            <a:ext cx="885940" cy="334656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R</a:t>
            </a:r>
            <a:r>
              <a:rPr lang="de-DE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eference </a:t>
            </a:r>
            <a:r>
              <a:rPr lang="de-DE" sz="800" dirty="0" err="1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de-DE" sz="800" dirty="0" err="1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ivider</a:t>
            </a:r>
            <a:endParaRPr kumimoji="0" 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hteck 30"/>
          <p:cNvSpPr/>
          <p:nvPr/>
        </p:nvSpPr>
        <p:spPr bwMode="auto">
          <a:xfrm>
            <a:off x="3754271" y="2396707"/>
            <a:ext cx="784106" cy="432050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Phase </a:t>
            </a:r>
            <a:r>
              <a:rPr lang="de-DE" sz="800" dirty="0" err="1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de-DE" sz="800" dirty="0" err="1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etector</a:t>
            </a:r>
            <a:endParaRPr kumimoji="0" 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hteck 31"/>
          <p:cNvSpPr/>
          <p:nvPr/>
        </p:nvSpPr>
        <p:spPr bwMode="auto">
          <a:xfrm>
            <a:off x="4906679" y="2414481"/>
            <a:ext cx="758583" cy="396502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Loop </a:t>
            </a:r>
            <a:r>
              <a:rPr lang="de-DE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Fi</a:t>
            </a:r>
            <a:r>
              <a:rPr lang="de-DE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lter</a:t>
            </a:r>
            <a:endParaRPr lang="de-DE" sz="8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Charge pump</a:t>
            </a:r>
          </a:p>
        </p:txBody>
      </p:sp>
      <p:sp>
        <p:nvSpPr>
          <p:cNvPr id="33" name="Rechteck 32"/>
          <p:cNvSpPr/>
          <p:nvPr/>
        </p:nvSpPr>
        <p:spPr bwMode="auto">
          <a:xfrm>
            <a:off x="5982075" y="2506782"/>
            <a:ext cx="428790" cy="216025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VCO</a:t>
            </a:r>
            <a:endParaRPr kumimoji="0" 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4" name="Gewinkelter Verbinder 33"/>
          <p:cNvCxnSpPr>
            <a:endCxn id="29" idx="0"/>
          </p:cNvCxnSpPr>
          <p:nvPr/>
        </p:nvCxnSpPr>
        <p:spPr bwMode="auto">
          <a:xfrm rot="10800000" flipV="1">
            <a:off x="2934344" y="2156436"/>
            <a:ext cx="3707135" cy="170438"/>
          </a:xfrm>
          <a:prstGeom prst="bentConnector2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>
            <a:endCxn id="29" idx="1"/>
          </p:cNvCxnSpPr>
          <p:nvPr/>
        </p:nvCxnSpPr>
        <p:spPr bwMode="auto">
          <a:xfrm>
            <a:off x="1971951" y="2434886"/>
            <a:ext cx="566446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Gerade Verbindung mit Pfeil 36"/>
          <p:cNvCxnSpPr>
            <a:stCxn id="32" idx="3"/>
            <a:endCxn id="33" idx="1"/>
          </p:cNvCxnSpPr>
          <p:nvPr/>
        </p:nvCxnSpPr>
        <p:spPr bwMode="auto">
          <a:xfrm>
            <a:off x="5665262" y="2612732"/>
            <a:ext cx="316813" cy="20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Gerade Verbindung mit Pfeil 37"/>
          <p:cNvCxnSpPr>
            <a:stCxn id="31" idx="3"/>
            <a:endCxn id="32" idx="1"/>
          </p:cNvCxnSpPr>
          <p:nvPr/>
        </p:nvCxnSpPr>
        <p:spPr bwMode="auto">
          <a:xfrm>
            <a:off x="4538377" y="2612732"/>
            <a:ext cx="3683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Gerade Verbindung mit Pfeil 38"/>
          <p:cNvCxnSpPr/>
          <p:nvPr/>
        </p:nvCxnSpPr>
        <p:spPr bwMode="auto">
          <a:xfrm>
            <a:off x="3422776" y="2730665"/>
            <a:ext cx="33149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feld 39"/>
          <p:cNvSpPr txBox="1"/>
          <p:nvPr/>
        </p:nvSpPr>
        <p:spPr>
          <a:xfrm>
            <a:off x="1696216" y="2315054"/>
            <a:ext cx="2584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solidFill>
                  <a:schemeClr val="tx1"/>
                </a:solidFill>
              </a:rPr>
              <a:t>N</a:t>
            </a:r>
          </a:p>
        </p:txBody>
      </p:sp>
      <p:cxnSp>
        <p:nvCxnSpPr>
          <p:cNvPr id="41" name="Gerade Verbindung mit Pfeil 40"/>
          <p:cNvCxnSpPr>
            <a:stCxn id="29" idx="3"/>
          </p:cNvCxnSpPr>
          <p:nvPr/>
        </p:nvCxnSpPr>
        <p:spPr bwMode="auto">
          <a:xfrm>
            <a:off x="3330289" y="2434887"/>
            <a:ext cx="4309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feld 41"/>
          <p:cNvSpPr txBox="1"/>
          <p:nvPr/>
        </p:nvSpPr>
        <p:spPr>
          <a:xfrm>
            <a:off x="1696216" y="2622942"/>
            <a:ext cx="2535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43" name="Gerade Verbindung mit Pfeil 42"/>
          <p:cNvCxnSpPr>
            <a:stCxn id="33" idx="3"/>
          </p:cNvCxnSpPr>
          <p:nvPr/>
        </p:nvCxnSpPr>
        <p:spPr bwMode="auto">
          <a:xfrm>
            <a:off x="6410865" y="2614795"/>
            <a:ext cx="6923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/>
              <p:cNvSpPr txBox="1"/>
              <p:nvPr/>
            </p:nvSpPr>
            <p:spPr>
              <a:xfrm>
                <a:off x="3315388" y="2144838"/>
                <a:ext cx="273135" cy="3810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de-DE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𝑙𝑜𝑜𝑝</m:t>
                          </m:r>
                        </m:sub>
                      </m:sSub>
                    </m:oMath>
                  </m:oMathPara>
                </a14:m>
                <a:endParaRPr lang="de-DE" sz="1100" b="0" baseline="-25000" dirty="0">
                  <a:solidFill>
                    <a:schemeClr val="tx1"/>
                  </a:solidFill>
                </a:endParaRPr>
              </a:p>
              <a:p>
                <a:endParaRPr lang="de-DE" sz="1100" b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5388" y="2144838"/>
                <a:ext cx="273135" cy="381002"/>
              </a:xfrm>
              <a:prstGeom prst="rect">
                <a:avLst/>
              </a:prstGeom>
              <a:blipFill>
                <a:blip r:embed="rId4"/>
                <a:stretch>
                  <a:fillRect r="-444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feld 44"/>
              <p:cNvSpPr txBox="1"/>
              <p:nvPr/>
            </p:nvSpPr>
            <p:spPr>
              <a:xfrm>
                <a:off x="3386529" y="2586649"/>
                <a:ext cx="273135" cy="381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de-DE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𝑟𝑒𝑓</m:t>
                          </m:r>
                        </m:sub>
                      </m:sSub>
                    </m:oMath>
                  </m:oMathPara>
                </a14:m>
                <a:endParaRPr lang="de-DE" sz="1100" b="0" baseline="-25000" dirty="0">
                  <a:solidFill>
                    <a:schemeClr val="tx1"/>
                  </a:solidFill>
                </a:endParaRPr>
              </a:p>
              <a:p>
                <a:endParaRPr lang="de-DE" sz="1100" b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6529" y="2586649"/>
                <a:ext cx="273135" cy="3813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feld 45"/>
          <p:cNvSpPr txBox="1"/>
          <p:nvPr/>
        </p:nvSpPr>
        <p:spPr>
          <a:xfrm>
            <a:off x="4528257" y="2565721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err="1">
                <a:solidFill>
                  <a:schemeClr val="tx1"/>
                </a:solidFill>
              </a:rPr>
              <a:t>up</a:t>
            </a:r>
            <a:r>
              <a:rPr lang="de-DE" sz="800" dirty="0">
                <a:solidFill>
                  <a:schemeClr val="tx1"/>
                </a:solidFill>
              </a:rPr>
              <a:t>/</a:t>
            </a:r>
          </a:p>
          <a:p>
            <a:r>
              <a:rPr lang="de-DE" sz="800" dirty="0">
                <a:solidFill>
                  <a:schemeClr val="tx1"/>
                </a:solidFill>
              </a:rPr>
              <a:t>down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feld 46"/>
              <p:cNvSpPr txBox="1"/>
              <p:nvPr/>
            </p:nvSpPr>
            <p:spPr>
              <a:xfrm>
                <a:off x="5656983" y="2517268"/>
                <a:ext cx="273135" cy="370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de-DE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𝑡𝑢𝑛𝑒</m:t>
                          </m:r>
                        </m:sub>
                      </m:sSub>
                    </m:oMath>
                  </m:oMathPara>
                </a14:m>
                <a:endParaRPr lang="de-DE" sz="1100" b="0" baseline="-25000" dirty="0">
                  <a:solidFill>
                    <a:schemeClr val="tx1"/>
                  </a:solidFill>
                </a:endParaRPr>
              </a:p>
              <a:p>
                <a:endParaRPr lang="de-DE" sz="1100" b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983" y="2517268"/>
                <a:ext cx="273135" cy="370551"/>
              </a:xfrm>
              <a:prstGeom prst="rect">
                <a:avLst/>
              </a:prstGeom>
              <a:blipFill>
                <a:blip r:embed="rId6"/>
                <a:stretch>
                  <a:fillRect r="-111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Gerader Verbinder 47"/>
          <p:cNvCxnSpPr/>
          <p:nvPr/>
        </p:nvCxnSpPr>
        <p:spPr bwMode="auto">
          <a:xfrm>
            <a:off x="6641474" y="2151422"/>
            <a:ext cx="8280" cy="4613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feld 48"/>
              <p:cNvSpPr txBox="1"/>
              <p:nvPr/>
            </p:nvSpPr>
            <p:spPr>
              <a:xfrm>
                <a:off x="1319386" y="2798954"/>
                <a:ext cx="909301" cy="297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8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800" i="1" kern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800" i="1" kern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800" i="1" kern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800" b="0" i="1" kern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800" kern="0" dirty="0" smtClean="0">
                    <a:solidFill>
                      <a:schemeClr val="tx1"/>
                    </a:solidFill>
                  </a:rPr>
                  <a:t> (sub-GHz)</a:t>
                </a:r>
                <a:endParaRPr lang="en-GB" sz="800" kern="0" dirty="0">
                  <a:solidFill>
                    <a:schemeClr val="tx1"/>
                  </a:solidFill>
                </a:endParaRPr>
              </a:p>
              <a:p>
                <a:endParaRPr lang="de-DE" sz="800" b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9" name="Textfeld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9386" y="2798954"/>
                <a:ext cx="909301" cy="29751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Gerade Verbindung mit Pfeil 50"/>
          <p:cNvCxnSpPr/>
          <p:nvPr/>
        </p:nvCxnSpPr>
        <p:spPr bwMode="auto">
          <a:xfrm>
            <a:off x="1949812" y="2730664"/>
            <a:ext cx="583777" cy="2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Gerade Verbindung mit Pfeil 51"/>
          <p:cNvCxnSpPr/>
          <p:nvPr/>
        </p:nvCxnSpPr>
        <p:spPr bwMode="auto">
          <a:xfrm flipV="1">
            <a:off x="2079268" y="2904275"/>
            <a:ext cx="454321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feld 35"/>
              <p:cNvSpPr txBox="1"/>
              <p:nvPr/>
            </p:nvSpPr>
            <p:spPr>
              <a:xfrm>
                <a:off x="7043646" y="2490200"/>
                <a:ext cx="909301" cy="297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8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800" b="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80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800" b="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800" b="0" i="1" kern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800" kern="0" dirty="0" smtClean="0">
                    <a:solidFill>
                      <a:schemeClr val="tx1"/>
                    </a:solidFill>
                  </a:rPr>
                  <a:t> (2.4 GHz)</a:t>
                </a:r>
                <a:endParaRPr lang="en-GB" sz="800" kern="0" dirty="0">
                  <a:solidFill>
                    <a:schemeClr val="tx1"/>
                  </a:solidFill>
                </a:endParaRPr>
              </a:p>
              <a:p>
                <a:endParaRPr lang="de-DE" sz="800" b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3646" y="2490200"/>
                <a:ext cx="909301" cy="29751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91177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feld 2"/>
              <p:cNvSpPr txBox="1"/>
              <p:nvPr/>
            </p:nvSpPr>
            <p:spPr>
              <a:xfrm>
                <a:off x="838996" y="5271393"/>
                <a:ext cx="8182818" cy="1692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en-US" sz="2000" b="1" dirty="0" smtClean="0">
                    <a:solidFill>
                      <a:schemeClr val="tx1"/>
                    </a:solidFill>
                  </a:rPr>
                  <a:t>Example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𝟖𝟔𝟓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r>
                  <a:rPr lang="en-US" sz="20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b="1" dirty="0" smtClean="0">
                    <a:solidFill>
                      <a:schemeClr val="tx1"/>
                    </a:solidFill>
                  </a:rPr>
                  <a:t>MHz (European RFID frequency)</a:t>
                </a: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en-US" sz="2000" b="1" dirty="0" smtClean="0">
                    <a:solidFill>
                      <a:schemeClr val="tx1"/>
                    </a:solidFill>
                  </a:rPr>
                  <a:t>Smaller N and R are possible for even faster PLL settling times</a:t>
                </a: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en-US" sz="2000" b="1" dirty="0" smtClean="0">
                    <a:solidFill>
                      <a:schemeClr val="tx1"/>
                    </a:solidFill>
                  </a:rPr>
                  <a:t>Similar table are available for all sub-GHz bands (US, Europe, China)</a:t>
                </a: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endParaRPr lang="en-US" sz="2000" b="1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96" y="5271393"/>
                <a:ext cx="8182818" cy="1692771"/>
              </a:xfrm>
              <a:prstGeom prst="rect">
                <a:avLst/>
              </a:prstGeom>
              <a:blipFill>
                <a:blip r:embed="rId2"/>
                <a:stretch>
                  <a:fillRect l="-671" t="-21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Determining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PLL </a:t>
            </a:r>
            <a:r>
              <a:rPr lang="de-DE" dirty="0" err="1" smtClean="0"/>
              <a:t>Dividers</a:t>
            </a:r>
            <a:endParaRPr lang="de-DE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2004916"/>
              </p:ext>
            </p:extLst>
          </p:nvPr>
        </p:nvGraphicFramePr>
        <p:xfrm>
          <a:off x="1546870" y="1467764"/>
          <a:ext cx="6048671" cy="381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387752980"/>
                    </a:ext>
                  </a:extLst>
                </a:gridCol>
                <a:gridCol w="987950">
                  <a:extLst>
                    <a:ext uri="{9D8B030D-6E8A-4147-A177-3AD203B41FA5}">
                      <a16:colId xmlns:a16="http://schemas.microsoft.com/office/drawing/2014/main" val="4116325304"/>
                    </a:ext>
                  </a:extLst>
                </a:gridCol>
                <a:gridCol w="1028273">
                  <a:extLst>
                    <a:ext uri="{9D8B030D-6E8A-4147-A177-3AD203B41FA5}">
                      <a16:colId xmlns:a16="http://schemas.microsoft.com/office/drawing/2014/main" val="263277714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82697825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40379054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500473797"/>
                    </a:ext>
                  </a:extLst>
                </a:gridCol>
              </a:tblGrid>
              <a:tr h="378830"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CHNL ID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Channel </a:t>
                      </a:r>
                      <a:br>
                        <a:rPr lang="en-US" sz="1000" noProof="0" dirty="0" smtClean="0"/>
                      </a:br>
                      <a:r>
                        <a:rPr lang="en-US" sz="1000" noProof="0" dirty="0" err="1" smtClean="0"/>
                        <a:t>Freq</a:t>
                      </a:r>
                      <a:r>
                        <a:rPr lang="en-US" sz="1000" noProof="0" dirty="0" smtClean="0"/>
                        <a:t> (MHz)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N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R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Frequency Deviation in Hz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Deviation in ppm</a:t>
                      </a:r>
                      <a:endParaRPr lang="en-US" sz="10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366828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1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2412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847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304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329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6394536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2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2417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2778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995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402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65585841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3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2422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1978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707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849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9375591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4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2427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2554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911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878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15417334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5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2432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1694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603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332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5564714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6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2437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3364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1195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4979741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7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2442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2220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787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63490464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8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2447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5820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2059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486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3678861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9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2452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2501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883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340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53586355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10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2457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4209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1483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7113690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11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2462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4647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1634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1630177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12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2467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2522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885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452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5455306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13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2472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8655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3031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495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60828609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14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/>
                        <a:t>2484</a:t>
                      </a:r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1779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620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484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</a:t>
                      </a:r>
                      <a:endParaRPr lang="en-US" noProof="0" dirty="0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7417240"/>
                  </a:ext>
                </a:extLst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888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Benefits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X-Band Operation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dirty="0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Joerg ROBERT, TU </a:t>
            </a:r>
            <a:r>
              <a:rPr lang="en-GB" dirty="0" err="1"/>
              <a:t>Ilmenau</a:t>
            </a:r>
            <a:r>
              <a:rPr lang="en-GB" dirty="0"/>
              <a:t>/Fraunhofer IIS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Minimized on-air times in the 2.4 GHz band</a:t>
            </a:r>
          </a:p>
          <a:p>
            <a:pPr>
              <a:buFontTx/>
              <a:buChar char="-"/>
            </a:pPr>
            <a:r>
              <a:rPr lang="en-US" dirty="0" smtClean="0"/>
              <a:t>Energizer and slow OOK downlink use existing RFID  bands (</a:t>
            </a:r>
            <a:r>
              <a:rPr lang="en-US" dirty="0" smtClean="0">
                <a:sym typeface="Wingdings" panose="05000000000000000000" pitchFamily="2" charset="2"/>
              </a:rPr>
              <a:t> fits to existing frequency regulation)</a:t>
            </a:r>
          </a:p>
          <a:p>
            <a:pPr>
              <a:buFontTx/>
              <a:buChar char="-"/>
            </a:pPr>
            <a:r>
              <a:rPr lang="en-US" dirty="0" smtClean="0">
                <a:sym typeface="Wingdings" panose="05000000000000000000" pitchFamily="2" charset="2"/>
              </a:rPr>
              <a:t>The frequencie</a:t>
            </a:r>
            <a:r>
              <a:rPr lang="en-US" dirty="0" smtClean="0">
                <a:sym typeface="Wingdings" panose="05000000000000000000" pitchFamily="2" charset="2"/>
              </a:rPr>
              <a:t>s are supported by state-of-the-art smartphones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No actual full-duplex requirement in AMP-assisting STA</a:t>
            </a:r>
          </a:p>
          <a:p>
            <a:pPr>
              <a:buFontTx/>
              <a:buChar char="-"/>
            </a:pPr>
            <a:r>
              <a:rPr lang="en-US" dirty="0" smtClean="0"/>
              <a:t>RX of AMP STA comparable to current UHF-RFID </a:t>
            </a:r>
            <a:r>
              <a:rPr lang="en-US" dirty="0" smtClean="0">
                <a:sym typeface="Wingdings" panose="05000000000000000000" pitchFamily="2" charset="2"/>
              </a:rPr>
              <a:t> proven and simple energy-efficient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08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This presentation shows a method to generate the </a:t>
            </a:r>
            <a:br>
              <a:rPr lang="en-US" dirty="0" smtClean="0"/>
            </a:br>
            <a:r>
              <a:rPr lang="en-US" dirty="0" smtClean="0"/>
              <a:t>2.4 GHz frequency out of any sub-GHz frequency using an Integer-N-PLL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The concept is low cost and low power as no crystal oscillators are required</a:t>
            </a:r>
            <a:endParaRPr lang="en-US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No full duplex operation is required for the AMP-assisting STA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The proposed system is covered by existing frequency regulation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dirty="0" smtClean="0"/>
              <a:pPr/>
              <a:t>8</a:t>
            </a:fld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Joerg ROBERT, TU </a:t>
            </a:r>
            <a:r>
              <a:rPr lang="en-GB" dirty="0" err="1"/>
              <a:t>Ilmenau</a:t>
            </a:r>
            <a:r>
              <a:rPr lang="en-GB" dirty="0"/>
              <a:t>/Fraunhofer IIS</a:t>
            </a:r>
          </a:p>
        </p:txBody>
      </p:sp>
    </p:spTree>
    <p:extLst>
      <p:ext uri="{BB962C8B-B14F-4D97-AF65-F5344CB8AC3E}">
        <p14:creationId xmlns:p14="http://schemas.microsoft.com/office/powerpoint/2010/main" val="70167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Literature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8775" indent="-358775"/>
            <a:r>
              <a:rPr lang="en-US" sz="1800" dirty="0"/>
              <a:t>[1] </a:t>
            </a:r>
            <a:r>
              <a:rPr lang="en-US" sz="1800" dirty="0" err="1"/>
              <a:t>Behzad</a:t>
            </a:r>
            <a:r>
              <a:rPr lang="en-US" sz="1800" dirty="0"/>
              <a:t> </a:t>
            </a:r>
            <a:r>
              <a:rPr lang="en-US" sz="1800" dirty="0" err="1" smtClean="0"/>
              <a:t>Razavi</a:t>
            </a:r>
            <a:r>
              <a:rPr lang="en-US" sz="1800" dirty="0"/>
              <a:t>, “</a:t>
            </a:r>
            <a:r>
              <a:rPr lang="en-US" sz="1800" dirty="0" smtClean="0"/>
              <a:t>RF Microelectronics”, Prentice Hall</a:t>
            </a:r>
          </a:p>
          <a:p>
            <a:pPr marL="358775" indent="-358775"/>
            <a:r>
              <a:rPr lang="en-US" sz="1800" dirty="0" smtClean="0"/>
              <a:t>[2] </a:t>
            </a:r>
            <a:r>
              <a:rPr lang="en-US" sz="1800" dirty="0"/>
              <a:t>EPC™ Radio-Frequency Identity </a:t>
            </a:r>
            <a:r>
              <a:rPr lang="en-US" sz="1800" dirty="0" smtClean="0"/>
              <a:t>Protocols Generation-2 </a:t>
            </a:r>
            <a:r>
              <a:rPr lang="en-US" sz="1800" dirty="0"/>
              <a:t>UHF RFID </a:t>
            </a:r>
            <a:r>
              <a:rPr lang="en-US" sz="1800" dirty="0" smtClean="0"/>
              <a:t>Standard, 2018,  https</a:t>
            </a:r>
            <a:r>
              <a:rPr lang="en-US" sz="1800" dirty="0"/>
              <a:t>://www.gs1.org/sites/default/files/docs/epc/gs1-epc-gen2v2-uhf-airinterface_i21_r_2018-09-04.pdf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dirty="0" smtClean="0"/>
              <a:pPr/>
              <a:t>9</a:t>
            </a:fld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Joerg ROBERT, TU </a:t>
            </a:r>
            <a:r>
              <a:rPr lang="en-GB" dirty="0" err="1"/>
              <a:t>Ilmenau</a:t>
            </a:r>
            <a:r>
              <a:rPr lang="en-GB" dirty="0"/>
              <a:t>/Fraunhofer IIS</a:t>
            </a:r>
          </a:p>
        </p:txBody>
      </p:sp>
    </p:spTree>
    <p:extLst>
      <p:ext uri="{BB962C8B-B14F-4D97-AF65-F5344CB8AC3E}">
        <p14:creationId xmlns:p14="http://schemas.microsoft.com/office/powerpoint/2010/main" val="81909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865</Words>
  <Application>Microsoft Office PowerPoint</Application>
  <PresentationFormat>Bildschirmpräsentation (4:3)</PresentationFormat>
  <Paragraphs>214</Paragraphs>
  <Slides>9</Slides>
  <Notes>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8" baseType="lpstr">
      <vt:lpstr>MS Gothic</vt:lpstr>
      <vt:lpstr>Arial</vt:lpstr>
      <vt:lpstr>Arial Unicode MS</vt:lpstr>
      <vt:lpstr>Calibri</vt:lpstr>
      <vt:lpstr>Cambria Math</vt:lpstr>
      <vt:lpstr>Times New Roman</vt:lpstr>
      <vt:lpstr>Wingdings</vt:lpstr>
      <vt:lpstr>Office</vt:lpstr>
      <vt:lpstr>Microsoft Word 97-2003-Dokument</vt:lpstr>
      <vt:lpstr>Clock Generation for X-Band Operation</vt:lpstr>
      <vt:lpstr>Abstract</vt:lpstr>
      <vt:lpstr>Possible Hardware-Realization of X-band Concept</vt:lpstr>
      <vt:lpstr>Demodulator</vt:lpstr>
      <vt:lpstr>Integer-N PLL</vt:lpstr>
      <vt:lpstr>Determining the PLL Dividers</vt:lpstr>
      <vt:lpstr>Benefits of X-Band Operation</vt:lpstr>
      <vt:lpstr>Conclusions</vt:lpstr>
      <vt:lpstr>Literature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Robert, Jörg</dc:creator>
  <cp:lastModifiedBy>Robert, Jörg</cp:lastModifiedBy>
  <cp:revision>345</cp:revision>
  <cp:lastPrinted>1601-01-01T00:00:00Z</cp:lastPrinted>
  <dcterms:created xsi:type="dcterms:W3CDTF">2023-01-16T17:26:46Z</dcterms:created>
  <dcterms:modified xsi:type="dcterms:W3CDTF">2023-07-11T07:48:30Z</dcterms:modified>
</cp:coreProperties>
</file>