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35" r:id="rId4"/>
    <p:sldId id="659" r:id="rId5"/>
    <p:sldId id="636" r:id="rId6"/>
    <p:sldId id="658" r:id="rId7"/>
    <p:sldId id="660" r:id="rId8"/>
    <p:sldId id="661" r:id="rId9"/>
    <p:sldId id="656" r:id="rId10"/>
    <p:sldId id="31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4660"/>
  </p:normalViewPr>
  <p:slideViewPr>
    <p:cSldViewPr>
      <p:cViewPr varScale="1">
        <p:scale>
          <a:sx n="67" d="100"/>
          <a:sy n="67" d="100"/>
        </p:scale>
        <p:origin x="998" y="51"/>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802.11-23/1218r0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July</a:t>
            </a:r>
            <a:r>
              <a:rPr lang="en-US" altLang="zh-CN" sz="1800" b="1" kern="1200" baseline="0" dirty="0">
                <a:solidFill>
                  <a:schemeClr val="tx1"/>
                </a:solidFill>
                <a:latin typeface="Times New Roman" panose="02020603050405020304" pitchFamily="18" charset="0"/>
                <a:ea typeface="MS PGothic" panose="020B0600070205080204" pitchFamily="34" charset="-128"/>
                <a:cs typeface="+mn-cs"/>
              </a:rPr>
              <a:t> </a:t>
            </a:r>
            <a:r>
              <a:rPr lang="en-US" altLang="en-US" sz="1800" b="1" dirty="0"/>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CID 1673: Utilizing Legacy STA</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2023-7-10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3942368499"/>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Ning Gao</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 11-23-0284-00-0uhr-beacon-design </a:t>
            </a:r>
          </a:p>
          <a:p>
            <a:pPr marL="0" indent="0">
              <a:buNone/>
            </a:pPr>
            <a:r>
              <a:rPr lang="en-US" altLang="zh-CN" b="0" dirty="0"/>
              <a:t>[2] 11-21-1581-01-00bf-opportunistic-sensing-measurements</a:t>
            </a:r>
          </a:p>
          <a:p>
            <a:pPr marL="0" indent="0">
              <a:buNone/>
            </a:pPr>
            <a:r>
              <a:rPr lang="en-US" altLang="zh-CN" b="0" dirty="0"/>
              <a:t>[3] 11-21-1745-02-00bf-opportunistic-wlan-sensing</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981200"/>
            <a:ext cx="7772400" cy="762000"/>
          </a:xfrm>
        </p:spPr>
        <p:txBody>
          <a:bodyPr/>
          <a:lstStyle/>
          <a:p>
            <a:pPr algn="just">
              <a:buFont typeface="Wingdings" panose="05000000000000000000" pitchFamily="2" charset="2"/>
              <a:buChar char="p"/>
            </a:pPr>
            <a:r>
              <a:rPr lang="en-US" altLang="zh-CN" sz="2000" kern="1200" dirty="0">
                <a:solidFill>
                  <a:schemeClr val="tx2"/>
                </a:solidFill>
              </a:rPr>
              <a:t>This contribution proposes a solution to CID 1673.</a:t>
            </a:r>
          </a:p>
          <a:p>
            <a:pPr algn="just">
              <a:buFont typeface="Wingdings" panose="05000000000000000000" pitchFamily="2" charset="2"/>
              <a:buChar char="p"/>
            </a:pPr>
            <a:r>
              <a:rPr lang="en-US" altLang="zh-CN" sz="2000" kern="1200" dirty="0">
                <a:solidFill>
                  <a:schemeClr val="tx2"/>
                </a:solidFill>
              </a:rPr>
              <a:t>PDT doc will be submitted later.</a:t>
            </a:r>
            <a:endParaRPr lang="zh-CN" altLang="en-US" sz="20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graphicFrame>
        <p:nvGraphicFramePr>
          <p:cNvPr id="11" name="表格 10">
            <a:extLst>
              <a:ext uri="{FF2B5EF4-FFF2-40B4-BE49-F238E27FC236}">
                <a16:creationId xmlns:a16="http://schemas.microsoft.com/office/drawing/2014/main" id="{2B8773E3-15D9-486C-BD00-F57264C2753A}"/>
              </a:ext>
            </a:extLst>
          </p:cNvPr>
          <p:cNvGraphicFramePr>
            <a:graphicFrameLocks noGrp="1"/>
          </p:cNvGraphicFramePr>
          <p:nvPr>
            <p:extLst>
              <p:ext uri="{D42A27DB-BD31-4B8C-83A1-F6EECF244321}">
                <p14:modId xmlns:p14="http://schemas.microsoft.com/office/powerpoint/2010/main" val="30146299"/>
              </p:ext>
            </p:extLst>
          </p:nvPr>
        </p:nvGraphicFramePr>
        <p:xfrm>
          <a:off x="835817" y="2932113"/>
          <a:ext cx="7472365" cy="2748643"/>
        </p:xfrm>
        <a:graphic>
          <a:graphicData uri="http://schemas.openxmlformats.org/drawingml/2006/table">
            <a:tbl>
              <a:tblPr firstRow="1" bandRow="1">
                <a:tableStyleId>{5C22544A-7EE6-4342-B048-85BDC9FD1C3A}</a:tableStyleId>
              </a:tblPr>
              <a:tblGrid>
                <a:gridCol w="840583">
                  <a:extLst>
                    <a:ext uri="{9D8B030D-6E8A-4147-A177-3AD203B41FA5}">
                      <a16:colId xmlns:a16="http://schemas.microsoft.com/office/drawing/2014/main" val="2950638604"/>
                    </a:ext>
                  </a:extLst>
                </a:gridCol>
                <a:gridCol w="1676400">
                  <a:extLst>
                    <a:ext uri="{9D8B030D-6E8A-4147-A177-3AD203B41FA5}">
                      <a16:colId xmlns:a16="http://schemas.microsoft.com/office/drawing/2014/main" val="2776221504"/>
                    </a:ext>
                  </a:extLst>
                </a:gridCol>
                <a:gridCol w="990600">
                  <a:extLst>
                    <a:ext uri="{9D8B030D-6E8A-4147-A177-3AD203B41FA5}">
                      <a16:colId xmlns:a16="http://schemas.microsoft.com/office/drawing/2014/main" val="2321199257"/>
                    </a:ext>
                  </a:extLst>
                </a:gridCol>
                <a:gridCol w="1676400">
                  <a:extLst>
                    <a:ext uri="{9D8B030D-6E8A-4147-A177-3AD203B41FA5}">
                      <a16:colId xmlns:a16="http://schemas.microsoft.com/office/drawing/2014/main" val="366460192"/>
                    </a:ext>
                  </a:extLst>
                </a:gridCol>
                <a:gridCol w="2288382">
                  <a:extLst>
                    <a:ext uri="{9D8B030D-6E8A-4147-A177-3AD203B41FA5}">
                      <a16:colId xmlns:a16="http://schemas.microsoft.com/office/drawing/2014/main" val="3184908441"/>
                    </a:ext>
                  </a:extLst>
                </a:gridCol>
              </a:tblGrid>
              <a:tr h="370840">
                <a:tc>
                  <a:txBody>
                    <a:bodyPr/>
                    <a:lstStyle/>
                    <a:p>
                      <a:pPr algn="l">
                        <a:spcAft>
                          <a:spcPts val="0"/>
                        </a:spcAft>
                      </a:pPr>
                      <a:r>
                        <a:rPr lang="en-US" sz="2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CID</a:t>
                      </a:r>
                      <a:endParaRPr lang="en-US" sz="2000" dirty="0">
                        <a:solidFill>
                          <a:schemeClr val="tx1"/>
                        </a:solidFill>
                        <a:effectLst/>
                        <a:latin typeface="Arial" panose="020B0604020202020204" pitchFamily="34" charset="0"/>
                        <a:ea typeface="等线"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2000" b="1">
                          <a:solidFill>
                            <a:schemeClr val="tx1"/>
                          </a:solidFill>
                          <a:effectLst/>
                          <a:latin typeface="Arial" panose="020B0604020202020204" pitchFamily="34" charset="0"/>
                          <a:ea typeface="Malgun Gothic" panose="020B0503020000020004" pitchFamily="34" charset="-127"/>
                          <a:cs typeface="Arial" panose="020B0604020202020204" pitchFamily="34" charset="0"/>
                        </a:rPr>
                        <a:t>Commenter</a:t>
                      </a:r>
                      <a:endParaRPr lang="en-US" sz="2000">
                        <a:solidFill>
                          <a:schemeClr val="tx1"/>
                        </a:solidFill>
                        <a:effectLst/>
                        <a:latin typeface="Arial" panose="020B0604020202020204" pitchFamily="34" charset="0"/>
                        <a:ea typeface="等线"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GB" sz="2000" b="1">
                          <a:solidFill>
                            <a:schemeClr val="tx1"/>
                          </a:solidFill>
                          <a:effectLst/>
                          <a:latin typeface="Arial" panose="020B0604020202020204" pitchFamily="34" charset="0"/>
                          <a:ea typeface="Malgun Gothic" panose="020B0503020000020004" pitchFamily="34" charset="-127"/>
                          <a:cs typeface="Arial" panose="020B0604020202020204" pitchFamily="34" charset="0"/>
                        </a:rPr>
                        <a:t>Page</a:t>
                      </a:r>
                      <a:endParaRPr lang="en-US" sz="2000">
                        <a:solidFill>
                          <a:schemeClr val="tx1"/>
                        </a:solidFill>
                        <a:effectLst/>
                        <a:latin typeface="Arial" panose="020B0604020202020204" pitchFamily="34" charset="0"/>
                        <a:ea typeface="等线"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2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Comment</a:t>
                      </a:r>
                      <a:endParaRPr lang="en-US" sz="2000" dirty="0">
                        <a:solidFill>
                          <a:schemeClr val="tx1"/>
                        </a:solidFill>
                        <a:effectLst/>
                        <a:latin typeface="Arial" panose="020B0604020202020204" pitchFamily="34" charset="0"/>
                        <a:ea typeface="等线"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2000" b="1">
                          <a:solidFill>
                            <a:schemeClr val="tx1"/>
                          </a:solidFill>
                          <a:effectLst/>
                          <a:latin typeface="Arial" panose="020B0604020202020204" pitchFamily="34" charset="0"/>
                          <a:ea typeface="Malgun Gothic" panose="020B0503020000020004" pitchFamily="34" charset="-127"/>
                          <a:cs typeface="Arial" panose="020B0604020202020204" pitchFamily="34" charset="0"/>
                        </a:rPr>
                        <a:t>Proposed Change</a:t>
                      </a:r>
                      <a:endParaRPr lang="en-US" sz="2000">
                        <a:solidFill>
                          <a:schemeClr val="tx1"/>
                        </a:solidFill>
                        <a:effectLst/>
                        <a:latin typeface="Arial" panose="020B0604020202020204" pitchFamily="34" charset="0"/>
                        <a:ea typeface="等线"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9959611"/>
                  </a:ext>
                </a:extLst>
              </a:tr>
              <a:tr h="0">
                <a:tc>
                  <a:txBody>
                    <a:bodyPr/>
                    <a:lstStyle/>
                    <a:p>
                      <a:pPr algn="l" fontAlgn="t"/>
                      <a:r>
                        <a:rPr lang="en-US" sz="2000" b="0" i="0" u="none" strike="noStrike" dirty="0">
                          <a:solidFill>
                            <a:schemeClr val="tx1"/>
                          </a:solidFill>
                          <a:effectLst/>
                          <a:latin typeface="Arial" panose="020B0604020202020204" pitchFamily="34" charset="0"/>
                          <a:cs typeface="Arial" panose="020B0604020202020204" pitchFamily="34" charset="0"/>
                        </a:rPr>
                        <a:t>1673</a:t>
                      </a:r>
                    </a:p>
                  </a:txBody>
                  <a:tcPr marL="5443" marR="5443" marT="54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2000" b="0" i="0" u="none" strike="noStrike" dirty="0" err="1">
                          <a:solidFill>
                            <a:schemeClr val="tx1"/>
                          </a:solidFill>
                          <a:effectLst/>
                          <a:latin typeface="Arial" panose="020B0604020202020204" pitchFamily="34" charset="0"/>
                          <a:cs typeface="Arial" panose="020B0604020202020204" pitchFamily="34" charset="0"/>
                        </a:rPr>
                        <a:t>Chaoming</a:t>
                      </a:r>
                      <a:r>
                        <a:rPr lang="en-US" sz="2000" b="0" i="0" u="none" strike="noStrike" dirty="0">
                          <a:solidFill>
                            <a:schemeClr val="tx1"/>
                          </a:solidFill>
                          <a:effectLst/>
                          <a:latin typeface="Arial" panose="020B0604020202020204" pitchFamily="34" charset="0"/>
                          <a:cs typeface="Arial" panose="020B0604020202020204" pitchFamily="34" charset="0"/>
                        </a:rPr>
                        <a:t> Luo</a:t>
                      </a:r>
                    </a:p>
                  </a:txBody>
                  <a:tcPr marL="5443" marR="5443" marT="54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2000" b="0" i="0" u="none" strike="noStrike" dirty="0">
                          <a:solidFill>
                            <a:schemeClr val="tx1"/>
                          </a:solidFill>
                          <a:effectLst/>
                          <a:latin typeface="Arial" panose="020B0604020202020204" pitchFamily="34" charset="0"/>
                          <a:cs typeface="Arial" panose="020B0604020202020204" pitchFamily="34" charset="0"/>
                        </a:rPr>
                        <a:t>191.06</a:t>
                      </a:r>
                    </a:p>
                  </a:txBody>
                  <a:tcPr marL="5443" marR="5443" marT="54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2000" b="0" i="0" u="none" strike="noStrike" dirty="0">
                          <a:solidFill>
                            <a:schemeClr val="tx1"/>
                          </a:solidFill>
                          <a:effectLst/>
                          <a:latin typeface="Arial" panose="020B0604020202020204" pitchFamily="34" charset="0"/>
                          <a:cs typeface="Arial" panose="020B0604020202020204" pitchFamily="34" charset="0"/>
                        </a:rPr>
                        <a:t>Add support for using opportunistic sensing by SBP to utilize legacy STAs.</a:t>
                      </a:r>
                    </a:p>
                  </a:txBody>
                  <a:tcPr marL="5443" marR="5443" marT="54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2000" b="0" i="0" u="none" strike="noStrike" dirty="0">
                          <a:solidFill>
                            <a:schemeClr val="tx1"/>
                          </a:solidFill>
                          <a:effectLst/>
                          <a:latin typeface="Arial" panose="020B0604020202020204" pitchFamily="34" charset="0"/>
                          <a:cs typeface="Arial" panose="020B0604020202020204" pitchFamily="34" charset="0"/>
                        </a:rPr>
                        <a:t>Add one bit in SBP request to indicate using of opportunistic sensing, and add corresponding procedure.</a:t>
                      </a:r>
                    </a:p>
                  </a:txBody>
                  <a:tcPr marL="5443" marR="5443" marT="54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7203120"/>
                  </a:ext>
                </a:extLst>
              </a:tr>
            </a:tbl>
          </a:graphicData>
        </a:graphic>
      </p:graphicFrame>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Scenario</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276225" y="1524000"/>
            <a:ext cx="8639175" cy="2353514"/>
          </a:xfrm>
        </p:spPr>
        <p:txBody>
          <a:bodyPr/>
          <a:lstStyle/>
          <a:p>
            <a:pPr>
              <a:buFont typeface="Wingdings" panose="05000000000000000000" pitchFamily="2" charset="2"/>
              <a:buChar char="p"/>
            </a:pPr>
            <a:r>
              <a:rPr lang="en-US" dirty="0"/>
              <a:t>The reality</a:t>
            </a:r>
            <a:r>
              <a:rPr lang="en-US" sz="2000" dirty="0"/>
              <a:t> of the early stage of 11bf:</a:t>
            </a:r>
            <a:endParaRPr lang="en-US" altLang="zh-CN" sz="2000" dirty="0"/>
          </a:p>
          <a:p>
            <a:pPr lvl="1">
              <a:buFont typeface="Courier New" panose="02070309020205020404" pitchFamily="49" charset="0"/>
              <a:buChar char="o"/>
            </a:pPr>
            <a:r>
              <a:rPr lang="en-US" altLang="zh-CN" dirty="0">
                <a:solidFill>
                  <a:srgbClr val="000000"/>
                </a:solidFill>
              </a:rPr>
              <a:t>There are good number of 11ax clients (i.e., legacy STAs) in the existing deployments (houses, offices, malls, etc.)</a:t>
            </a:r>
            <a:endParaRPr lang="en-US" sz="1600" dirty="0"/>
          </a:p>
          <a:p>
            <a:pPr lvl="1">
              <a:buFont typeface="Courier New" panose="02070309020205020404" pitchFamily="49" charset="0"/>
              <a:buChar char="o"/>
            </a:pPr>
            <a:r>
              <a:rPr lang="en-US" altLang="zh-CN" dirty="0">
                <a:solidFill>
                  <a:srgbClr val="000000"/>
                </a:solidFill>
              </a:rPr>
              <a:t>Will new 11bf clients be popular in those deployments in a short time? Probably NO! It takes time. A user would have one 11bf AP and one or two 11bf phone/pad, which is a typical and realistic deployment in the early stage of 11bf. As stated in [1], in 2023 the </a:t>
            </a:r>
            <a:r>
              <a:rPr lang="en-US" dirty="0"/>
              <a:t>market share of 11ax devices is dominant.</a:t>
            </a:r>
            <a:endParaRPr lang="en-US" altLang="zh-CN"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7" name="Picture 9">
            <a:extLst>
              <a:ext uri="{FF2B5EF4-FFF2-40B4-BE49-F238E27FC236}">
                <a16:creationId xmlns:a16="http://schemas.microsoft.com/office/drawing/2014/main" id="{22B71C73-834D-4D69-A724-C86E916604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601" y="4369588"/>
            <a:ext cx="838200" cy="653817"/>
          </a:xfrm>
          <a:prstGeom prst="rect">
            <a:avLst/>
          </a:prstGeom>
        </p:spPr>
      </p:pic>
      <p:pic>
        <p:nvPicPr>
          <p:cNvPr id="8" name="Picture 11">
            <a:extLst>
              <a:ext uri="{FF2B5EF4-FFF2-40B4-BE49-F238E27FC236}">
                <a16:creationId xmlns:a16="http://schemas.microsoft.com/office/drawing/2014/main" id="{665E9FBD-AAFC-4802-BEA9-E6784EBD6F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758437" y="4474802"/>
            <a:ext cx="1168050" cy="614998"/>
          </a:xfrm>
          <a:prstGeom prst="rect">
            <a:avLst/>
          </a:prstGeom>
        </p:spPr>
      </p:pic>
      <p:pic>
        <p:nvPicPr>
          <p:cNvPr id="9" name="图片 8">
            <a:extLst>
              <a:ext uri="{FF2B5EF4-FFF2-40B4-BE49-F238E27FC236}">
                <a16:creationId xmlns:a16="http://schemas.microsoft.com/office/drawing/2014/main" id="{62411E00-F14C-4968-A3E9-01E88A7A975D}"/>
              </a:ext>
            </a:extLst>
          </p:cNvPr>
          <p:cNvPicPr>
            <a:picLocks noChangeAspect="1"/>
          </p:cNvPicPr>
          <p:nvPr/>
        </p:nvPicPr>
        <p:blipFill>
          <a:blip r:embed="rId4"/>
          <a:stretch>
            <a:fillRect/>
          </a:stretch>
        </p:blipFill>
        <p:spPr>
          <a:xfrm>
            <a:off x="706227" y="5559149"/>
            <a:ext cx="564925" cy="510144"/>
          </a:xfrm>
          <a:prstGeom prst="rect">
            <a:avLst/>
          </a:prstGeom>
        </p:spPr>
      </p:pic>
      <p:pic>
        <p:nvPicPr>
          <p:cNvPr id="9218" name="Picture 2" descr="https://img1.mydrivers.com/img/20220617/48331728-e30e-4d08-9e54-8b50b308361a.jpg">
            <a:extLst>
              <a:ext uri="{FF2B5EF4-FFF2-40B4-BE49-F238E27FC236}">
                <a16:creationId xmlns:a16="http://schemas.microsoft.com/office/drawing/2014/main" id="{FAF8FA29-0A80-49A3-9FBA-931984A61AC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44904" y="4585376"/>
            <a:ext cx="591366" cy="393849"/>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s://img2.baidu.com/it/u=3694511255,4186480861&amp;fm=253&amp;fmt=auto&amp;app=138&amp;f=JPEG?w=544&amp;h=350">
            <a:extLst>
              <a:ext uri="{FF2B5EF4-FFF2-40B4-BE49-F238E27FC236}">
                <a16:creationId xmlns:a16="http://schemas.microsoft.com/office/drawing/2014/main" id="{ECE768BD-A803-4BB5-B4F9-321E325A055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92102" y="5505860"/>
            <a:ext cx="958564" cy="616723"/>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8" descr="https://gimg2.baidu.com/image_search/src=http%3A%2F%2Fcbu01.alicdn.com%2Fimg%2Fibank%2F2017%2F483%2F984%2F4416489384_86589945.jpg&amp;refer=http%3A%2F%2Fcbu01.alicdn.com&amp;app=2002&amp;size=f9999,10000&amp;q=a80&amp;n=0&amp;g=0n&amp;fmt=auto?sec=1684654443&amp;t=dfac334832ae3fb3309b92a86b7fa807">
            <a:extLst>
              <a:ext uri="{FF2B5EF4-FFF2-40B4-BE49-F238E27FC236}">
                <a16:creationId xmlns:a16="http://schemas.microsoft.com/office/drawing/2014/main" id="{7A97A71E-18D7-4E8B-839F-280C0562ABB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64967" y="5472705"/>
            <a:ext cx="564924" cy="683032"/>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10">
            <a:extLst>
              <a:ext uri="{FF2B5EF4-FFF2-40B4-BE49-F238E27FC236}">
                <a16:creationId xmlns:a16="http://schemas.microsoft.com/office/drawing/2014/main" id="{EE828B52-D10B-477B-AA04-303BCB549272}"/>
              </a:ext>
            </a:extLst>
          </p:cNvPr>
          <p:cNvPicPr>
            <a:picLocks noChangeAspect="1"/>
          </p:cNvPicPr>
          <p:nvPr/>
        </p:nvPicPr>
        <p:blipFill>
          <a:blip r:embed="rId8"/>
          <a:stretch>
            <a:fillRect/>
          </a:stretch>
        </p:blipFill>
        <p:spPr>
          <a:xfrm>
            <a:off x="4435837" y="5644772"/>
            <a:ext cx="1039201" cy="338899"/>
          </a:xfrm>
          <a:prstGeom prst="rect">
            <a:avLst/>
          </a:prstGeom>
        </p:spPr>
      </p:pic>
      <p:pic>
        <p:nvPicPr>
          <p:cNvPr id="12" name="图片 11">
            <a:extLst>
              <a:ext uri="{FF2B5EF4-FFF2-40B4-BE49-F238E27FC236}">
                <a16:creationId xmlns:a16="http://schemas.microsoft.com/office/drawing/2014/main" id="{80F2C129-ABC3-4867-A919-8AAF29FD66D8}"/>
              </a:ext>
            </a:extLst>
          </p:cNvPr>
          <p:cNvPicPr>
            <a:picLocks noChangeAspect="1"/>
          </p:cNvPicPr>
          <p:nvPr/>
        </p:nvPicPr>
        <p:blipFill>
          <a:blip r:embed="rId9"/>
          <a:stretch>
            <a:fillRect/>
          </a:stretch>
        </p:blipFill>
        <p:spPr>
          <a:xfrm>
            <a:off x="5859176" y="5551683"/>
            <a:ext cx="617824" cy="525076"/>
          </a:xfrm>
          <a:prstGeom prst="rect">
            <a:avLst/>
          </a:prstGeom>
        </p:spPr>
      </p:pic>
      <p:pic>
        <p:nvPicPr>
          <p:cNvPr id="13" name="图片 12">
            <a:extLst>
              <a:ext uri="{FF2B5EF4-FFF2-40B4-BE49-F238E27FC236}">
                <a16:creationId xmlns:a16="http://schemas.microsoft.com/office/drawing/2014/main" id="{295F55A9-AAA1-4D30-9520-CA5F664A891E}"/>
              </a:ext>
            </a:extLst>
          </p:cNvPr>
          <p:cNvPicPr>
            <a:picLocks noChangeAspect="1"/>
          </p:cNvPicPr>
          <p:nvPr/>
        </p:nvPicPr>
        <p:blipFill>
          <a:blip r:embed="rId10"/>
          <a:stretch>
            <a:fillRect/>
          </a:stretch>
        </p:blipFill>
        <p:spPr>
          <a:xfrm>
            <a:off x="2702080" y="5554577"/>
            <a:ext cx="619456" cy="519289"/>
          </a:xfrm>
          <a:prstGeom prst="rect">
            <a:avLst/>
          </a:prstGeom>
        </p:spPr>
      </p:pic>
      <p:sp>
        <p:nvSpPr>
          <p:cNvPr id="14" name="椭圆 13">
            <a:extLst>
              <a:ext uri="{FF2B5EF4-FFF2-40B4-BE49-F238E27FC236}">
                <a16:creationId xmlns:a16="http://schemas.microsoft.com/office/drawing/2014/main" id="{D7473E28-3100-44E1-B802-C1F1FD44BA11}"/>
              </a:ext>
            </a:extLst>
          </p:cNvPr>
          <p:cNvSpPr/>
          <p:nvPr/>
        </p:nvSpPr>
        <p:spPr bwMode="auto">
          <a:xfrm>
            <a:off x="1416536" y="4267200"/>
            <a:ext cx="3581400" cy="946448"/>
          </a:xfrm>
          <a:prstGeom prst="ellipse">
            <a:avLst/>
          </a:prstGeom>
          <a:no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9" name="椭圆 18">
            <a:extLst>
              <a:ext uri="{FF2B5EF4-FFF2-40B4-BE49-F238E27FC236}">
                <a16:creationId xmlns:a16="http://schemas.microsoft.com/office/drawing/2014/main" id="{049240E5-DB51-4717-B624-857EBCC9AFA6}"/>
              </a:ext>
            </a:extLst>
          </p:cNvPr>
          <p:cNvSpPr/>
          <p:nvPr/>
        </p:nvSpPr>
        <p:spPr bwMode="auto">
          <a:xfrm>
            <a:off x="345086" y="5301952"/>
            <a:ext cx="7772399" cy="1022648"/>
          </a:xfrm>
          <a:prstGeom prst="ellipse">
            <a:avLst/>
          </a:prstGeom>
          <a:no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文本框 15">
            <a:extLst>
              <a:ext uri="{FF2B5EF4-FFF2-40B4-BE49-F238E27FC236}">
                <a16:creationId xmlns:a16="http://schemas.microsoft.com/office/drawing/2014/main" id="{C201BC7D-76E5-4019-A845-E1A3BB87B5C3}"/>
              </a:ext>
            </a:extLst>
          </p:cNvPr>
          <p:cNvSpPr txBox="1"/>
          <p:nvPr/>
        </p:nvSpPr>
        <p:spPr>
          <a:xfrm>
            <a:off x="4552098" y="4141469"/>
            <a:ext cx="1768689" cy="338554"/>
          </a:xfrm>
          <a:prstGeom prst="rect">
            <a:avLst/>
          </a:prstGeom>
          <a:noFill/>
        </p:spPr>
        <p:txBody>
          <a:bodyPr wrap="none" rtlCol="0">
            <a:spAutoFit/>
          </a:bodyPr>
          <a:lstStyle/>
          <a:p>
            <a:r>
              <a:rPr lang="en-US" sz="1600" dirty="0"/>
              <a:t>A few 11bf devices</a:t>
            </a:r>
          </a:p>
        </p:txBody>
      </p:sp>
      <p:sp>
        <p:nvSpPr>
          <p:cNvPr id="22" name="文本框 21">
            <a:extLst>
              <a:ext uri="{FF2B5EF4-FFF2-40B4-BE49-F238E27FC236}">
                <a16:creationId xmlns:a16="http://schemas.microsoft.com/office/drawing/2014/main" id="{4B61A4DD-8A57-4B2C-9EB5-693B9596367C}"/>
              </a:ext>
            </a:extLst>
          </p:cNvPr>
          <p:cNvSpPr txBox="1"/>
          <p:nvPr/>
        </p:nvSpPr>
        <p:spPr>
          <a:xfrm>
            <a:off x="5658055" y="4995446"/>
            <a:ext cx="3265509" cy="338554"/>
          </a:xfrm>
          <a:prstGeom prst="rect">
            <a:avLst/>
          </a:prstGeom>
          <a:noFill/>
        </p:spPr>
        <p:txBody>
          <a:bodyPr wrap="none" rtlCol="0">
            <a:spAutoFit/>
          </a:bodyPr>
          <a:lstStyle/>
          <a:p>
            <a:r>
              <a:rPr lang="en-US" sz="1600" dirty="0"/>
              <a:t>A good number of legacy HE devices</a:t>
            </a:r>
          </a:p>
        </p:txBody>
      </p:sp>
      <p:sp>
        <p:nvSpPr>
          <p:cNvPr id="23" name="文本框 22">
            <a:extLst>
              <a:ext uri="{FF2B5EF4-FFF2-40B4-BE49-F238E27FC236}">
                <a16:creationId xmlns:a16="http://schemas.microsoft.com/office/drawing/2014/main" id="{BC61D954-BE4C-437B-9964-33004EB113FC}"/>
              </a:ext>
            </a:extLst>
          </p:cNvPr>
          <p:cNvSpPr txBox="1"/>
          <p:nvPr/>
        </p:nvSpPr>
        <p:spPr>
          <a:xfrm>
            <a:off x="6781800" y="5522006"/>
            <a:ext cx="685800" cy="461665"/>
          </a:xfrm>
          <a:prstGeom prst="rect">
            <a:avLst/>
          </a:prstGeom>
          <a:noFill/>
        </p:spPr>
        <p:txBody>
          <a:bodyPr wrap="square" rtlCol="0">
            <a:spAutoFit/>
          </a:bodyPr>
          <a:lstStyle/>
          <a:p>
            <a:r>
              <a:rPr lang="zh-CN" altLang="en-US" sz="2400" dirty="0"/>
              <a:t>。。。</a:t>
            </a:r>
            <a:endParaRPr lang="en-US" sz="2400" dirty="0"/>
          </a:p>
        </p:txBody>
      </p:sp>
    </p:spTree>
    <p:extLst>
      <p:ext uri="{BB962C8B-B14F-4D97-AF65-F5344CB8AC3E}">
        <p14:creationId xmlns:p14="http://schemas.microsoft.com/office/powerpoint/2010/main" val="319258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276225" y="1524000"/>
            <a:ext cx="8667750" cy="4800600"/>
          </a:xfrm>
        </p:spPr>
        <p:txBody>
          <a:bodyPr/>
          <a:lstStyle/>
          <a:p>
            <a:pPr>
              <a:buFont typeface="Wingdings" panose="05000000000000000000" pitchFamily="2" charset="2"/>
              <a:buChar char="p"/>
            </a:pPr>
            <a:r>
              <a:rPr lang="en-US" dirty="0"/>
              <a:t>Utilizing legacy HE STAs in sensing would be beneficial in the marketing of sensing</a:t>
            </a:r>
            <a:r>
              <a:rPr lang="en-US" altLang="zh-CN" sz="2000" dirty="0"/>
              <a:t>.</a:t>
            </a:r>
          </a:p>
          <a:p>
            <a:pPr lvl="1">
              <a:buFont typeface="Courier New" panose="02070309020205020404" pitchFamily="49" charset="0"/>
              <a:buChar char="o"/>
            </a:pPr>
            <a:r>
              <a:rPr lang="en-US" altLang="zh-CN" dirty="0">
                <a:solidFill>
                  <a:srgbClr val="000000"/>
                </a:solidFill>
              </a:rPr>
              <a:t>Is it enough for a user to have a pretty good sensing result using TB  measurement in a deployment as shown in slide 3?  May be NOT!  It is limited in TX/RX diversity and area coverage due to limited number of 11bf STAs.</a:t>
            </a:r>
          </a:p>
          <a:p>
            <a:pPr lvl="1">
              <a:buFont typeface="Courier New" panose="02070309020205020404" pitchFamily="49" charset="0"/>
              <a:buChar char="o"/>
            </a:pPr>
            <a:r>
              <a:rPr lang="en-US" altLang="zh-CN" dirty="0">
                <a:solidFill>
                  <a:srgbClr val="000000"/>
                </a:solidFill>
              </a:rPr>
              <a:t>Utilizing legacy STAs in such a deployment could be </a:t>
            </a:r>
            <a:r>
              <a:rPr lang="en-US" altLang="zh-CN" b="1" dirty="0">
                <a:solidFill>
                  <a:srgbClr val="000000"/>
                </a:solidFill>
              </a:rPr>
              <a:t>complementary</a:t>
            </a:r>
            <a:r>
              <a:rPr lang="en-US" altLang="zh-CN" dirty="0">
                <a:solidFill>
                  <a:srgbClr val="000000"/>
                </a:solidFill>
              </a:rPr>
              <a:t> to the current </a:t>
            </a:r>
            <a:r>
              <a:rPr lang="en-US" altLang="zh-CN" b="1" dirty="0">
                <a:solidFill>
                  <a:srgbClr val="000000"/>
                </a:solidFill>
              </a:rPr>
              <a:t>TB/SBP </a:t>
            </a:r>
            <a:r>
              <a:rPr lang="en-US" altLang="zh-CN" dirty="0">
                <a:solidFill>
                  <a:srgbClr val="000000"/>
                </a:solidFill>
              </a:rPr>
              <a:t>sensing.</a:t>
            </a:r>
          </a:p>
          <a:p>
            <a:pPr lvl="2">
              <a:buFont typeface="Arial" panose="020B0604020202020204" pitchFamily="34" charset="0"/>
              <a:buChar char="•"/>
            </a:pPr>
            <a:r>
              <a:rPr lang="en-US" altLang="zh-CN" dirty="0">
                <a:solidFill>
                  <a:srgbClr val="000000"/>
                </a:solidFill>
              </a:rPr>
              <a:t>[2] introduces the concept of o</a:t>
            </a:r>
            <a:r>
              <a:rPr lang="en-US" altLang="zh-CN" dirty="0"/>
              <a:t>pportunistic</a:t>
            </a:r>
            <a:r>
              <a:rPr lang="en-US" altLang="zh-CN" dirty="0">
                <a:solidFill>
                  <a:srgbClr val="000000"/>
                </a:solidFill>
              </a:rPr>
              <a:t> sensing on regular PPDUs.</a:t>
            </a:r>
          </a:p>
          <a:p>
            <a:pPr lvl="2">
              <a:buFont typeface="Arial" panose="020B0604020202020204" pitchFamily="34" charset="0"/>
              <a:buChar char="•"/>
            </a:pPr>
            <a:r>
              <a:rPr lang="en-US" altLang="zh-CN" dirty="0">
                <a:solidFill>
                  <a:srgbClr val="000000"/>
                </a:solidFill>
              </a:rPr>
              <a:t>[3] uses o</a:t>
            </a:r>
            <a:r>
              <a:rPr lang="en-US" altLang="zh-CN" dirty="0"/>
              <a:t>pportunistic sensing with changes required in legacy STA.</a:t>
            </a:r>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4043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a:xfrm>
            <a:off x="723900" y="675815"/>
            <a:ext cx="7772400" cy="693291"/>
          </a:xfrm>
        </p:spPr>
        <p:txBody>
          <a:bodyPr/>
          <a:lstStyle/>
          <a:p>
            <a:r>
              <a:rPr lang="en-US" altLang="zh-CN" dirty="0"/>
              <a:t>Opportunistic sensing as a </a:t>
            </a:r>
            <a:r>
              <a:rPr lang="en-US" altLang="zh-CN" dirty="0">
                <a:solidFill>
                  <a:srgbClr val="000000"/>
                </a:solidFill>
              </a:rPr>
              <a:t>complementary way</a:t>
            </a:r>
            <a:r>
              <a:rPr lang="en-US" altLang="zh-CN" dirty="0"/>
              <a:t>  </a:t>
            </a:r>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graphicFrame>
        <p:nvGraphicFramePr>
          <p:cNvPr id="3" name="对象 2">
            <a:extLst>
              <a:ext uri="{FF2B5EF4-FFF2-40B4-BE49-F238E27FC236}">
                <a16:creationId xmlns:a16="http://schemas.microsoft.com/office/drawing/2014/main" id="{29727F67-8D24-4F07-ACD9-6C537695B0EE}"/>
              </a:ext>
            </a:extLst>
          </p:cNvPr>
          <p:cNvGraphicFramePr>
            <a:graphicFrameLocks noChangeAspect="1"/>
          </p:cNvGraphicFramePr>
          <p:nvPr>
            <p:extLst>
              <p:ext uri="{D42A27DB-BD31-4B8C-83A1-F6EECF244321}">
                <p14:modId xmlns:p14="http://schemas.microsoft.com/office/powerpoint/2010/main" val="2967619689"/>
              </p:ext>
            </p:extLst>
          </p:nvPr>
        </p:nvGraphicFramePr>
        <p:xfrm>
          <a:off x="293688" y="1306513"/>
          <a:ext cx="8088312" cy="5211762"/>
        </p:xfrm>
        <a:graphic>
          <a:graphicData uri="http://schemas.openxmlformats.org/presentationml/2006/ole">
            <mc:AlternateContent xmlns:mc="http://schemas.openxmlformats.org/markup-compatibility/2006">
              <mc:Choice xmlns:v="urn:schemas-microsoft-com:vml" Requires="v">
                <p:oleObj spid="_x0000_s8339" name="Visio" r:id="rId3" imgW="8218644" imgH="5633225" progId="Visio.Drawing.15">
                  <p:embed/>
                </p:oleObj>
              </mc:Choice>
              <mc:Fallback>
                <p:oleObj name="Visio" r:id="rId3" imgW="8218644" imgH="5633225" progId="Visio.Drawing.15">
                  <p:embed/>
                  <p:pic>
                    <p:nvPicPr>
                      <p:cNvPr id="0" name=""/>
                      <p:cNvPicPr/>
                      <p:nvPr/>
                    </p:nvPicPr>
                    <p:blipFill>
                      <a:blip r:embed="rId4"/>
                      <a:stretch>
                        <a:fillRect/>
                      </a:stretch>
                    </p:blipFill>
                    <p:spPr>
                      <a:xfrm>
                        <a:off x="293688" y="1306513"/>
                        <a:ext cx="8088312" cy="5211762"/>
                      </a:xfrm>
                      <a:prstGeom prst="rect">
                        <a:avLst/>
                      </a:prstGeom>
                    </p:spPr>
                  </p:pic>
                </p:oleObj>
              </mc:Fallback>
            </mc:AlternateContent>
          </a:graphicData>
        </a:graphic>
      </p:graphicFrame>
    </p:spTree>
    <p:extLst>
      <p:ext uri="{BB962C8B-B14F-4D97-AF65-F5344CB8AC3E}">
        <p14:creationId xmlns:p14="http://schemas.microsoft.com/office/powerpoint/2010/main" val="204298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a:xfrm>
            <a:off x="723900" y="675815"/>
            <a:ext cx="7772400" cy="693291"/>
          </a:xfrm>
        </p:spPr>
        <p:txBody>
          <a:bodyPr/>
          <a:lstStyle/>
          <a:p>
            <a:r>
              <a:rPr lang="en-US" altLang="zh-CN" dirty="0"/>
              <a:t>Simple Changes  </a:t>
            </a:r>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内容占位符 2">
            <a:extLst>
              <a:ext uri="{FF2B5EF4-FFF2-40B4-BE49-F238E27FC236}">
                <a16:creationId xmlns:a16="http://schemas.microsoft.com/office/drawing/2014/main" id="{60FA97AF-7F95-4A7B-8F42-8420C48376C7}"/>
              </a:ext>
            </a:extLst>
          </p:cNvPr>
          <p:cNvSpPr>
            <a:spLocks noGrp="1"/>
          </p:cNvSpPr>
          <p:nvPr>
            <p:ph idx="1"/>
          </p:nvPr>
        </p:nvSpPr>
        <p:spPr>
          <a:xfrm>
            <a:off x="276225" y="1676400"/>
            <a:ext cx="8562975" cy="4114800"/>
          </a:xfrm>
        </p:spPr>
        <p:txBody>
          <a:bodyPr/>
          <a:lstStyle/>
          <a:p>
            <a:pPr>
              <a:buFont typeface="Wingdings" panose="05000000000000000000" pitchFamily="2" charset="2"/>
              <a:buChar char="p"/>
            </a:pPr>
            <a:r>
              <a:rPr lang="en-US" sz="2000" dirty="0"/>
              <a:t>Is it complex to optionally support the o</a:t>
            </a:r>
            <a:r>
              <a:rPr lang="en-US" altLang="zh-CN" sz="2000" dirty="0"/>
              <a:t>pportunistic sensing as a </a:t>
            </a:r>
            <a:r>
              <a:rPr lang="en-US" altLang="zh-CN" sz="2000" dirty="0">
                <a:solidFill>
                  <a:srgbClr val="000000"/>
                </a:solidFill>
              </a:rPr>
              <a:t>complementary way? No, it’s simple and with very few changes.</a:t>
            </a:r>
            <a:endParaRPr lang="en-US" altLang="zh-CN" sz="2000" dirty="0"/>
          </a:p>
          <a:p>
            <a:pPr lvl="1">
              <a:buFont typeface="Courier New" panose="02070309020205020404" pitchFamily="49" charset="0"/>
              <a:buChar char="o"/>
            </a:pPr>
            <a:r>
              <a:rPr lang="en-US" altLang="zh-CN" dirty="0">
                <a:solidFill>
                  <a:srgbClr val="000000"/>
                </a:solidFill>
              </a:rPr>
              <a:t>Some of the existing APs already support opportunistic sensing in a proprietary manner.</a:t>
            </a:r>
            <a:endParaRPr lang="en-US" dirty="0"/>
          </a:p>
          <a:p>
            <a:pPr lvl="1">
              <a:buFont typeface="Courier New" panose="02070309020205020404" pitchFamily="49" charset="0"/>
              <a:buChar char="o"/>
            </a:pPr>
            <a:r>
              <a:rPr lang="en-US" altLang="zh-CN" dirty="0">
                <a:solidFill>
                  <a:srgbClr val="000000"/>
                </a:solidFill>
              </a:rPr>
              <a:t>To be complementary to TB measurement, an AP just needs to do measurements on regular UL PPDUs from legacy HE STAs and indicates the CSI to its SME via the MLME primitive.</a:t>
            </a:r>
          </a:p>
          <a:p>
            <a:pPr lvl="1">
              <a:buFont typeface="Courier New" panose="02070309020205020404" pitchFamily="49" charset="0"/>
              <a:buChar char="o"/>
            </a:pPr>
            <a:r>
              <a:rPr lang="en-US" altLang="zh-CN" dirty="0">
                <a:solidFill>
                  <a:srgbClr val="000000"/>
                </a:solidFill>
              </a:rPr>
              <a:t>To be complementary to TB measurement initiated by SBP procedure, SBP initiator use </a:t>
            </a:r>
            <a:r>
              <a:rPr lang="en-US" altLang="zh-CN" b="1" dirty="0">
                <a:solidFill>
                  <a:srgbClr val="000000"/>
                </a:solidFill>
              </a:rPr>
              <a:t>one bit ‘</a:t>
            </a:r>
            <a:r>
              <a:rPr lang="en-US" b="1" dirty="0"/>
              <a:t>o</a:t>
            </a:r>
            <a:r>
              <a:rPr lang="en-US" altLang="zh-CN" b="1" dirty="0"/>
              <a:t>pportunistic’ in SBP request </a:t>
            </a:r>
            <a:r>
              <a:rPr lang="en-US" altLang="zh-CN" dirty="0"/>
              <a:t>to ask the SBP responder to </a:t>
            </a:r>
            <a:r>
              <a:rPr lang="en-US" altLang="zh-CN" dirty="0">
                <a:solidFill>
                  <a:srgbClr val="000000"/>
                </a:solidFill>
              </a:rPr>
              <a:t>do TB measurements with 11bf STAs </a:t>
            </a:r>
            <a:r>
              <a:rPr lang="en-US" altLang="zh-CN" b="1" dirty="0">
                <a:solidFill>
                  <a:srgbClr val="000000"/>
                </a:solidFill>
              </a:rPr>
              <a:t>AND</a:t>
            </a:r>
            <a:r>
              <a:rPr lang="en-US" altLang="zh-CN" dirty="0">
                <a:solidFill>
                  <a:srgbClr val="000000"/>
                </a:solidFill>
              </a:rPr>
              <a:t> do measurements on regular UL PPDUs from legacy HE STAs. </a:t>
            </a:r>
          </a:p>
        </p:txBody>
      </p:sp>
    </p:spTree>
    <p:extLst>
      <p:ext uri="{BB962C8B-B14F-4D97-AF65-F5344CB8AC3E}">
        <p14:creationId xmlns:p14="http://schemas.microsoft.com/office/powerpoint/2010/main" val="350196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a:xfrm>
            <a:off x="723900" y="675815"/>
            <a:ext cx="7772400" cy="693291"/>
          </a:xfrm>
        </p:spPr>
        <p:txBody>
          <a:bodyPr/>
          <a:lstStyle/>
          <a:p>
            <a:r>
              <a:rPr lang="en-US" altLang="zh-CN" dirty="0"/>
              <a:t>Q&amp;A</a:t>
            </a:r>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2">
            <a:extLst>
              <a:ext uri="{FF2B5EF4-FFF2-40B4-BE49-F238E27FC236}">
                <a16:creationId xmlns:a16="http://schemas.microsoft.com/office/drawing/2014/main" id="{60FA97AF-7F95-4A7B-8F42-8420C48376C7}"/>
              </a:ext>
            </a:extLst>
          </p:cNvPr>
          <p:cNvSpPr>
            <a:spLocks noGrp="1"/>
          </p:cNvSpPr>
          <p:nvPr>
            <p:ph idx="1"/>
          </p:nvPr>
        </p:nvSpPr>
        <p:spPr>
          <a:xfrm>
            <a:off x="276225" y="1676399"/>
            <a:ext cx="8562975" cy="4505785"/>
          </a:xfrm>
        </p:spPr>
        <p:txBody>
          <a:bodyPr/>
          <a:lstStyle/>
          <a:p>
            <a:pPr>
              <a:buFont typeface="Wingdings" panose="05000000000000000000" pitchFamily="2" charset="2"/>
              <a:buChar char="p"/>
            </a:pPr>
            <a:r>
              <a:rPr lang="en-US" altLang="zh-CN" sz="1800" b="0" dirty="0">
                <a:solidFill>
                  <a:srgbClr val="000000"/>
                </a:solidFill>
              </a:rPr>
              <a:t>It may be possible to let AP also obtain CSI on regular UL PPDUs from sensing responders in order to get a higher frequency of report than the current TB measurement.</a:t>
            </a:r>
            <a:endParaRPr lang="en-US" altLang="zh-CN" sz="1800" b="0" dirty="0"/>
          </a:p>
          <a:p>
            <a:pPr lvl="1">
              <a:buFont typeface="Courier New" panose="02070309020205020404" pitchFamily="49" charset="0"/>
              <a:buChar char="o"/>
            </a:pPr>
            <a:r>
              <a:rPr lang="en-US" altLang="zh-CN" sz="1800" dirty="0">
                <a:solidFill>
                  <a:srgbClr val="000000"/>
                </a:solidFill>
              </a:rPr>
              <a:t> Fine to add it.</a:t>
            </a:r>
          </a:p>
          <a:p>
            <a:pPr>
              <a:buFont typeface="Wingdings" panose="05000000000000000000" pitchFamily="2" charset="2"/>
              <a:buChar char="p"/>
            </a:pPr>
            <a:r>
              <a:rPr lang="en-US" altLang="zh-CN" sz="1800" b="0" dirty="0">
                <a:solidFill>
                  <a:srgbClr val="000000"/>
                </a:solidFill>
              </a:rPr>
              <a:t>Privacy may be a concern.</a:t>
            </a:r>
            <a:endParaRPr lang="en-US" altLang="zh-CN" sz="1800" b="0" dirty="0"/>
          </a:p>
          <a:p>
            <a:pPr lvl="1">
              <a:buFont typeface="Courier New" panose="02070309020205020404" pitchFamily="49" charset="0"/>
              <a:buChar char="o"/>
            </a:pPr>
            <a:r>
              <a:rPr lang="en-US" altLang="zh-CN" sz="1800" dirty="0">
                <a:solidFill>
                  <a:srgbClr val="000000"/>
                </a:solidFill>
              </a:rPr>
              <a:t>Privacy talks about data/frames carrying information related to a user.  In the case of sensing receiver, the CSI data is generated by the sensing receiver, and he does not want another STA to use this CSI data owned by this sensing receiver. It may make sense because ‘I decide how should my data be used’.</a:t>
            </a:r>
          </a:p>
          <a:p>
            <a:pPr lvl="1">
              <a:buFont typeface="Courier New" panose="02070309020205020404" pitchFamily="49" charset="0"/>
              <a:buChar char="o"/>
            </a:pPr>
            <a:r>
              <a:rPr lang="en-US" altLang="zh-CN" sz="1800" dirty="0">
                <a:solidFill>
                  <a:srgbClr val="000000"/>
                </a:solidFill>
              </a:rPr>
              <a:t>However, in the case of sensing transmitter non-AP STA (or the legacy HE STAs in opportunistic sensing), the CSI data is generated by the AP, it should be the AP to decide how its data be used. </a:t>
            </a:r>
          </a:p>
          <a:p>
            <a:pPr lvl="1">
              <a:buFont typeface="Courier New" panose="02070309020205020404" pitchFamily="49" charset="0"/>
              <a:buChar char="o"/>
            </a:pPr>
            <a:r>
              <a:rPr lang="en-US" altLang="zh-CN" sz="1800" dirty="0">
                <a:solidFill>
                  <a:srgbClr val="000000"/>
                </a:solidFill>
              </a:rPr>
              <a:t>BTW, keep in mind that an attacker can generate CSI upon receiving any PPDU carrying a Data frame. If this causes privacy issue, then all kinds of wireless communication systems (Wi-Fi, BLE, cellular, etc.) should be abandoned!</a:t>
            </a:r>
          </a:p>
        </p:txBody>
      </p:sp>
    </p:spTree>
    <p:extLst>
      <p:ext uri="{BB962C8B-B14F-4D97-AF65-F5344CB8AC3E}">
        <p14:creationId xmlns:p14="http://schemas.microsoft.com/office/powerpoint/2010/main" val="88818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a:xfrm>
            <a:off x="723900" y="675815"/>
            <a:ext cx="7772400" cy="693291"/>
          </a:xfrm>
        </p:spPr>
        <p:txBody>
          <a:bodyPr/>
          <a:lstStyle/>
          <a:p>
            <a:r>
              <a:rPr lang="en-US" altLang="zh-CN" dirty="0"/>
              <a:t>Q&amp;A</a:t>
            </a:r>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2">
            <a:extLst>
              <a:ext uri="{FF2B5EF4-FFF2-40B4-BE49-F238E27FC236}">
                <a16:creationId xmlns:a16="http://schemas.microsoft.com/office/drawing/2014/main" id="{60FA97AF-7F95-4A7B-8F42-8420C48376C7}"/>
              </a:ext>
            </a:extLst>
          </p:cNvPr>
          <p:cNvSpPr>
            <a:spLocks noGrp="1"/>
          </p:cNvSpPr>
          <p:nvPr>
            <p:ph idx="1"/>
          </p:nvPr>
        </p:nvSpPr>
        <p:spPr>
          <a:xfrm>
            <a:off x="276225" y="1676400"/>
            <a:ext cx="8562975" cy="4114800"/>
          </a:xfrm>
        </p:spPr>
        <p:txBody>
          <a:bodyPr/>
          <a:lstStyle/>
          <a:p>
            <a:pPr>
              <a:buFont typeface="Wingdings" panose="05000000000000000000" pitchFamily="2" charset="2"/>
              <a:buChar char="p"/>
            </a:pPr>
            <a:r>
              <a:rPr lang="en-US" altLang="zh-CN" sz="1800" b="0" dirty="0">
                <a:solidFill>
                  <a:srgbClr val="000000"/>
                </a:solidFill>
              </a:rPr>
              <a:t>HT/VHT PPDUs use different LTF and carrier spacing, so the ‘numerical’ values of CSI varies. HE PPDUs use 2xLTF, which requires no change of CSI structure.</a:t>
            </a:r>
            <a:endParaRPr lang="en-US" altLang="zh-CN" sz="1800" b="0" dirty="0"/>
          </a:p>
          <a:p>
            <a:pPr lvl="1">
              <a:buFont typeface="Courier New" panose="02070309020205020404" pitchFamily="49" charset="0"/>
              <a:buChar char="o"/>
            </a:pPr>
            <a:r>
              <a:rPr lang="en-US" altLang="zh-CN" sz="1800" dirty="0">
                <a:solidFill>
                  <a:srgbClr val="000000"/>
                </a:solidFill>
              </a:rPr>
              <a:t>Fine to limit to legacy HE STAs.</a:t>
            </a:r>
          </a:p>
          <a:p>
            <a:pPr>
              <a:buFont typeface="Wingdings" panose="05000000000000000000" pitchFamily="2" charset="2"/>
              <a:buChar char="p"/>
            </a:pPr>
            <a:r>
              <a:rPr lang="en-US" altLang="zh-CN" sz="1800" b="0" dirty="0">
                <a:solidFill>
                  <a:srgbClr val="000000"/>
                </a:solidFill>
              </a:rPr>
              <a:t>How much value this complementary opportunistic sensing adds to the TB sensing?</a:t>
            </a:r>
            <a:endParaRPr lang="en-US" altLang="zh-CN" sz="1800" b="0" dirty="0"/>
          </a:p>
          <a:p>
            <a:pPr lvl="1">
              <a:buFont typeface="Courier New" panose="02070309020205020404" pitchFamily="49" charset="0"/>
              <a:buChar char="o"/>
            </a:pPr>
            <a:r>
              <a:rPr lang="en-US" altLang="zh-CN" sz="1800" dirty="0">
                <a:solidFill>
                  <a:srgbClr val="000000"/>
                </a:solidFill>
              </a:rPr>
              <a:t>It’s complementary and shall be used together with TB sensing. The sensing application should still rely on the TB measurements results and use the  complementary CSIs to improve accuracy. </a:t>
            </a:r>
          </a:p>
          <a:p>
            <a:pPr lvl="1">
              <a:buFont typeface="Courier New" panose="02070309020205020404" pitchFamily="49" charset="0"/>
              <a:buChar char="o"/>
            </a:pPr>
            <a:r>
              <a:rPr lang="en-US" altLang="zh-CN" sz="1800" dirty="0">
                <a:solidFill>
                  <a:srgbClr val="000000"/>
                </a:solidFill>
              </a:rPr>
              <a:t>Cases a legacy HE STA happens to send regular UL PPDUs continuously and not change transmitting parameters much</a:t>
            </a:r>
          </a:p>
          <a:p>
            <a:pPr lvl="2">
              <a:buFont typeface="Courier New" panose="02070309020205020404" pitchFamily="49" charset="0"/>
              <a:buChar char="o"/>
            </a:pPr>
            <a:r>
              <a:rPr lang="en-US" altLang="zh-CN" sz="1600" dirty="0">
                <a:solidFill>
                  <a:srgbClr val="000000"/>
                </a:solidFill>
              </a:rPr>
              <a:t>The AP could intentionally schedule a legacy HE STA to transmit UL PPDUs using fixed transmitting parameters.</a:t>
            </a:r>
          </a:p>
          <a:p>
            <a:pPr lvl="2">
              <a:buFont typeface="Courier New" panose="02070309020205020404" pitchFamily="49" charset="0"/>
              <a:buChar char="o"/>
            </a:pPr>
            <a:r>
              <a:rPr lang="en-US" altLang="zh-CN" sz="1600" dirty="0">
                <a:solidFill>
                  <a:srgbClr val="000000"/>
                </a:solidFill>
              </a:rPr>
              <a:t>There are bunch of papers using experimental setups such as: let the transmitting STA sends continuous UL PPDUs carrying Data frames of ICMP packets.</a:t>
            </a:r>
          </a:p>
        </p:txBody>
      </p:sp>
    </p:spTree>
    <p:extLst>
      <p:ext uri="{BB962C8B-B14F-4D97-AF65-F5344CB8AC3E}">
        <p14:creationId xmlns:p14="http://schemas.microsoft.com/office/powerpoint/2010/main" val="3361431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a:xfrm>
            <a:off x="685800" y="685800"/>
            <a:ext cx="7772400" cy="693291"/>
          </a:xfrm>
        </p:spPr>
        <p:txBody>
          <a:bodyPr/>
          <a:lstStyle/>
          <a:p>
            <a:r>
              <a:rPr lang="en-US" altLang="zh-CN" dirty="0"/>
              <a:t>Summary</a:t>
            </a:r>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7" name="TextBox 9"/>
          <p:cNvSpPr txBox="1"/>
          <p:nvPr/>
        </p:nvSpPr>
        <p:spPr>
          <a:xfrm>
            <a:off x="566737" y="1379091"/>
            <a:ext cx="8086726" cy="4401205"/>
          </a:xfrm>
          <a:prstGeom prst="rect">
            <a:avLst/>
          </a:prstGeom>
          <a:noFill/>
        </p:spPr>
        <p:txBody>
          <a:bodyPr wrap="square" rtlCol="0">
            <a:spAutoFit/>
          </a:bodyPr>
          <a:lstStyle/>
          <a:p>
            <a:pPr marL="287655" indent="-287655">
              <a:buFont typeface="Wingdings" panose="05000000000000000000" pitchFamily="2" charset="2"/>
              <a:buChar char="q"/>
            </a:pPr>
            <a:r>
              <a:rPr lang="en-US" altLang="ko-KR" sz="2000" dirty="0"/>
              <a:t>Propose to add </a:t>
            </a:r>
            <a:r>
              <a:rPr lang="en-US" sz="2000" dirty="0"/>
              <a:t>o</a:t>
            </a:r>
            <a:r>
              <a:rPr lang="en-US" altLang="zh-CN" sz="2000" dirty="0"/>
              <a:t>pportunistic sensing as a </a:t>
            </a:r>
            <a:r>
              <a:rPr lang="en-US" altLang="zh-CN" sz="2000" b="1" dirty="0">
                <a:solidFill>
                  <a:srgbClr val="000000"/>
                </a:solidFill>
              </a:rPr>
              <a:t>complementary way </a:t>
            </a:r>
            <a:r>
              <a:rPr lang="en-US" altLang="zh-CN" sz="2000" dirty="0">
                <a:solidFill>
                  <a:srgbClr val="000000"/>
                </a:solidFill>
              </a:rPr>
              <a:t>to the TB and SBP procedure.</a:t>
            </a:r>
            <a:endParaRPr lang="en-US" sz="2000" dirty="0"/>
          </a:p>
          <a:p>
            <a:pPr marL="800100" lvl="1" indent="-342900">
              <a:buFont typeface="Arial" panose="020B0604020202020204" pitchFamily="34" charset="0"/>
              <a:buChar char="•"/>
            </a:pPr>
            <a:r>
              <a:rPr lang="en-US" altLang="zh-CN" sz="2000" dirty="0"/>
              <a:t>Local sensing application in an AP may ask the AP to </a:t>
            </a:r>
            <a:r>
              <a:rPr lang="en-US" altLang="zh-CN" sz="2000" dirty="0">
                <a:solidFill>
                  <a:srgbClr val="000000"/>
                </a:solidFill>
              </a:rPr>
              <a:t>obtain CSI on regular UL HE PPDUs from sensing responders and/or legacy HE STAs.</a:t>
            </a:r>
          </a:p>
          <a:p>
            <a:pPr marL="800100" lvl="1" indent="-342900">
              <a:buFont typeface="Arial" panose="020B0604020202020204" pitchFamily="34" charset="0"/>
              <a:buChar char="•"/>
            </a:pPr>
            <a:r>
              <a:rPr lang="en-US" altLang="zh-CN" sz="2000" b="1" dirty="0">
                <a:solidFill>
                  <a:srgbClr val="000000"/>
                </a:solidFill>
              </a:rPr>
              <a:t>Add one bit </a:t>
            </a:r>
            <a:r>
              <a:rPr lang="en-US" altLang="zh-CN" sz="2000" b="1" dirty="0"/>
              <a:t>in SBP Request frame </a:t>
            </a:r>
            <a:r>
              <a:rPr lang="en-US" altLang="zh-CN" sz="2000" dirty="0"/>
              <a:t>to ask the SBP responder to </a:t>
            </a:r>
            <a:r>
              <a:rPr lang="en-US" altLang="zh-CN" sz="2000" dirty="0">
                <a:solidFill>
                  <a:srgbClr val="000000"/>
                </a:solidFill>
              </a:rPr>
              <a:t>obtain CSI on regular UL HE PPDUs from sensing responders and/or other associated legacy HE STAs. The corresponding SBP report may be delivered outside of  the AVW or delay to the next AVW.</a:t>
            </a:r>
          </a:p>
          <a:p>
            <a:pPr marL="800100" lvl="1" indent="-342900">
              <a:buFont typeface="Arial" panose="020B0604020202020204" pitchFamily="34" charset="0"/>
              <a:buChar char="•"/>
            </a:pPr>
            <a:r>
              <a:rPr lang="en-US" altLang="zh-CN" sz="2000" i="1" dirty="0">
                <a:solidFill>
                  <a:srgbClr val="000000"/>
                </a:solidFill>
              </a:rPr>
              <a:t>Note1: To keep the report structure and the ‘numerical’ the same, AP may only include CSI of UL when it schedules UL transmission using 2xLTF having the same Ng, etc.</a:t>
            </a:r>
          </a:p>
          <a:p>
            <a:pPr marL="800100" lvl="1" indent="-342900">
              <a:buFont typeface="Arial" panose="020B0604020202020204" pitchFamily="34" charset="0"/>
              <a:buChar char="•"/>
            </a:pPr>
            <a:r>
              <a:rPr lang="en-US" altLang="zh-CN" sz="2000" i="1" dirty="0">
                <a:solidFill>
                  <a:srgbClr val="000000"/>
                </a:solidFill>
              </a:rPr>
              <a:t>Note2: this requires no change in legacy HE STAs.</a:t>
            </a:r>
            <a:endParaRPr lang="en-US" altLang="zh-CN" sz="2000" i="1" dirty="0"/>
          </a:p>
          <a:p>
            <a:pPr lvl="1"/>
            <a:endParaRPr lang="en-US" altLang="zh-CN" sz="2000" dirty="0">
              <a:solidFill>
                <a:schemeClr val="tx2"/>
              </a:solidFill>
            </a:endParaRPr>
          </a:p>
        </p:txBody>
      </p:sp>
    </p:spTree>
    <p:extLst>
      <p:ext uri="{BB962C8B-B14F-4D97-AF65-F5344CB8AC3E}">
        <p14:creationId xmlns:p14="http://schemas.microsoft.com/office/powerpoint/2010/main" val="38192230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7979</TotalTime>
  <Words>1029</Words>
  <Application>Microsoft Office PowerPoint</Application>
  <PresentationFormat>全屏显示(4:3)</PresentationFormat>
  <Paragraphs>96</Paragraphs>
  <Slides>10</Slides>
  <Notes>1</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20" baseType="lpstr">
      <vt:lpstr>Malgun Gothic</vt:lpstr>
      <vt:lpstr>Malgun Gothic</vt:lpstr>
      <vt:lpstr>MS PGothic</vt:lpstr>
      <vt:lpstr>等线</vt:lpstr>
      <vt:lpstr>Arial</vt:lpstr>
      <vt:lpstr>Courier New</vt:lpstr>
      <vt:lpstr>Times New Roman</vt:lpstr>
      <vt:lpstr>Wingdings</vt:lpstr>
      <vt:lpstr>802-11-Submission</vt:lpstr>
      <vt:lpstr>Visio</vt:lpstr>
      <vt:lpstr>CID 1673: Utilizing Legacy STA</vt:lpstr>
      <vt:lpstr>Introduction</vt:lpstr>
      <vt:lpstr>Scenario</vt:lpstr>
      <vt:lpstr>Motivation</vt:lpstr>
      <vt:lpstr>Opportunistic sensing as a complementary way  </vt:lpstr>
      <vt:lpstr>Simple Changes  </vt:lpstr>
      <vt:lpstr>Q&amp;A</vt:lpstr>
      <vt:lpstr>Q&amp;A</vt:lpstr>
      <vt:lpstr>Summary</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1673: Utilizing Legacy STA</dc:title>
  <cp:lastModifiedBy>luochaoming</cp:lastModifiedBy>
  <cp:revision>75</cp:revision>
  <cp:lastPrinted>2014-11-04T15:04:00Z</cp:lastPrinted>
  <dcterms:created xsi:type="dcterms:W3CDTF">2007-04-17T18:10:00Z</dcterms:created>
  <dcterms:modified xsi:type="dcterms:W3CDTF">2023-07-09T19:30:14Z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