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387" r:id="rId4"/>
    <p:sldId id="2391" r:id="rId5"/>
    <p:sldId id="2390" r:id="rId6"/>
    <p:sldId id="2401" r:id="rId7"/>
    <p:sldId id="2402" r:id="rId8"/>
    <p:sldId id="2389" r:id="rId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p:scale>
          <a:sx n="99" d="100"/>
          <a:sy n="99" d="100"/>
        </p:scale>
        <p:origin x="54" y="4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643403"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pPr algn="just"/>
            <a:r>
              <a:rPr lang="en-US" dirty="0"/>
              <a:t>July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1216r0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Requirements for TID obfuscation</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2023-07-09</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considers ramifications of requirement 30, TID obfuscation.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endParaRPr lang="en-US" dirty="0"/>
          </a:p>
          <a:p>
            <a:r>
              <a:rPr lang="en-US" dirty="0"/>
              <a:t>The many uses of TSID and TID would make obfuscating the TID/TSID everywhere burdensome and the small number of bits available to be obfuscated would provide only minimal increases in user privacy.</a:t>
            </a:r>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requirements all deal with changing a STA’s OTA MAC address.</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2863532800"/>
              </p:ext>
            </p:extLst>
          </p:nvPr>
        </p:nvGraphicFramePr>
        <p:xfrm>
          <a:off x="789197" y="2821196"/>
          <a:ext cx="7052476" cy="1355894"/>
        </p:xfrm>
        <a:graphic>
          <a:graphicData uri="http://schemas.openxmlformats.org/drawingml/2006/table">
            <a:tbl>
              <a:tblPr firstRow="1" bandRow="1">
                <a:tableStyleId>{5940675A-B579-460E-94D1-54222C63F5DA}</a:tableStyleId>
              </a:tblPr>
              <a:tblGrid>
                <a:gridCol w="530273">
                  <a:extLst>
                    <a:ext uri="{9D8B030D-6E8A-4147-A177-3AD203B41FA5}">
                      <a16:colId xmlns:a16="http://schemas.microsoft.com/office/drawing/2014/main" val="113882173"/>
                    </a:ext>
                  </a:extLst>
                </a:gridCol>
                <a:gridCol w="6522203">
                  <a:extLst>
                    <a:ext uri="{9D8B030D-6E8A-4147-A177-3AD203B41FA5}">
                      <a16:colId xmlns:a16="http://schemas.microsoft.com/office/drawing/2014/main" val="1692531632"/>
                    </a:ext>
                  </a:extLst>
                </a:gridCol>
              </a:tblGrid>
              <a:tr h="624374">
                <a:tc>
                  <a:txBody>
                    <a:bodyPr/>
                    <a:lstStyle/>
                    <a:p>
                      <a:pPr algn="ctr"/>
                      <a:r>
                        <a:rPr lang="en-US" sz="1400" b="0" i="0" u="none" strike="noStrike" cap="none" spc="0" baseline="0" dirty="0">
                          <a:solidFill>
                            <a:srgbClr val="000000"/>
                          </a:solidFill>
                          <a:effectLst/>
                          <a:uFillTx/>
                          <a:latin typeface="Times New Roman" panose="02020603050405020304" pitchFamily="18" charset="0"/>
                          <a:cs typeface="+mn-cs"/>
                          <a:sym typeface="Helvetica"/>
                        </a:rPr>
                        <a:t>30</a:t>
                      </a:r>
                    </a:p>
                  </a:txBody>
                  <a:tcPr anchor="ctr"/>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6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the transmitted TID to an uncorrelated new value on downlink and uplink to new values in Associate STA State 4, without any loss of connection.</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7478750"/>
                  </a:ext>
                </a:extLst>
              </a:tr>
              <a:tr h="624374">
                <a:tc>
                  <a:txBody>
                    <a:bodyPr/>
                    <a:lstStyle/>
                    <a:p>
                      <a:pPr algn="ctr"/>
                      <a:r>
                        <a:rPr lang="en-US" sz="1400" b="0" i="0" u="none" strike="noStrike" cap="none" spc="0" baseline="0" dirty="0">
                          <a:solidFill>
                            <a:srgbClr val="000000"/>
                          </a:solidFill>
                          <a:effectLst/>
                          <a:uFillTx/>
                          <a:latin typeface="Times New Roman" panose="02020603050405020304" pitchFamily="18" charset="0"/>
                          <a:cs typeface="+mn-cs"/>
                          <a:sym typeface="Helvetica"/>
                        </a:rPr>
                        <a:t>31</a:t>
                      </a:r>
                    </a:p>
                  </a:txBody>
                  <a:tcPr anchor="ctr"/>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6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CPE Clients and CPE APs to encrypt or obfuscate (TBD) a subset of MAC Header fields (specific fields TBD)</a:t>
                      </a:r>
                      <a:endParaRPr lang="en-US" sz="16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endParaRPr>
                    </a:p>
                  </a:txBody>
                  <a:tcPr marL="68580" marR="68580" marT="0" marB="0"/>
                </a:tc>
                <a:extLst>
                  <a:ext uri="{0D108BD9-81ED-4DB2-BD59-A6C34878D82A}">
                    <a16:rowId xmlns:a16="http://schemas.microsoft.com/office/drawing/2014/main" val="3975909575"/>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A74FB-A099-D0D0-85FC-7663DA459F45}"/>
              </a:ext>
            </a:extLst>
          </p:cNvPr>
          <p:cNvSpPr>
            <a:spLocks noGrp="1"/>
          </p:cNvSpPr>
          <p:nvPr>
            <p:ph type="title"/>
          </p:nvPr>
        </p:nvSpPr>
        <p:spPr/>
        <p:txBody>
          <a:bodyPr/>
          <a:lstStyle/>
          <a:p>
            <a:r>
              <a:rPr lang="en-US" dirty="0"/>
              <a:t>TID Subfield discussion - background</a:t>
            </a:r>
          </a:p>
        </p:txBody>
      </p:sp>
      <p:sp>
        <p:nvSpPr>
          <p:cNvPr id="3" name="Content Placeholder 2">
            <a:extLst>
              <a:ext uri="{FF2B5EF4-FFF2-40B4-BE49-F238E27FC236}">
                <a16:creationId xmlns:a16="http://schemas.microsoft.com/office/drawing/2014/main" id="{9DEBAA93-76A4-82CE-CE34-EF9BDADBCABD}"/>
              </a:ext>
            </a:extLst>
          </p:cNvPr>
          <p:cNvSpPr>
            <a:spLocks noGrp="1"/>
          </p:cNvSpPr>
          <p:nvPr>
            <p:ph idx="1"/>
          </p:nvPr>
        </p:nvSpPr>
        <p:spPr>
          <a:xfrm>
            <a:off x="685800" y="1592981"/>
            <a:ext cx="7771680" cy="4783756"/>
          </a:xfrm>
        </p:spPr>
        <p:txBody>
          <a:bodyPr anchor="t">
            <a:normAutofit fontScale="92500" lnSpcReduction="10000"/>
          </a:bodyPr>
          <a:lstStyle/>
          <a:p>
            <a:r>
              <a:rPr lang="en-US" sz="1600" spc="-1" dirty="0">
                <a:latin typeface="Times New Roman" panose="02020603050405020304" pitchFamily="18" charset="0"/>
                <a:cs typeface="Times New Roman" panose="02020603050405020304" pitchFamily="18" charset="0"/>
              </a:rPr>
              <a:t>The TID subfield within the QOS Control field of the MAC Header only has 4 bits for PV0 and 3 bits for PV1. </a:t>
            </a: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r>
              <a:rPr lang="en-US" sz="1600" spc="-1" dirty="0">
                <a:latin typeface="Times New Roman" panose="02020603050405020304" pitchFamily="18" charset="0"/>
                <a:cs typeface="Times New Roman" panose="02020603050405020304" pitchFamily="18" charset="0"/>
              </a:rPr>
              <a:t>PV0:  Table 9-12 from </a:t>
            </a:r>
            <a:r>
              <a:rPr lang="en-US" sz="1600" spc="-1" dirty="0" err="1">
                <a:latin typeface="Times New Roman" panose="02020603050405020304" pitchFamily="18" charset="0"/>
                <a:cs typeface="Times New Roman" panose="02020603050405020304" pitchFamily="18" charset="0"/>
              </a:rPr>
              <a:t>REVme</a:t>
            </a:r>
            <a:r>
              <a:rPr lang="en-US" sz="1600" spc="-1" dirty="0">
                <a:latin typeface="Times New Roman" panose="02020603050405020304" pitchFamily="18" charset="0"/>
                <a:cs typeface="Times New Roman" panose="02020603050405020304" pitchFamily="18" charset="0"/>
              </a:rPr>
              <a:t>, D3.0 is below:</a:t>
            </a: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endParaRPr lang="en-US" sz="1600" spc="-1" dirty="0">
              <a:latin typeface="Times New Roman" panose="02020603050405020304" pitchFamily="18" charset="0"/>
              <a:cs typeface="Times New Roman" panose="02020603050405020304" pitchFamily="18" charset="0"/>
            </a:endParaRPr>
          </a:p>
          <a:p>
            <a:pPr marL="0" indent="0">
              <a:buNone/>
            </a:pPr>
            <a:r>
              <a:rPr lang="en-US" sz="1600" spc="-1" dirty="0">
                <a:latin typeface="Times New Roman" panose="02020603050405020304" pitchFamily="18" charset="0"/>
                <a:cs typeface="Times New Roman" panose="02020603050405020304" pitchFamily="18" charset="0"/>
              </a:rPr>
              <a:t>PV1: The 3 LSBs of the TID as defined in 9.2.4.5.2 (TID subfield) for PV1 QoS Data frames (Type subfield equal to 0 and 3) transmitted by a QoS STA. (from 9.8.3.1 Frame Control Field).</a:t>
            </a:r>
          </a:p>
          <a:p>
            <a:pPr marL="0" indent="0">
              <a:buNone/>
            </a:pPr>
            <a:endParaRPr lang="en-US" sz="1600" spc="-1" dirty="0">
              <a:latin typeface="Times New Roman" panose="02020603050405020304" pitchFamily="18" charset="0"/>
              <a:cs typeface="Times New Roman" panose="02020603050405020304" pitchFamily="18" charset="0"/>
            </a:endParaRPr>
          </a:p>
          <a:p>
            <a:r>
              <a:rPr lang="en-US" sz="1600" spc="-1" dirty="0">
                <a:latin typeface="Times New Roman" panose="02020603050405020304" pitchFamily="18" charset="0"/>
                <a:cs typeface="Times New Roman" panose="02020603050405020304" pitchFamily="18" charset="0"/>
              </a:rPr>
              <a:t>In the end, the values to be obfuscated are only 3 bits, if Table 9-12 is still followed.</a:t>
            </a:r>
          </a:p>
          <a:p>
            <a:endParaRPr lang="en-US" sz="1600" spc="-1" dirty="0">
              <a:latin typeface="Times New Roman" panose="02020603050405020304" pitchFamily="18" charset="0"/>
              <a:cs typeface="Times New Roman" panose="02020603050405020304" pitchFamily="18" charset="0"/>
            </a:endParaRPr>
          </a:p>
          <a:p>
            <a:r>
              <a:rPr lang="en-US" sz="1600" spc="-1" dirty="0">
                <a:latin typeface="Times New Roman" panose="02020603050405020304" pitchFamily="18" charset="0"/>
                <a:cs typeface="Times New Roman" panose="02020603050405020304" pitchFamily="18" charset="0"/>
              </a:rPr>
              <a:t>A TID and the associated TSID are only unique for the STA, not between STAs associated with an AP.</a:t>
            </a:r>
          </a:p>
          <a:p>
            <a:pPr marL="0" indent="0">
              <a:buNone/>
            </a:pPr>
            <a:endParaRPr lang="en-US" dirty="0"/>
          </a:p>
          <a:p>
            <a:pPr marL="0" indent="0">
              <a:buNone/>
            </a:pPr>
            <a:endParaRPr lang="en-US" dirty="0"/>
          </a:p>
        </p:txBody>
      </p:sp>
      <p:graphicFrame>
        <p:nvGraphicFramePr>
          <p:cNvPr id="19" name="Table 19">
            <a:extLst>
              <a:ext uri="{FF2B5EF4-FFF2-40B4-BE49-F238E27FC236}">
                <a16:creationId xmlns:a16="http://schemas.microsoft.com/office/drawing/2014/main" id="{62C493B6-B4A4-5EA5-57B4-095EC4330D72}"/>
              </a:ext>
            </a:extLst>
          </p:cNvPr>
          <p:cNvGraphicFramePr>
            <a:graphicFrameLocks noGrp="1"/>
          </p:cNvGraphicFramePr>
          <p:nvPr>
            <p:extLst>
              <p:ext uri="{D42A27DB-BD31-4B8C-83A1-F6EECF244321}">
                <p14:modId xmlns:p14="http://schemas.microsoft.com/office/powerpoint/2010/main" val="1465526049"/>
              </p:ext>
            </p:extLst>
          </p:nvPr>
        </p:nvGraphicFramePr>
        <p:xfrm>
          <a:off x="1071611" y="2588986"/>
          <a:ext cx="7278306" cy="1778000"/>
        </p:xfrm>
        <a:graphic>
          <a:graphicData uri="http://schemas.openxmlformats.org/drawingml/2006/table">
            <a:tbl>
              <a:tblPr firstRow="1" bandRow="1">
                <a:tableStyleId>{5940675A-B579-460E-94D1-54222C63F5DA}</a:tableStyleId>
              </a:tblPr>
              <a:tblGrid>
                <a:gridCol w="1606969">
                  <a:extLst>
                    <a:ext uri="{9D8B030D-6E8A-4147-A177-3AD203B41FA5}">
                      <a16:colId xmlns:a16="http://schemas.microsoft.com/office/drawing/2014/main" val="1956443943"/>
                    </a:ext>
                  </a:extLst>
                </a:gridCol>
                <a:gridCol w="3245235">
                  <a:extLst>
                    <a:ext uri="{9D8B030D-6E8A-4147-A177-3AD203B41FA5}">
                      <a16:colId xmlns:a16="http://schemas.microsoft.com/office/drawing/2014/main" val="1472075820"/>
                    </a:ext>
                  </a:extLst>
                </a:gridCol>
                <a:gridCol w="2426102">
                  <a:extLst>
                    <a:ext uri="{9D8B030D-6E8A-4147-A177-3AD203B41FA5}">
                      <a16:colId xmlns:a16="http://schemas.microsoft.com/office/drawing/2014/main" val="3599920792"/>
                    </a:ext>
                  </a:extLst>
                </a:gridCol>
              </a:tblGrid>
              <a:tr h="370840">
                <a:tc>
                  <a:txBody>
                    <a:bodyPr/>
                    <a:lstStyle/>
                    <a:p>
                      <a:r>
                        <a:rPr lang="en-US" sz="1400" dirty="0"/>
                        <a:t>Access policy</a:t>
                      </a:r>
                    </a:p>
                  </a:txBody>
                  <a:tcPr/>
                </a:tc>
                <a:tc>
                  <a:txBody>
                    <a:bodyPr/>
                    <a:lstStyle/>
                    <a:p>
                      <a:r>
                        <a:rPr lang="en-US" sz="1400" dirty="0"/>
                        <a:t>Usage</a:t>
                      </a:r>
                    </a:p>
                  </a:txBody>
                  <a:tcPr/>
                </a:tc>
                <a:tc>
                  <a:txBody>
                    <a:bodyPr/>
                    <a:lstStyle/>
                    <a:p>
                      <a:r>
                        <a:rPr lang="en-US" sz="1400" dirty="0"/>
                        <a:t>Allowed Values</a:t>
                      </a:r>
                    </a:p>
                  </a:txBody>
                  <a:tcPr/>
                </a:tc>
                <a:extLst>
                  <a:ext uri="{0D108BD9-81ED-4DB2-BD59-A6C34878D82A}">
                    <a16:rowId xmlns:a16="http://schemas.microsoft.com/office/drawing/2014/main" val="3411444527"/>
                  </a:ext>
                </a:extLst>
              </a:tr>
              <a:tr h="370840">
                <a:tc>
                  <a:txBody>
                    <a:bodyPr/>
                    <a:lstStyle/>
                    <a:p>
                      <a:r>
                        <a:rPr lang="en-US" sz="1400" dirty="0"/>
                        <a:t>EDCA</a:t>
                      </a:r>
                    </a:p>
                  </a:txBody>
                  <a:tcPr/>
                </a:tc>
                <a:tc>
                  <a:txBody>
                    <a:bodyPr/>
                    <a:lstStyle/>
                    <a:p>
                      <a:r>
                        <a:rPr lang="en-US" sz="1400" dirty="0"/>
                        <a:t>UP for either TC or TS, regardless of whether admission control is required</a:t>
                      </a:r>
                    </a:p>
                  </a:txBody>
                  <a:tcPr/>
                </a:tc>
                <a:tc>
                  <a:txBody>
                    <a:bodyPr/>
                    <a:lstStyle/>
                    <a:p>
                      <a:r>
                        <a:rPr lang="en-US" sz="1400" dirty="0"/>
                        <a:t>0–7</a:t>
                      </a:r>
                    </a:p>
                  </a:txBody>
                  <a:tcPr/>
                </a:tc>
                <a:extLst>
                  <a:ext uri="{0D108BD9-81ED-4DB2-BD59-A6C34878D82A}">
                    <a16:rowId xmlns:a16="http://schemas.microsoft.com/office/drawing/2014/main" val="3365378843"/>
                  </a:ext>
                </a:extLst>
              </a:tr>
              <a:tr h="370840">
                <a:tc>
                  <a:txBody>
                    <a:bodyPr/>
                    <a:lstStyle/>
                    <a:p>
                      <a:r>
                        <a:rPr lang="en-US" sz="1400" dirty="0"/>
                        <a:t>HCCA, SPCA</a:t>
                      </a:r>
                    </a:p>
                  </a:txBody>
                  <a:tcPr/>
                </a:tc>
                <a:tc>
                  <a:txBody>
                    <a:bodyPr/>
                    <a:lstStyle/>
                    <a:p>
                      <a:r>
                        <a:rPr lang="en-US" sz="1400" dirty="0"/>
                        <a:t>TSID</a:t>
                      </a:r>
                    </a:p>
                  </a:txBody>
                  <a:tcPr/>
                </a:tc>
                <a:tc>
                  <a:txBody>
                    <a:bodyPr/>
                    <a:lstStyle/>
                    <a:p>
                      <a:r>
                        <a:rPr lang="en-US" sz="1400" dirty="0"/>
                        <a:t>8–15</a:t>
                      </a:r>
                    </a:p>
                  </a:txBody>
                  <a:tcPr/>
                </a:tc>
                <a:extLst>
                  <a:ext uri="{0D108BD9-81ED-4DB2-BD59-A6C34878D82A}">
                    <a16:rowId xmlns:a16="http://schemas.microsoft.com/office/drawing/2014/main" val="1830868074"/>
                  </a:ext>
                </a:extLst>
              </a:tr>
              <a:tr h="370840">
                <a:tc>
                  <a:txBody>
                    <a:bodyPr/>
                    <a:lstStyle/>
                    <a:p>
                      <a:r>
                        <a:rPr lang="en-US" sz="1400" dirty="0"/>
                        <a:t>HEMM, SEMM</a:t>
                      </a:r>
                    </a:p>
                  </a:txBody>
                  <a:tcPr/>
                </a:tc>
                <a:tc>
                  <a:txBody>
                    <a:bodyPr/>
                    <a:lstStyle/>
                    <a:p>
                      <a:r>
                        <a:rPr lang="en-US" sz="1400" dirty="0"/>
                        <a:t>TSID, regardless of the access mechanism used</a:t>
                      </a:r>
                    </a:p>
                  </a:txBody>
                  <a:tcPr/>
                </a:tc>
                <a:tc>
                  <a:txBody>
                    <a:bodyPr/>
                    <a:lstStyle/>
                    <a:p>
                      <a:r>
                        <a:rPr lang="en-US" sz="1400" dirty="0"/>
                        <a:t>8–15</a:t>
                      </a:r>
                    </a:p>
                  </a:txBody>
                  <a:tcPr/>
                </a:tc>
                <a:extLst>
                  <a:ext uri="{0D108BD9-81ED-4DB2-BD59-A6C34878D82A}">
                    <a16:rowId xmlns:a16="http://schemas.microsoft.com/office/drawing/2014/main" val="658957268"/>
                  </a:ext>
                </a:extLst>
              </a:tr>
            </a:tbl>
          </a:graphicData>
        </a:graphic>
      </p:graphicFrame>
    </p:spTree>
    <p:extLst>
      <p:ext uri="{BB962C8B-B14F-4D97-AF65-F5344CB8AC3E}">
        <p14:creationId xmlns:p14="http://schemas.microsoft.com/office/powerpoint/2010/main" val="2648417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p:txBody>
          <a:bodyPr anchor="t"/>
          <a:lstStyle/>
          <a:p>
            <a:r>
              <a:rPr lang="en-US" dirty="0"/>
              <a:t>A TSID is also used in the TSPEC element which is in turn used in ADDTS, DELTS, ADDBA, DELBA.</a:t>
            </a:r>
          </a:p>
          <a:p>
            <a:endParaRPr lang="en-US" dirty="0"/>
          </a:p>
          <a:p>
            <a:r>
              <a:rPr lang="en-US" dirty="0"/>
              <a:t>TID used directly in several </a:t>
            </a:r>
            <a:r>
              <a:rPr lang="en-US" dirty="0" err="1"/>
              <a:t>BlockAck</a:t>
            </a:r>
            <a:r>
              <a:rPr lang="en-US" dirty="0"/>
              <a:t> variants (TID_INFO subfield).</a:t>
            </a:r>
          </a:p>
          <a:p>
            <a:endParaRPr lang="en-US" dirty="0"/>
          </a:p>
          <a:p>
            <a:r>
              <a:rPr lang="en-US" dirty="0"/>
              <a:t>The original presentation for Req. 30 only talked about the MAC Header.</a:t>
            </a:r>
          </a:p>
          <a:p>
            <a:endParaRPr lang="en-US" dirty="0"/>
          </a:p>
          <a:p>
            <a:r>
              <a:rPr lang="en-US" dirty="0"/>
              <a:t>Should all of these uses of the TSID and the TID be included in Req. 30 or should it only refer to the “TID” which is part of the MAC header?</a:t>
            </a:r>
          </a:p>
          <a:p>
            <a:endParaRPr lang="en-US" dirty="0"/>
          </a:p>
          <a:p>
            <a:r>
              <a:rPr lang="en-US" dirty="0"/>
              <a:t>Would it make more sense for the TID subfield in the MAC Header just be included in the fields that are encrypted or obfuscated in the MAC Header as part of Req. 31?</a:t>
            </a:r>
          </a:p>
        </p:txBody>
      </p:sp>
    </p:spTree>
    <p:extLst>
      <p:ext uri="{BB962C8B-B14F-4D97-AF65-F5344CB8AC3E}">
        <p14:creationId xmlns:p14="http://schemas.microsoft.com/office/powerpoint/2010/main" val="123463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FEA69-81DA-F627-DF5E-A647088CE687}"/>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31E85AE9-ED9F-E7BD-F5E5-085C4C43126E}"/>
              </a:ext>
            </a:extLst>
          </p:cNvPr>
          <p:cNvSpPr>
            <a:spLocks noGrp="1"/>
          </p:cNvSpPr>
          <p:nvPr>
            <p:ph idx="1"/>
          </p:nvPr>
        </p:nvSpPr>
        <p:spPr/>
        <p:txBody>
          <a:bodyPr anchor="t"/>
          <a:lstStyle/>
          <a:p>
            <a:r>
              <a:rPr lang="en-US" dirty="0"/>
              <a:t>Do you support removing Req. 30 from the list of approved requirements and adding TID to the list of fields to be obfuscated in Req. 31?</a:t>
            </a:r>
          </a:p>
          <a:p>
            <a:endParaRPr lang="en-US" dirty="0"/>
          </a:p>
          <a:p>
            <a:r>
              <a:rPr lang="en-US" dirty="0"/>
              <a:t>Note based on prior agreements within the group, a motion is required to change the approved requirements in doc 21/1848r16.</a:t>
            </a:r>
          </a:p>
        </p:txBody>
      </p:sp>
    </p:spTree>
    <p:extLst>
      <p:ext uri="{BB962C8B-B14F-4D97-AF65-F5344CB8AC3E}">
        <p14:creationId xmlns:p14="http://schemas.microsoft.com/office/powerpoint/2010/main" val="145912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030B4-EC1C-4AC5-33DE-8A335E4C775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2CA5D71-FEAE-9FBD-096D-74317DB020DC}"/>
              </a:ext>
            </a:extLst>
          </p:cNvPr>
          <p:cNvSpPr>
            <a:spLocks noGrp="1"/>
          </p:cNvSpPr>
          <p:nvPr>
            <p:ph idx="1"/>
          </p:nvPr>
        </p:nvSpPr>
        <p:spPr/>
        <p:txBody>
          <a:bodyPr/>
          <a:lstStyle/>
          <a:p>
            <a:r>
              <a:rPr lang="en-US" dirty="0"/>
              <a:t>11-22/623r1 – Privacy Requirements</a:t>
            </a:r>
          </a:p>
          <a:p>
            <a:r>
              <a:rPr lang="en-US" dirty="0"/>
              <a:t>P802.11 </a:t>
            </a:r>
            <a:r>
              <a:rPr lang="en-US" dirty="0" err="1"/>
              <a:t>REVme</a:t>
            </a:r>
            <a:r>
              <a:rPr lang="en-US" dirty="0"/>
              <a:t> D3.0</a:t>
            </a:r>
          </a:p>
          <a:p>
            <a:r>
              <a:rPr lang="en-US" dirty="0"/>
              <a:t>11-21/1848r16 – </a:t>
            </a:r>
            <a:r>
              <a:rPr lang="en-US" dirty="0" err="1"/>
              <a:t>TGbi</a:t>
            </a:r>
            <a:r>
              <a:rPr lang="en-US" dirty="0"/>
              <a:t> Requirements Tracking</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2900995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41029</TotalTime>
  <Words>510</Words>
  <Application>Microsoft Office PowerPoint</Application>
  <PresentationFormat>On-screen Show (4:3)</PresentationFormat>
  <Paragraphs>86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Helvetica</vt:lpstr>
      <vt:lpstr>Helvetica Neue</vt:lpstr>
      <vt:lpstr>Times New Roman</vt:lpstr>
      <vt:lpstr>Office Theme</vt:lpstr>
      <vt:lpstr>PowerPoint Presentation</vt:lpstr>
      <vt:lpstr>PowerPoint Presentation</vt:lpstr>
      <vt:lpstr>Summary</vt:lpstr>
      <vt:lpstr>Requirements</vt:lpstr>
      <vt:lpstr>TID Subfield discussion - background</vt:lpstr>
      <vt:lpstr>Discussion</vt:lpstr>
      <vt:lpstr>Straw Poll</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232</cp:revision>
  <dcterms:modified xsi:type="dcterms:W3CDTF">2023-07-09T15:08:05Z</dcterms:modified>
</cp:coreProperties>
</file>