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2" r:id="rId2"/>
    <p:sldId id="273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6405" autoAdjust="0"/>
  </p:normalViewPr>
  <p:slideViewPr>
    <p:cSldViewPr snapToGrid="0">
      <p:cViewPr varScale="1">
        <p:scale>
          <a:sx n="56" d="100"/>
          <a:sy n="56" d="100"/>
        </p:scale>
        <p:origin x="12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A707D6-10F3-FD10-8C86-2CCDD304E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ABC5B-E03A-B25A-348D-272ED6C08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July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544B7-34E3-FBC8-A6D2-3DD513DAAC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4F564-C8E8-77BB-A184-E905FAC73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45FE9-327B-493D-B290-9579D55D5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644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July 2023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206FF-FAAC-4B1E-8166-3DCCE9F7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469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3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8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3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4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9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5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July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06FF-FAAC-4B1E-8166-3DCCE9F78B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0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02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7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840D3C-406F-4E04-9D62-C985A0881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9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6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60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4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23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81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27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Periklis Chatzimisios (IHU &amp; UNM)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C3840D3C-406F-4E04-9D62-C985A08817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802.11-23/1211r0</a:t>
            </a:r>
          </a:p>
        </p:txBody>
      </p:sp>
    </p:spTree>
    <p:extLst>
      <p:ext uri="{BB962C8B-B14F-4D97-AF65-F5344CB8AC3E}">
        <p14:creationId xmlns:p14="http://schemas.microsoft.com/office/powerpoint/2010/main" val="337988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ctca20120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F366-0198-1328-5B81-3741935E65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63E5-B45E-4B49-79C9-DEBC817F20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9B425-3254-165E-B291-0FEB35525E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A487DE-FCBD-BC7D-8F57-1BEE1AEBD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03564"/>
            <a:ext cx="10363200" cy="1108363"/>
          </a:xfrm>
        </p:spPr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COST Action INTERACT: Intelligence-Enabling Radio Communications for Seamless Inclusive Interactions 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DFA92A0-C019-20F2-3213-F2C761790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179655"/>
            <a:ext cx="8534400" cy="748146"/>
          </a:xfrm>
        </p:spPr>
        <p:txBody>
          <a:bodyPr/>
          <a:lstStyle/>
          <a:p>
            <a:r>
              <a:rPr lang="en-US" sz="2000" noProof="0" dirty="0"/>
              <a:t>Date: </a:t>
            </a:r>
            <a:r>
              <a:rPr lang="en-US" sz="2000" b="0" noProof="0" dirty="0"/>
              <a:t>2023-07-11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226A0-D040-89EE-AF0B-0B41DCD264FF}"/>
              </a:ext>
            </a:extLst>
          </p:cNvPr>
          <p:cNvSpPr txBox="1"/>
          <p:nvPr/>
        </p:nvSpPr>
        <p:spPr>
          <a:xfrm>
            <a:off x="1372961" y="3363682"/>
            <a:ext cx="9446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tx1"/>
                </a:solidFill>
              </a:rPr>
              <a:t>Authors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73127C2-EFEA-E940-BDD0-F467C2CFD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56853"/>
              </p:ext>
            </p:extLst>
          </p:nvPr>
        </p:nvGraphicFramePr>
        <p:xfrm>
          <a:off x="1372961" y="3887409"/>
          <a:ext cx="9446078" cy="196088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041072">
                  <a:extLst>
                    <a:ext uri="{9D8B030D-6E8A-4147-A177-3AD203B41FA5}">
                      <a16:colId xmlns:a16="http://schemas.microsoft.com/office/drawing/2014/main" val="3072777935"/>
                    </a:ext>
                  </a:extLst>
                </a:gridCol>
                <a:gridCol w="2769053">
                  <a:extLst>
                    <a:ext uri="{9D8B030D-6E8A-4147-A177-3AD203B41FA5}">
                      <a16:colId xmlns:a16="http://schemas.microsoft.com/office/drawing/2014/main" val="37610395"/>
                    </a:ext>
                  </a:extLst>
                </a:gridCol>
                <a:gridCol w="1465943">
                  <a:extLst>
                    <a:ext uri="{9D8B030D-6E8A-4147-A177-3AD203B41FA5}">
                      <a16:colId xmlns:a16="http://schemas.microsoft.com/office/drawing/2014/main" val="2788627660"/>
                    </a:ext>
                  </a:extLst>
                </a:gridCol>
                <a:gridCol w="1096282">
                  <a:extLst>
                    <a:ext uri="{9D8B030D-6E8A-4147-A177-3AD203B41FA5}">
                      <a16:colId xmlns:a16="http://schemas.microsoft.com/office/drawing/2014/main" val="2771500767"/>
                    </a:ext>
                  </a:extLst>
                </a:gridCol>
                <a:gridCol w="2073728">
                  <a:extLst>
                    <a:ext uri="{9D8B030D-6E8A-4147-A177-3AD203B41FA5}">
                      <a16:colId xmlns:a16="http://schemas.microsoft.com/office/drawing/2014/main" val="261456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Name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/>
                        <a:t>Affiliations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/>
                        <a:t>Address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Phone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email</a:t>
                      </a:r>
                      <a:endParaRPr lang="en-GB" sz="2000" b="1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892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Periklis Chatzimisios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International Hellenic University &amp; University of New Mexico</a:t>
                      </a:r>
                      <a:endParaRPr lang="en-GB" sz="16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it-IT" sz="1600" dirty="0"/>
                        <a:t>P.O. Box 141</a:t>
                      </a:r>
                      <a:r>
                        <a:rPr lang="en-GB" sz="1600" dirty="0"/>
                        <a:t> </a:t>
                      </a:r>
                    </a:p>
                    <a:p>
                      <a:r>
                        <a:rPr lang="en-GB" sz="1600" dirty="0" err="1"/>
                        <a:t>Sindos</a:t>
                      </a:r>
                      <a:r>
                        <a:rPr lang="en-GB" sz="1600" dirty="0"/>
                        <a:t> 57400</a:t>
                      </a:r>
                    </a:p>
                    <a:p>
                      <a:r>
                        <a:rPr lang="en-GB" sz="1600" dirty="0"/>
                        <a:t>Thessaloniki (Greece)</a:t>
                      </a:r>
                      <a:endParaRPr lang="it-IT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pchatzimisios@ihu.gr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5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Daniele Medda 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600" dirty="0"/>
                        <a:t>International Hellenic University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5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Athanasios </a:t>
                      </a:r>
                      <a:r>
                        <a:rPr lang="it-IT" sz="1600" dirty="0" err="1"/>
                        <a:t>Iossifides</a:t>
                      </a:r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it-IT" sz="1600" dirty="0"/>
                        <a:t>International Hellenic University </a:t>
                      </a:r>
                      <a:endParaRPr lang="en-GB" sz="16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94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97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52EC-AFDD-06EF-BD03-742EFD89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1411-5A13-FFCD-B2B8-356185717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AF43-051A-8CB4-5EF5-E2CD464953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E6E7C0-5C2E-DCDE-447A-79BCC39057F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1EE462-A791-E7BC-578E-A9F137C4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65" y="1612991"/>
            <a:ext cx="48920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52EC-AFDD-06EF-BD03-742EFD89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1411-5A13-FFCD-B2B8-356185717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AF43-051A-8CB4-5EF5-E2CD464953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E6E7C0-5C2E-DCDE-447A-79BCC39057F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27AF4-F6D9-9E97-6687-BAFC157C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630243"/>
            <a:ext cx="4993216" cy="4766426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B132FE04-34E2-7729-985C-104FF4F8BFD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62894" y="1632679"/>
            <a:ext cx="5807055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WG1: Radio channel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Radio channel modelling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ML-based propagation modelling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Shape the radio channel through RIS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r>
              <a:rPr lang="en-US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WG2: Signal Processing and </a:t>
            </a:r>
            <a:r>
              <a:rPr lang="en-US" sz="2300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Localisation</a:t>
            </a:r>
            <a:endParaRPr lang="en-US" sz="2300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Novel PHY layer technologies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ML-based positioning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r>
              <a:rPr lang="en-US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WG3: Network Architectures and Protocols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ML-Based network management and orchestration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Dynamic networks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Novel network paradigms for full interactive experience</a:t>
            </a:r>
          </a:p>
        </p:txBody>
      </p:sp>
    </p:spTree>
    <p:extLst>
      <p:ext uri="{BB962C8B-B14F-4D97-AF65-F5344CB8AC3E}">
        <p14:creationId xmlns:p14="http://schemas.microsoft.com/office/powerpoint/2010/main" val="260410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6E68-4CA6-329F-15AD-10DF6ADD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Teams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51971-DCA2-4EE5-6CE7-1E6E036173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6B41-4829-5D98-B24F-227499535A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00DFD-5980-4FDB-C3D7-0E9E1394D7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D9614-CC28-FE7E-2A62-33D1F3783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4" y="1564972"/>
            <a:ext cx="5035641" cy="4806924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4CD1E8A7-E242-81B8-146F-1D534CDC8A0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59476" y="1520247"/>
            <a:ext cx="591398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VT1: Health and Well-Being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Mission-critical</a:t>
            </a: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body-centric communications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Novel</a:t>
            </a: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human-to-machine interaction 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applications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VT2: Transportation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High-mobility scenarios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including cars, trains and UAVs (3D)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VT3: Industrial Automation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Critical communication 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(Ultra reliable, guaranteed latency)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VT4: Smart Buildings and Cities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Ultra-dense, </a:t>
            </a:r>
            <a:r>
              <a:rPr lang="en-US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low rate and </a:t>
            </a:r>
            <a:r>
              <a:rPr lang="en-US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low energy scenarios </a:t>
            </a:r>
          </a:p>
        </p:txBody>
      </p:sp>
    </p:spTree>
    <p:extLst>
      <p:ext uri="{BB962C8B-B14F-4D97-AF65-F5344CB8AC3E}">
        <p14:creationId xmlns:p14="http://schemas.microsoft.com/office/powerpoint/2010/main" val="336700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6B49-8C13-7F98-F4AD-AFA5FE59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Horizontal Activities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3B408-2D41-9941-C29A-E22EB415E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1CBEA-C22A-B81A-98EE-DE6E3BBFE2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13AA20-2EA6-E1CD-E194-E6EE4EE0C0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D006B-55E7-ECCB-28AF-8555284C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696960"/>
            <a:ext cx="4953998" cy="4728990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A4D94DFF-E245-587A-8479-01058A97A15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91424" y="1714213"/>
            <a:ext cx="5809511" cy="514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HA1: </a:t>
            </a:r>
            <a:r>
              <a:rPr lang="it-IT" sz="2300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Datasets</a:t>
            </a:r>
            <a:endParaRPr lang="it-IT" sz="2300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Set-up and maintenance of datasets</a:t>
            </a: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including measurement results, simulation scenarios and models, etc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HA2: </a:t>
            </a:r>
            <a:r>
              <a:rPr lang="it-IT" sz="2300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Dissemination</a:t>
            </a:r>
            <a:endParaRPr lang="it-IT" sz="2300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Organisation of </a:t>
            </a:r>
            <a:r>
              <a:rPr lang="it-IT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workshops, special sessions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Setup and maintenance of website, social media, newsletters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3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HA3: Training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Organisation of </a:t>
            </a:r>
            <a:r>
              <a:rPr lang="it-IT" sz="2100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training schools</a:t>
            </a: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tutorials in conferences, etc.</a:t>
            </a:r>
          </a:p>
          <a:p>
            <a:pPr marL="723900" lvl="1" indent="-274638">
              <a:buFont typeface="Arial" panose="020B0604020202020204" pitchFamily="34" charset="0"/>
              <a:buChar char="•"/>
              <a:tabLst>
                <a:tab pos="620713" algn="l"/>
              </a:tabLst>
            </a:pPr>
            <a:r>
              <a:rPr lang="it-IT" sz="21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Organisation of training sessions of soft-skills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44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9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2A02-0DCF-459A-AEBF-21E50DB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37BC-41A9-9BFD-CB26-C757538F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9442"/>
            <a:ext cx="10714007" cy="4113213"/>
          </a:xfrm>
        </p:spPr>
        <p:txBody>
          <a:bodyPr/>
          <a:lstStyle/>
          <a:p>
            <a:pPr marL="0" indent="0"/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12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1 (HA1) - H1: Database structure and content requirements. 	</a:t>
            </a:r>
          </a:p>
          <a:p>
            <a:pPr marL="0" indent="0"/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	   	 Deliverable 2 (All) - D1: State-of-the-art and key challenges</a:t>
            </a: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1925" indent="-1431925">
              <a:tabLst>
                <a:tab pos="1517650" algn="l"/>
              </a:tabLst>
            </a:pPr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16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3 (WG1) - White paper on radio channel modelling and prediction to support environment-aware communications</a:t>
            </a:r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1925" indent="-1431925"/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32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4 (WG2) - White paper on novel physical layer technologies and localization algorithms for future wireless networks</a:t>
            </a:r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/>
            <a:endParaRPr lang="en-US" sz="23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73163" indent="-1173163"/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GB" sz="1900" dirty="0">
              <a:latin typeface="Times New Roman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A176-98EB-FA50-5A73-8D3ABA15D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D04D-5E54-369B-8A60-306D59E4B0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C75016-F2CE-2E25-3A42-1590FC4D37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4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2A02-0DCF-459A-AEBF-21E50DB5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37BC-41A9-9BFD-CB26-C757538F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91418"/>
            <a:ext cx="10714007" cy="4113213"/>
          </a:xfrm>
        </p:spPr>
        <p:txBody>
          <a:bodyPr/>
          <a:lstStyle/>
          <a:p>
            <a:pPr marL="0" indent="0"/>
            <a:endParaRPr lang="en-US" sz="1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17650" indent="-1517650"/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36   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5 (All WGs and verticals) - Disciplinary solutions  to the research challenges (preliminary draft of the final report</a:t>
            </a:r>
            <a:r>
              <a:rPr lang="en-US" sz="23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/>
            <a:endParaRPr lang="en-US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17650" indent="-1517650">
              <a:spcAft>
                <a:spcPts val="1200"/>
              </a:spcAft>
            </a:pPr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Month 48	</a:t>
            </a: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Deliverable 6 (HA1) - H2: Database with data sets available. </a:t>
            </a:r>
          </a:p>
          <a:p>
            <a:pPr marL="1517650" indent="-1517650">
              <a:spcAft>
                <a:spcPts val="1200"/>
              </a:spcAft>
            </a:pPr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Deliverable 7 (WG3) - White paper on novel network architectures and protocols for future wireless networks	</a:t>
            </a:r>
          </a:p>
          <a:p>
            <a:pPr marL="1517650" indent="-1517650"/>
            <a:r>
              <a:rPr lang="en-US" sz="23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Deliverable 8 (All) - FR: Final report (open-access book) including all research outcomes of the different disciplinary and interdisciplinary work.</a:t>
            </a:r>
            <a:r>
              <a:rPr lang="en-US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GB" sz="1900" dirty="0">
              <a:latin typeface="Times New Roman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A176-98EB-FA50-5A73-8D3ABA15D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D04D-5E54-369B-8A60-306D59E4B0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C75016-F2CE-2E25-3A42-1590FC4D37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5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16B6-E214-F504-A485-BC9D878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15D-87A0-7439-6F2B-B1A0B03A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94936"/>
            <a:ext cx="11076317" cy="4113213"/>
          </a:xfrm>
        </p:spPr>
        <p:txBody>
          <a:bodyPr/>
          <a:lstStyle/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WG1 Radio Channels</a:t>
            </a:r>
            <a:r>
              <a:rPr lang="en-GB" sz="2200" b="1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(Vittorio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Esposti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, UNIBO, Italy; Mate Boban, HUAWEI, Germany)</a:t>
            </a:r>
          </a:p>
          <a:p>
            <a:pPr marL="569913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Increase the theoretical and experimental understanding and modelling of radio channels</a:t>
            </a:r>
          </a:p>
          <a:p>
            <a:endParaRPr lang="en-GB" sz="2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SWG </a:t>
            </a:r>
            <a:r>
              <a:rPr lang="en-GB" sz="2200" b="1" u="sng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mmWave</a:t>
            </a:r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and THz sounding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(Diego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Dupleich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, TUIL, Germany; Wei Fan, AAU, Denmark)</a:t>
            </a:r>
          </a:p>
          <a:p>
            <a:pPr marL="569913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Concentrate the expertise on radio channel measurements and analysis</a:t>
            </a:r>
          </a:p>
          <a:p>
            <a:pPr marL="227013" lvl="1" indent="0"/>
            <a:endParaRPr lang="en-GB" sz="2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SWG on Reconfigurable Intelligent Surfaces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(Marco Di Renzo, CNRS &amp;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CentraleSupélec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, Paris-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Saclay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University, Paris, France;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Joonas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Kokkoniemi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Centre for Wireless Communications, University of Oulu, Oulu, Finland) </a:t>
            </a:r>
          </a:p>
          <a:p>
            <a:pPr marL="569913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Develop electromagnetically consistent analytical, numerical, and experimental models for RIS and RIS-aided radio channels</a:t>
            </a:r>
            <a:endParaRPr lang="en-GB" sz="2100" dirty="0">
              <a:latin typeface="Times New Roman 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656F-BCE3-A1AA-3091-1A928977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349-4FA7-16C5-0056-8AB08600C2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FA34D1-B28B-BC44-EDA9-CC8640291A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6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16B6-E214-F504-A485-BC9D878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15D-87A0-7439-6F2B-B1A0B03A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94936"/>
            <a:ext cx="11076317" cy="4113213"/>
          </a:xfrm>
        </p:spPr>
        <p:txBody>
          <a:bodyPr/>
          <a:lstStyle/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WG2 Signal Processing and Localisation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(Alister Burr, UOY, United Kingdom; Ana Garcia Armada, UC3M, Spain)</a:t>
            </a:r>
          </a:p>
          <a:p>
            <a:pPr marL="569913" lvl="1" indent="-342900"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Design new positioning and localization techniques</a:t>
            </a:r>
          </a:p>
          <a:p>
            <a:endParaRPr lang="en-GB" sz="18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SWG Integrated Sensing and Communication</a:t>
            </a:r>
            <a:r>
              <a:rPr lang="en-GB" sz="2200" b="1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(Yang Miao, University of Twente, Netherlands; Carsten </a:t>
            </a:r>
            <a:r>
              <a:rPr lang="en-GB" sz="2100" b="0" dirty="0" err="1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Smeenk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IIS Fraunhofer, Germany) </a:t>
            </a:r>
          </a:p>
          <a:p>
            <a:pPr marL="569913" lvl="1" indent="-342900"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Develop transceivers and information retrieve approaches that simultaneously sense and communicate</a:t>
            </a:r>
            <a:endParaRPr lang="fr-FR" sz="21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1" u="sng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WG3 Network Architectures and Protocols</a:t>
            </a:r>
            <a:r>
              <a:rPr lang="en-GB" sz="22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(Hamed Hamadi, UOY, United Kingdom; Konstantin Mikhaylov, OULU, Finland)</a:t>
            </a:r>
          </a:p>
          <a:p>
            <a:pPr marL="569913" lvl="1" indent="-342900">
              <a:buFont typeface="Wingdings" panose="05000000000000000000" pitchFamily="2" charset="2"/>
              <a:buChar char="ü"/>
            </a:pPr>
            <a:r>
              <a:rPr lang="en-GB" sz="2100" dirty="0">
                <a:latin typeface="Times New Roman (Body)"/>
                <a:ea typeface="Calibri" panose="020F0502020204030204" pitchFamily="34" charset="0"/>
                <a:cs typeface="Calibri" panose="020F0502020204030204" pitchFamily="34" charset="0"/>
              </a:rPr>
              <a:t>Propose new networking paradigms to perform human-to-thing communication 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latin typeface="Times New Roman (Body)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656F-BCE3-A1AA-3091-1A928977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349-4FA7-16C5-0056-8AB08600C2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FA34D1-B28B-BC44-EDA9-CC8640291A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89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16B6-E214-F504-A485-BC9D878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715D-87A0-7439-6F2B-B1A0B03A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35" y="1756912"/>
            <a:ext cx="11145329" cy="4113213"/>
          </a:xfrm>
        </p:spPr>
        <p:txBody>
          <a:bodyPr/>
          <a:lstStyle/>
          <a:p>
            <a:r>
              <a:rPr lang="en-GB" sz="2100" b="1" u="sng" dirty="0">
                <a:latin typeface="Times New Roman (Body)"/>
              </a:rPr>
              <a:t>VT1 Health and Well-Being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(Kamran </a:t>
            </a:r>
            <a:r>
              <a:rPr lang="en-GB" sz="1900" b="0" dirty="0" err="1">
                <a:latin typeface="Times New Roman (Body)"/>
              </a:rPr>
              <a:t>Sayrafian</a:t>
            </a:r>
            <a:r>
              <a:rPr lang="en-GB" sz="1900" b="0" dirty="0">
                <a:latin typeface="Times New Roman (Body)"/>
              </a:rPr>
              <a:t>, NIST, United States; Slawomir </a:t>
            </a:r>
            <a:r>
              <a:rPr lang="en-GB" sz="1900" b="0" dirty="0" err="1">
                <a:latin typeface="Times New Roman (Body)"/>
              </a:rPr>
              <a:t>Ambroziak</a:t>
            </a:r>
            <a:r>
              <a:rPr lang="en-GB" sz="1900" b="0" dirty="0">
                <a:latin typeface="Times New Roman (Body)"/>
              </a:rPr>
              <a:t>, PG, Poland)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...scientific challenges dealing with communications around or inside the human body,..</a:t>
            </a:r>
            <a:endParaRPr lang="en-GB" sz="2100" dirty="0">
              <a:latin typeface="Times New Roman (Body)"/>
            </a:endParaRP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SWG Exposure to Electromagnetic Fields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(Joseph </a:t>
            </a:r>
            <a:r>
              <a:rPr lang="en-GB" sz="1900" b="0" dirty="0" err="1">
                <a:latin typeface="Times New Roman (Body)"/>
              </a:rPr>
              <a:t>Wout</a:t>
            </a:r>
            <a:r>
              <a:rPr lang="en-GB" sz="1900" b="0" dirty="0">
                <a:latin typeface="Times New Roman (Body)"/>
              </a:rPr>
              <a:t>, UGENT, Belgium; </a:t>
            </a:r>
            <a:r>
              <a:rPr lang="en-GB" sz="1900" b="0" dirty="0" err="1">
                <a:latin typeface="Times New Roman (Body)"/>
              </a:rPr>
              <a:t>Conchi</a:t>
            </a:r>
            <a:r>
              <a:rPr lang="en-GB" sz="1900" b="0" dirty="0">
                <a:latin typeface="Times New Roman (Body)"/>
              </a:rPr>
              <a:t> Garcia-Pardo, Spain)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..contribute to measurement analysis for the assessment of human exposure to electromagnetic fields.</a:t>
            </a: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VT2 Transportation</a:t>
            </a:r>
            <a:r>
              <a:rPr lang="en-GB" sz="2100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(Thomas Blazek, SAL, Austria; Adrian </a:t>
            </a:r>
            <a:r>
              <a:rPr lang="en-GB" sz="1900" b="0" dirty="0" err="1">
                <a:latin typeface="Times New Roman (Body)"/>
              </a:rPr>
              <a:t>Kliks</a:t>
            </a:r>
            <a:r>
              <a:rPr lang="en-GB" sz="1900" b="0" dirty="0">
                <a:latin typeface="Times New Roman (Body)"/>
              </a:rPr>
              <a:t>, PUT, Poland)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...challenges related to high mobility, requesting precise knowledge of the radio channel</a:t>
            </a: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VT3 Industrial Automation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</a:t>
            </a:r>
            <a:r>
              <a:rPr lang="en-GB" sz="1900" b="0" dirty="0" err="1">
                <a:latin typeface="Times New Roman (Body)"/>
              </a:rPr>
              <a:t>Golsa</a:t>
            </a:r>
            <a:r>
              <a:rPr lang="en-GB" sz="1900" b="0" dirty="0">
                <a:latin typeface="Times New Roman (Body)"/>
              </a:rPr>
              <a:t> </a:t>
            </a:r>
            <a:r>
              <a:rPr lang="en-GB" sz="1900" b="0" dirty="0" err="1">
                <a:latin typeface="Times New Roman (Body)"/>
              </a:rPr>
              <a:t>Ghiaasi</a:t>
            </a:r>
            <a:r>
              <a:rPr lang="en-GB" sz="1900" b="0" dirty="0">
                <a:latin typeface="Times New Roman (Body)"/>
              </a:rPr>
              <a:t>, SAL, Austria; </a:t>
            </a:r>
            <a:r>
              <a:rPr lang="en-GB" sz="1900" b="0" dirty="0" err="1">
                <a:latin typeface="Times New Roman (Body)"/>
              </a:rPr>
              <a:t>Raheeb</a:t>
            </a:r>
            <a:r>
              <a:rPr lang="en-GB" sz="1900" b="0" dirty="0">
                <a:latin typeface="Times New Roman (Body)"/>
              </a:rPr>
              <a:t> Muzaffar, SAL, Austria)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 calling for the design of novel transmission techniques, considering </a:t>
            </a:r>
            <a:r>
              <a:rPr lang="en-GB" sz="2000" dirty="0" err="1">
                <a:latin typeface="Times New Roman (Body)"/>
              </a:rPr>
              <a:t>mmWave</a:t>
            </a:r>
            <a:r>
              <a:rPr lang="en-GB" sz="2000" dirty="0">
                <a:latin typeface="Times New Roman (Body)"/>
              </a:rPr>
              <a:t> and THz bands…</a:t>
            </a:r>
            <a:r>
              <a:rPr lang="en-GB" sz="2100" dirty="0">
                <a:latin typeface="Times New Roman (Body)"/>
              </a:rPr>
              <a:t>	 </a:t>
            </a:r>
          </a:p>
          <a:p>
            <a:pPr>
              <a:spcBef>
                <a:spcPts val="1500"/>
              </a:spcBef>
            </a:pPr>
            <a:r>
              <a:rPr lang="en-GB" sz="2100" b="1" u="sng" dirty="0">
                <a:latin typeface="Times New Roman (Body)"/>
              </a:rPr>
              <a:t>VT4 Smart Buildings and Cities</a:t>
            </a:r>
            <a:r>
              <a:rPr lang="en-GB" sz="2100" b="1" dirty="0">
                <a:latin typeface="Times New Roman (Body)"/>
              </a:rPr>
              <a:t> </a:t>
            </a:r>
            <a:r>
              <a:rPr lang="en-GB" sz="1900" b="0" dirty="0">
                <a:latin typeface="Times New Roman (Body)"/>
              </a:rPr>
              <a:t>(Periklis Chatzimisios, IHU, Greece; Fernando José Velez, UBI, Portugal)</a:t>
            </a:r>
          </a:p>
          <a:p>
            <a:pPr marL="685800" lvl="2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Times New Roman (Body)"/>
              </a:rPr>
              <a:t>...will emphasise both very high-rate communications and/or ultra-dense networks.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656F-BCE3-A1AA-3091-1A928977C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349-4FA7-16C5-0056-8AB08600C2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FA34D1-B28B-BC44-EDA9-CC8640291A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4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1525-10CE-0EA7-3372-16DA0CEF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7DFC-9C7F-01D9-858C-93CB79A5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[1] </a:t>
            </a:r>
            <a:r>
              <a:rPr lang="en-US" sz="2400" noProof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https://interactca20120.org/</a:t>
            </a:r>
            <a:r>
              <a:rPr lang="en-US" sz="2400" noProof="0" dirty="0">
                <a:solidFill>
                  <a:schemeClr val="tx1"/>
                </a:solidFill>
              </a:rPr>
              <a:t>   (COST CA20120 INTERACT website)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CF5D-4CA5-C7D2-92DE-FC9D0BDF9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8B1D-0EF8-C8CE-A46D-BD1A11E004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Periklis Chatzimisios (IHU &amp; UNM)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53004A-12B3-C882-E9D5-D0C92E03927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2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A632-D883-39AA-07DE-0B0D96D5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6547A-F56F-B5A4-D541-66D4BE9C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What is a COST Action?</a:t>
            </a:r>
            <a:endParaRPr lang="en-US" noProof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s-ES" dirty="0">
                <a:sym typeface="Helvetica Light Oblique" charset="0"/>
              </a:rPr>
              <a:t>Status of the INTERACT COST Action.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Objectives and Transversal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Working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Vertical Teams.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Horizontal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Deliverables.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References.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C2703-F7DC-2516-C62A-01717EBC50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2A7E-0B58-D0C1-611E-8C5D262DA4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21BAAC-B424-0629-7D43-3C88835D5B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44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a COST Action (objectives &amp; organization)?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04A1-32AE-3CB5-B890-399F8983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610490" cy="4113213"/>
          </a:xfrm>
        </p:spPr>
        <p:txBody>
          <a:bodyPr/>
          <a:lstStyle/>
          <a:p>
            <a:pPr algn="just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general framework of a COST action (4 years) is built mainly around networking. It supports some meetings (but not for all), Training schools (TS), Short Terme Scientific Missions (STSM).</a:t>
            </a:r>
          </a:p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Objective: </a:t>
            </a:r>
            <a:r>
              <a:rPr lang="en-US" sz="2200" b="0" dirty="0">
                <a:solidFill>
                  <a:schemeClr val="tx1"/>
                </a:solidFill>
              </a:rPr>
              <a:t>Building collaboration between searchers across Europe and beyond. </a:t>
            </a:r>
          </a:p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Participants: </a:t>
            </a:r>
            <a:r>
              <a:rPr lang="en-US" sz="2200" b="0" dirty="0">
                <a:solidFill>
                  <a:schemeClr val="tx1"/>
                </a:solidFill>
              </a:rPr>
              <a:t>Mainly from Europe but also from all over the world. Anybody can join.</a:t>
            </a:r>
          </a:p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3 meetings per year: </a:t>
            </a:r>
            <a:r>
              <a:rPr lang="en-US" sz="2200" b="0" dirty="0">
                <a:solidFill>
                  <a:schemeClr val="tx1"/>
                </a:solidFill>
              </a:rPr>
              <a:t>500+ Working Group members; Every meeting is about 80 to 100 persons, 70 technical documents presented, a lot of discussions….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300" dirty="0"/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a COST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C99F98-6963-B7EF-247F-95F8C92EB293}"/>
              </a:ext>
            </a:extLst>
          </p:cNvPr>
          <p:cNvGrpSpPr/>
          <p:nvPr/>
        </p:nvGrpSpPr>
        <p:grpSpPr>
          <a:xfrm>
            <a:off x="409989" y="1488263"/>
            <a:ext cx="10841805" cy="5192638"/>
            <a:chOff x="409989" y="1298480"/>
            <a:chExt cx="17318455" cy="8761903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C3619B02-06D8-A3CF-96C8-C45C9802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1431" y="4654483"/>
              <a:ext cx="2728118" cy="2728118"/>
            </a:xfrm>
            <a:prstGeom prst="rect">
              <a:avLst/>
            </a:prstGeom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1443EE2A-B70D-7A50-C5E8-E2FCD2EBE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1570" y="6539404"/>
              <a:ext cx="2728118" cy="2728118"/>
            </a:xfrm>
            <a:prstGeom prst="rect">
              <a:avLst/>
            </a:prstGeom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742ACB72-E81A-E969-C2B9-A98F9BD3F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89" y="4734169"/>
              <a:ext cx="2728118" cy="2728118"/>
            </a:xfrm>
            <a:prstGeom prst="rect">
              <a:avLst/>
            </a:prstGeom>
          </p:spPr>
        </p:pic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A7A50454-7A22-9465-A208-9693D0E97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696" y="1298480"/>
              <a:ext cx="2728118" cy="2728118"/>
            </a:xfrm>
            <a:prstGeom prst="rect">
              <a:avLst/>
            </a:prstGeom>
          </p:spPr>
        </p:pic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85603129-6E00-E95A-2BEF-3C9567F0F735}"/>
                </a:ext>
              </a:extLst>
            </p:cNvPr>
            <p:cNvSpPr txBox="1"/>
            <p:nvPr/>
          </p:nvSpPr>
          <p:spPr>
            <a:xfrm>
              <a:off x="7263318" y="2073503"/>
              <a:ext cx="4158125" cy="145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Memorandum of Understanding</a:t>
              </a: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A12A5F53-CFF4-99EC-2E95-BA5AF75EC784}"/>
                </a:ext>
              </a:extLst>
            </p:cNvPr>
            <p:cNvSpPr txBox="1"/>
            <p:nvPr/>
          </p:nvSpPr>
          <p:spPr>
            <a:xfrm>
              <a:off x="2301911" y="5591758"/>
              <a:ext cx="1663724" cy="552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</a:t>
              </a:r>
            </a:p>
          </p:txBody>
        </p:sp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73DC8294-1CEB-11C3-775F-9FEE0BE93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2" t="23589" r="18980" b="21083"/>
            <a:stretch/>
          </p:blipFill>
          <p:spPr>
            <a:xfrm>
              <a:off x="10004479" y="3556199"/>
              <a:ext cx="1839234" cy="1509393"/>
            </a:xfrm>
            <a:prstGeom prst="rect">
              <a:avLst/>
            </a:prstGeom>
          </p:spPr>
        </p:pic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C689E6B1-CCE6-5143-B338-047DE603033E}"/>
                </a:ext>
              </a:extLst>
            </p:cNvPr>
            <p:cNvSpPr txBox="1"/>
            <p:nvPr/>
          </p:nvSpPr>
          <p:spPr>
            <a:xfrm>
              <a:off x="11796760" y="3990860"/>
              <a:ext cx="5931684" cy="80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years (11/2021-10/2025)</a:t>
              </a: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37C63639-406B-C4B8-D30F-D8D9500148EA}"/>
                </a:ext>
              </a:extLst>
            </p:cNvPr>
            <p:cNvSpPr txBox="1"/>
            <p:nvPr/>
          </p:nvSpPr>
          <p:spPr>
            <a:xfrm>
              <a:off x="11954209" y="5853786"/>
              <a:ext cx="5047456" cy="4206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Research coordination</a:t>
              </a:r>
            </a:p>
            <a:p>
              <a:pPr algn="ctr"/>
              <a:endParaRPr lang="en-GB" sz="2800" b="1" dirty="0">
                <a:solidFill>
                  <a:srgbClr val="00AF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&amp;</a:t>
              </a:r>
            </a:p>
            <a:p>
              <a:pPr algn="ctr"/>
              <a:endParaRPr lang="en-GB" sz="2500" b="1" dirty="0">
                <a:solidFill>
                  <a:srgbClr val="00AF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Capacity building</a:t>
              </a:r>
            </a:p>
            <a:p>
              <a:pPr algn="ctr"/>
              <a:endParaRPr lang="en-GB" sz="2800" b="1" dirty="0">
                <a:solidFill>
                  <a:srgbClr val="00AF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FD30A662-FDB1-38E8-9047-CC0023CCC952}"/>
                </a:ext>
              </a:extLst>
            </p:cNvPr>
            <p:cNvSpPr txBox="1"/>
            <p:nvPr/>
          </p:nvSpPr>
          <p:spPr>
            <a:xfrm>
              <a:off x="5613397" y="8194158"/>
              <a:ext cx="2532347" cy="99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500 000 euros</a:t>
              </a:r>
            </a:p>
            <a:p>
              <a:r>
                <a:rPr lang="en-GB" sz="2500" b="1" dirty="0">
                  <a:solidFill>
                    <a:srgbClr val="00AFA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(indicative)</a:t>
              </a:r>
            </a:p>
          </p:txBody>
        </p:sp>
        <p:cxnSp>
          <p:nvCxnSpPr>
            <p:cNvPr id="34" name="Straight Connector 13">
              <a:extLst>
                <a:ext uri="{FF2B5EF4-FFF2-40B4-BE49-F238E27FC236}">
                  <a16:creationId xmlns:a16="http://schemas.microsoft.com/office/drawing/2014/main" id="{A6632611-ED35-E6AF-41C3-5D463E722AE1}"/>
                </a:ext>
              </a:extLst>
            </p:cNvPr>
            <p:cNvCxnSpPr>
              <a:cxnSpLocks/>
              <a:stCxn id="27" idx="1"/>
              <a:endCxn id="29" idx="0"/>
            </p:cNvCxnSpPr>
            <p:nvPr/>
          </p:nvCxnSpPr>
          <p:spPr>
            <a:xfrm flipH="1">
              <a:off x="3133773" y="2662540"/>
              <a:ext cx="1962923" cy="2929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4296EAF5-3D43-F729-A21E-B03E05FB0DD4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>
              <a:off x="3965634" y="4444336"/>
              <a:ext cx="6042935" cy="1423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">
              <a:extLst>
                <a:ext uri="{FF2B5EF4-FFF2-40B4-BE49-F238E27FC236}">
                  <a16:creationId xmlns:a16="http://schemas.microsoft.com/office/drawing/2014/main" id="{28DF3D3A-C617-CC0A-41E0-F8EF9569CC3E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 flipV="1">
              <a:off x="3965634" y="5867825"/>
              <a:ext cx="5962356" cy="1269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6">
              <a:extLst>
                <a:ext uri="{FF2B5EF4-FFF2-40B4-BE49-F238E27FC236}">
                  <a16:creationId xmlns:a16="http://schemas.microsoft.com/office/drawing/2014/main" id="{3609A5C2-B402-F12C-28B9-65B532662336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H="1" flipV="1">
              <a:off x="3133773" y="6143892"/>
              <a:ext cx="2141714" cy="2140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18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“anywhere in the world” mean?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3" name="Picture 14" descr="A world map with different countries/regions&#10;&#10;Description automatically generated with low confidence">
            <a:extLst>
              <a:ext uri="{FF2B5EF4-FFF2-40B4-BE49-F238E27FC236}">
                <a16:creationId xmlns:a16="http://schemas.microsoft.com/office/drawing/2014/main" id="{40EAF858-7466-C065-7971-1FCA9786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1" y="1907992"/>
            <a:ext cx="8432262" cy="3589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8376C0-895E-0976-8E92-75AA8BA9C7CD}"/>
              </a:ext>
            </a:extLst>
          </p:cNvPr>
          <p:cNvSpPr/>
          <p:nvPr/>
        </p:nvSpPr>
        <p:spPr>
          <a:xfrm>
            <a:off x="929217" y="3702651"/>
            <a:ext cx="4209691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50214"/>
            <a:r>
              <a:rPr lang="en-GB" sz="1800" b="1" dirty="0">
                <a:solidFill>
                  <a:srgbClr val="6E1C47"/>
                </a:solidFill>
                <a:latin typeface="Arial "/>
                <a:cs typeface="Calibri" panose="020F0502020204030204" pitchFamily="34" charset="0"/>
              </a:rPr>
              <a:t>COST Full/Cooperating Member</a:t>
            </a:r>
          </a:p>
          <a:p>
            <a:pPr defTabSz="650214"/>
            <a:endParaRPr lang="en-GB" sz="1800" b="1" dirty="0">
              <a:solidFill>
                <a:srgbClr val="6E82BE"/>
              </a:solidFill>
              <a:latin typeface="Arial "/>
              <a:cs typeface="Calibri" panose="020F0502020204030204" pitchFamily="34" charset="0"/>
            </a:endParaRPr>
          </a:p>
          <a:p>
            <a:pPr defTabSz="650214"/>
            <a:r>
              <a:rPr lang="en-GB" sz="1800" b="1" dirty="0">
                <a:solidFill>
                  <a:srgbClr val="46C29C"/>
                </a:solidFill>
                <a:latin typeface="Arial "/>
                <a:cs typeface="Calibri" panose="020F0502020204030204" pitchFamily="34" charset="0"/>
              </a:rPr>
              <a:t>COST Partner Member</a:t>
            </a:r>
          </a:p>
          <a:p>
            <a:pPr defTabSz="650214"/>
            <a:endParaRPr lang="en-GB" sz="1800" b="1" dirty="0">
              <a:solidFill>
                <a:srgbClr val="46C29C"/>
              </a:solidFill>
              <a:latin typeface="Arial "/>
              <a:cs typeface="Calibri" panose="020F0502020204030204" pitchFamily="34" charset="0"/>
            </a:endParaRPr>
          </a:p>
          <a:p>
            <a:pPr defTabSz="650214"/>
            <a:r>
              <a:rPr lang="en-GB" sz="1800" b="1" dirty="0">
                <a:solidFill>
                  <a:srgbClr val="6E82BE"/>
                </a:solidFill>
                <a:latin typeface="Arial "/>
                <a:cs typeface="Calibri" panose="020F0502020204030204" pitchFamily="34" charset="0"/>
              </a:rPr>
              <a:t>Near Neighbour Countries (list to be confirmed)</a:t>
            </a:r>
          </a:p>
          <a:p>
            <a:pPr defTabSz="650214"/>
            <a:endParaRPr lang="en-GB" sz="1800" dirty="0">
              <a:solidFill>
                <a:srgbClr val="6E82BE"/>
              </a:solidFill>
              <a:latin typeface="Arial "/>
              <a:cs typeface="Calibri" panose="020F0502020204030204" pitchFamily="34" charset="0"/>
            </a:endParaRPr>
          </a:p>
          <a:p>
            <a:pPr defTabSz="650214"/>
            <a:r>
              <a:rPr lang="en-GB" sz="1800" b="1" dirty="0">
                <a:solidFill>
                  <a:schemeClr val="bg1">
                    <a:lumMod val="75000"/>
                  </a:schemeClr>
                </a:solidFill>
                <a:latin typeface="Arial "/>
                <a:cs typeface="Calibri" panose="020F0502020204030204" pitchFamily="34" charset="0"/>
              </a:rPr>
              <a:t>Third States</a:t>
            </a:r>
          </a:p>
          <a:p>
            <a:pPr defTabSz="650214"/>
            <a:r>
              <a:rPr lang="en-GB" sz="1800" b="1" dirty="0">
                <a:solidFill>
                  <a:srgbClr val="CC6600"/>
                </a:solidFill>
                <a:latin typeface="Arial "/>
                <a:cs typeface="Calibri" panose="020F0502020204030204" pitchFamily="34" charset="0"/>
              </a:rPr>
              <a:t>currently participating</a:t>
            </a:r>
            <a:endParaRPr lang="en-GB" sz="1707" dirty="0">
              <a:solidFill>
                <a:srgbClr val="ED7D31"/>
              </a:solidFill>
              <a:latin typeface="Arial 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5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funded by COST?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B51D31-C08A-0353-212E-C508ED21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7" y="1830390"/>
            <a:ext cx="11325426" cy="42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9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s-ES" dirty="0">
                <a:sym typeface="Helvetica Light Oblique" charset="0"/>
              </a:rPr>
              <a:t>Status of the COST Action INTERACT [1]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821B2-BE39-57FC-D9DA-47DDFF593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16" y="1482341"/>
            <a:ext cx="10679502" cy="49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E0FBD05-DECA-F354-68F5-E993E477E9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29217" y="1652205"/>
            <a:ext cx="1064743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O1: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Fundamental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research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</a:t>
            </a:r>
            <a:r>
              <a:rPr lang="it-IT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 the </a:t>
            </a:r>
            <a:r>
              <a:rPr lang="it-IT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fields</a:t>
            </a:r>
            <a:r>
              <a:rPr lang="it-IT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of 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Antennas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Propagation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Signal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processing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Localisation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Network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Architectures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Protocols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2500" dirty="0">
              <a:solidFill>
                <a:srgbClr val="0F4C8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O2: To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make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the Wireless Network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Intelligent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–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aware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,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adaptive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parsimonious</a:t>
            </a:r>
            <a:endParaRPr lang="it-IT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2500" dirty="0">
              <a:solidFill>
                <a:srgbClr val="0F4C8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O3: To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contribute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to the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creation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of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Intelligent</a:t>
            </a:r>
            <a:r>
              <a:rPr lang="it-IT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Environments</a:t>
            </a:r>
            <a:endParaRPr lang="it-IT" b="1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Health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Transportation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Industry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Buildings</a:t>
            </a:r>
            <a:r>
              <a:rPr lang="it-IT" sz="2200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 and </a:t>
            </a:r>
            <a:r>
              <a:rPr lang="it-IT" sz="2200" dirty="0" err="1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Cities</a:t>
            </a:r>
            <a:endParaRPr lang="it-IT" sz="2200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32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F34-2357-876E-7655-F8142110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Transversal Issues</a:t>
            </a:r>
            <a:br>
              <a:rPr lang="es-ES" altLang="es-ES" sz="1100" b="1" dirty="0">
                <a:solidFill>
                  <a:srgbClr val="3E84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9BBE-D484-EF3C-EA1B-E1D458D0E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C3840D3C-406F-4E04-9D62-C985A088177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B680-BE52-7DFA-A8E9-30AB437A51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Periklis Chatzimisios (IHU &amp; UNM)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F4EF-D32D-E6D9-F30B-B215D137E0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2744A0A-9665-F72B-EED2-04390A2495B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2661" y="1810456"/>
            <a:ext cx="1023157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Achieve </a:t>
            </a:r>
            <a:r>
              <a:rPr lang="en-US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trade-offs in model-driven versus data-driven </a:t>
            </a: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communication engineering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 (Body)"/>
              <a:ea typeface="ＭＳ Ｐゴシック" pitchFamily="34" charset="-128"/>
            </a:endParaRP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To support the research by making </a:t>
            </a:r>
            <a:r>
              <a:rPr lang="en-US" b="1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available datasets </a:t>
            </a:r>
            <a:r>
              <a:rPr lang="en-US" dirty="0">
                <a:solidFill>
                  <a:schemeClr val="tx1"/>
                </a:solidFill>
                <a:latin typeface="Times New Roman (Body)"/>
                <a:ea typeface="ＭＳ Ｐゴシック" pitchFamily="34" charset="-128"/>
              </a:rPr>
              <a:t>on real world scenarios 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ABA21E-C8D2-F95F-6B1D-F971B48430EC}"/>
              </a:ext>
            </a:extLst>
          </p:cNvPr>
          <p:cNvGrpSpPr/>
          <p:nvPr/>
        </p:nvGrpSpPr>
        <p:grpSpPr>
          <a:xfrm>
            <a:off x="3623318" y="3828123"/>
            <a:ext cx="4650263" cy="2457642"/>
            <a:chOff x="4769782" y="5185362"/>
            <a:chExt cx="6877454" cy="3808222"/>
          </a:xfrm>
        </p:grpSpPr>
        <p:pic>
          <p:nvPicPr>
            <p:cNvPr id="15" name="Picture 6" descr="Oroscopo Bilancia, ottobre: periodo di chiarimenti per l'amore">
              <a:extLst>
                <a:ext uri="{FF2B5EF4-FFF2-40B4-BE49-F238E27FC236}">
                  <a16:creationId xmlns:a16="http://schemas.microsoft.com/office/drawing/2014/main" id="{37A8642D-A933-F8D0-141A-71206E243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782" y="5185362"/>
              <a:ext cx="6877453" cy="380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La definizione, le caratteristiche e le tipologie dei Modelli Matematici |  Informatica e Ingegneria Online">
              <a:extLst>
                <a:ext uri="{FF2B5EF4-FFF2-40B4-BE49-F238E27FC236}">
                  <a16:creationId xmlns:a16="http://schemas.microsoft.com/office/drawing/2014/main" id="{BE775C2C-56F5-887F-145E-69240FCDA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801" y="5655506"/>
              <a:ext cx="2431506" cy="161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The 4 Top Artificial Intelligence Trends For 2021">
              <a:extLst>
                <a:ext uri="{FF2B5EF4-FFF2-40B4-BE49-F238E27FC236}">
                  <a16:creationId xmlns:a16="http://schemas.microsoft.com/office/drawing/2014/main" id="{F683948A-A073-14C3-63A0-D93402B3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968" y="6974152"/>
              <a:ext cx="2815268" cy="1576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576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13477</TotalTime>
  <Words>1367</Words>
  <Application>Microsoft Office PowerPoint</Application>
  <PresentationFormat>Widescreen</PresentationFormat>
  <Paragraphs>240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</vt:lpstr>
      <vt:lpstr>Calibri</vt:lpstr>
      <vt:lpstr>Times New Roman</vt:lpstr>
      <vt:lpstr>Times New Roman (Body)</vt:lpstr>
      <vt:lpstr>Wingdings</vt:lpstr>
      <vt:lpstr>Office Theme</vt:lpstr>
      <vt:lpstr>COST Action INTERACT: Intelligence-Enabling Radio Communications for Seamless Inclusive Interactions  </vt:lpstr>
      <vt:lpstr>Outline</vt:lpstr>
      <vt:lpstr>What is a COST Action (objectives &amp; organization)?</vt:lpstr>
      <vt:lpstr>What is a COST Action?</vt:lpstr>
      <vt:lpstr>What does “anywhere in the world” mean?</vt:lpstr>
      <vt:lpstr>What can be funded by COST?</vt:lpstr>
      <vt:lpstr>Status of the COST Action INTERACT [1]</vt:lpstr>
      <vt:lpstr>Objectives</vt:lpstr>
      <vt:lpstr>Transversal Issues </vt:lpstr>
      <vt:lpstr>Implementation</vt:lpstr>
      <vt:lpstr>Working Groups</vt:lpstr>
      <vt:lpstr>Vertical Teams</vt:lpstr>
      <vt:lpstr>Horizontal Activities </vt:lpstr>
      <vt:lpstr>Deliverables (1)</vt:lpstr>
      <vt:lpstr>Deliverables (2)</vt:lpstr>
      <vt:lpstr>Working Groups</vt:lpstr>
      <vt:lpstr>Working Groups</vt:lpstr>
      <vt:lpstr>Vertical Teams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Submission title</dc:title>
  <dc:creator>Daniele Medda</dc:creator>
  <cp:lastModifiedBy>Periklis Chatzimisios</cp:lastModifiedBy>
  <cp:revision>9</cp:revision>
  <dcterms:created xsi:type="dcterms:W3CDTF">2023-06-18T16:46:14Z</dcterms:created>
  <dcterms:modified xsi:type="dcterms:W3CDTF">2023-07-09T07:50:48Z</dcterms:modified>
</cp:coreProperties>
</file>