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2" r:id="rId3"/>
    <p:sldId id="295" r:id="rId4"/>
    <p:sldId id="296" r:id="rId5"/>
    <p:sldId id="297" r:id="rId6"/>
    <p:sldId id="298" r:id="rId7"/>
    <p:sldId id="299" r:id="rId8"/>
    <p:sldId id="302" r:id="rId9"/>
    <p:sldId id="300" r:id="rId10"/>
    <p:sldId id="304" r:id="rId11"/>
    <p:sldId id="301" r:id="rId12"/>
    <p:sldId id="303" r:id="rId13"/>
    <p:sldId id="29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5280" autoAdjust="0"/>
  </p:normalViewPr>
  <p:slideViewPr>
    <p:cSldViewPr>
      <p:cViewPr varScale="1">
        <p:scale>
          <a:sx n="80" d="100"/>
          <a:sy n="80" d="100"/>
        </p:scale>
        <p:origin x="116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0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9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802.11-21/0395r0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1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Peshal</a:t>
            </a:r>
            <a:r>
              <a:rPr lang="en-US" dirty="0" smtClean="0"/>
              <a:t> </a:t>
            </a:r>
            <a:r>
              <a:rPr lang="en-US" dirty="0" err="1" smtClean="0"/>
              <a:t>Nayak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lang="en-US" sz="1800" b="1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1207r0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QoS Enhancements for Next Generation Wi-Fi Networks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2023-07-04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973591"/>
              </p:ext>
            </p:extLst>
          </p:nvPr>
        </p:nvGraphicFramePr>
        <p:xfrm>
          <a:off x="1006475" y="2416175"/>
          <a:ext cx="8769350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Document" r:id="rId4" imgW="10439485" imgH="3119186" progId="Word.Document.8">
                  <p:embed/>
                </p:oleObj>
              </mc:Choice>
              <mc:Fallback>
                <p:oleObj name="Document" r:id="rId4" imgW="10439485" imgH="31191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16175"/>
                        <a:ext cx="8769350" cy="2613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B: Cross Link Indication With Cross Link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572000"/>
            <a:ext cx="10361084" cy="1522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Instead of transmitting missing frames as a part of the ongoing transmission on link 1, they can be transmitted on link 2.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857481" y="2132014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71781" y="2320928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971781" y="291724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781" y="351355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9105881" y="2132014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9220181" y="2320928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220181" y="291724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220181" y="351355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cxnSp>
        <p:nvCxnSpPr>
          <p:cNvPr id="15" name="Straight Connector 14"/>
          <p:cNvCxnSpPr>
            <a:stCxn id="8" idx="3"/>
          </p:cNvCxnSpPr>
          <p:nvPr/>
        </p:nvCxnSpPr>
        <p:spPr bwMode="auto">
          <a:xfrm>
            <a:off x="3886181" y="2511428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896381" y="3114128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92181" y="3679242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944735" y="247385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2555" y="304641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6618" y="3624305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584806" y="2114305"/>
            <a:ext cx="2057400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153296" y="2710518"/>
            <a:ext cx="12744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Parallelogram 22"/>
          <p:cNvSpPr/>
          <p:nvPr/>
        </p:nvSpPr>
        <p:spPr bwMode="auto">
          <a:xfrm>
            <a:off x="5838356" y="2910230"/>
            <a:ext cx="304800" cy="190500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Parallelogram 23"/>
          <p:cNvSpPr/>
          <p:nvPr/>
        </p:nvSpPr>
        <p:spPr bwMode="auto">
          <a:xfrm>
            <a:off x="5286352" y="2315851"/>
            <a:ext cx="304800" cy="190500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4715" y="3273103"/>
            <a:ext cx="1456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Ctrl frame carrying missing frame info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>
            <a:endCxn id="22" idx="2"/>
          </p:cNvCxnSpPr>
          <p:nvPr/>
        </p:nvCxnSpPr>
        <p:spPr bwMode="auto">
          <a:xfrm flipV="1">
            <a:off x="6128058" y="3098418"/>
            <a:ext cx="88962" cy="2382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416239" y="2710518"/>
            <a:ext cx="645180" cy="397224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08284" y="3427595"/>
            <a:ext cx="1156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PPDU carrying missing frames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6781184" y="3121141"/>
            <a:ext cx="49507" cy="2893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7764973" y="2504098"/>
            <a:ext cx="422645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212781" y="3110559"/>
            <a:ext cx="422645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366586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C: Same Link Indication With Same Link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8" y="4402555"/>
            <a:ext cx="10361084" cy="20610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STA1 can break the ongoing transmission into multiple PPDUs with some preemption periods between the PPDUs (similar to preemption mechanism [8])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If a PPDU has one or more frames that can face a HOL blocking issue, AP can transmit a control frame in the </a:t>
            </a:r>
            <a:r>
              <a:rPr lang="en-US" sz="1800" dirty="0" err="1" smtClean="0"/>
              <a:t>interframe</a:t>
            </a:r>
            <a:r>
              <a:rPr lang="en-US" sz="1800" dirty="0" smtClean="0"/>
              <a:t> spacing. STA1 can insert the missing frames in one of the following PPDUs.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819400" y="2351208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33700" y="254012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933700" y="313643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33700" y="3732750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067800" y="2351208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9182100" y="254012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182100" y="313643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182100" y="3732750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cxnSp>
        <p:nvCxnSpPr>
          <p:cNvPr id="41" name="Straight Connector 40"/>
          <p:cNvCxnSpPr>
            <a:stCxn id="34" idx="3"/>
          </p:cNvCxnSpPr>
          <p:nvPr/>
        </p:nvCxnSpPr>
        <p:spPr bwMode="auto">
          <a:xfrm>
            <a:off x="3848100" y="2730622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858300" y="3333322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854100" y="3898436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906654" y="269304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04474" y="326560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28537" y="384349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949507" y="2340428"/>
            <a:ext cx="68230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PPDU1</a:t>
            </a:r>
          </a:p>
        </p:txBody>
      </p:sp>
      <p:sp>
        <p:nvSpPr>
          <p:cNvPr id="50" name="Parallelogram 49"/>
          <p:cNvSpPr/>
          <p:nvPr/>
        </p:nvSpPr>
        <p:spPr bwMode="auto">
          <a:xfrm>
            <a:off x="4644707" y="2558619"/>
            <a:ext cx="304800" cy="158002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49507" y="1674721"/>
            <a:ext cx="2019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PPDU 3 has a frame that can suffer from HOL blocking issue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>
            <a:off x="6391123" y="2059175"/>
            <a:ext cx="238277" cy="2463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7284086" y="2723292"/>
            <a:ext cx="183514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389092" y="2723292"/>
            <a:ext cx="422645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745289" y="2340752"/>
            <a:ext cx="68230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PPDU2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529231" y="2334287"/>
            <a:ext cx="68230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PPDU3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588886" y="2334287"/>
            <a:ext cx="68230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PPDU4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704317" y="1854992"/>
            <a:ext cx="1606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mtClean="0">
                <a:solidFill>
                  <a:srgbClr val="000000"/>
                </a:solidFill>
              </a:rPr>
              <a:t>Ctrl </a:t>
            </a:r>
            <a:r>
              <a:rPr lang="en-US" sz="1100" dirty="0" smtClean="0">
                <a:solidFill>
                  <a:srgbClr val="000000"/>
                </a:solidFill>
              </a:rPr>
              <a:t>frame carrying missing frame info 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7351602" y="2285212"/>
            <a:ext cx="21821" cy="3670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8071016" y="1654039"/>
            <a:ext cx="20061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STA1 includes missing frame in one of the following PPDUs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H="1">
            <a:off x="8182406" y="2086225"/>
            <a:ext cx="206686" cy="24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 flipV="1">
            <a:off x="5691248" y="2742653"/>
            <a:ext cx="186767" cy="3518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6300661" y="2742654"/>
            <a:ext cx="196269" cy="3769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6597175" y="2732839"/>
            <a:ext cx="644716" cy="3769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5218941" y="3110702"/>
            <a:ext cx="20061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Preemption periods between PPDUs</a:t>
            </a:r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UHR aims to lower latency support in next generation Wi-Fi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Reducing additional delays caused by HOL blocking issues can be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discussion, we present two solution directions for achieving this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0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altLang="zh-CN" dirty="0"/>
              <a:t>Beyond be – Proposed Next Step, IEEE 802.11-22/0708r3</a:t>
            </a:r>
          </a:p>
          <a:p>
            <a:pPr marL="0" indent="0">
              <a:buNone/>
            </a:pPr>
            <a:r>
              <a:rPr lang="en-US" dirty="0"/>
              <a:t>[2] UHR proposed PAR, IEEE 802.11-23/480</a:t>
            </a:r>
          </a:p>
          <a:p>
            <a:pPr marL="0" indent="0"/>
            <a:r>
              <a:rPr lang="en-US" dirty="0"/>
              <a:t>[3] </a:t>
            </a:r>
            <a:r>
              <a:rPr lang="en-US" altLang="ja-JP" dirty="0"/>
              <a:t>Considerations on UHR PAR and KPIs, IEEE 802.11-22/1919</a:t>
            </a:r>
          </a:p>
          <a:p>
            <a:pPr marL="0" indent="0"/>
            <a:r>
              <a:rPr lang="en-US" dirty="0"/>
              <a:t>[4] </a:t>
            </a:r>
            <a:r>
              <a:rPr lang="en-US" altLang="zh-CN" dirty="0">
                <a:solidFill>
                  <a:schemeClr val="tx1"/>
                </a:solidFill>
              </a:rPr>
              <a:t>Cloud VR Use Case and Requirements</a:t>
            </a:r>
            <a:r>
              <a:rPr lang="en-US" altLang="ja-JP" dirty="0">
                <a:solidFill>
                  <a:schemeClr val="tx1"/>
                </a:solidFill>
              </a:rPr>
              <a:t>, IEEE 802.11-22/0952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[5] </a:t>
            </a:r>
            <a:r>
              <a:rPr lang="en-US" altLang="ja-JP" dirty="0">
                <a:solidFill>
                  <a:schemeClr val="tx1"/>
                </a:solidFill>
              </a:rPr>
              <a:t>802.11bx: Enabling </a:t>
            </a:r>
            <a:r>
              <a:rPr lang="en-US" altLang="ja-JP" dirty="0" err="1">
                <a:solidFill>
                  <a:schemeClr val="tx1"/>
                </a:solidFill>
              </a:rPr>
              <a:t>Metaverse</a:t>
            </a:r>
            <a:r>
              <a:rPr lang="en-US" altLang="ja-JP" dirty="0">
                <a:solidFill>
                  <a:schemeClr val="tx1"/>
                </a:solidFill>
              </a:rPr>
              <a:t> -- </a:t>
            </a:r>
            <a:r>
              <a:rPr lang="en-US" altLang="ja-JP" dirty="0" err="1">
                <a:solidFill>
                  <a:schemeClr val="tx1"/>
                </a:solidFill>
              </a:rPr>
              <a:t>Metaverse</a:t>
            </a:r>
            <a:r>
              <a:rPr lang="en-US" altLang="ja-JP" dirty="0">
                <a:solidFill>
                  <a:schemeClr val="tx1"/>
                </a:solidFill>
              </a:rPr>
              <a:t>, AR/VR, and Wearables, IEEE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802.11-	</a:t>
            </a:r>
            <a:r>
              <a:rPr lang="en-US" altLang="ja-JP" dirty="0" smtClean="0">
                <a:solidFill>
                  <a:schemeClr val="tx1"/>
                </a:solidFill>
              </a:rPr>
              <a:t>22/0779</a:t>
            </a:r>
            <a:r>
              <a:rPr lang="en-US" dirty="0" smtClean="0"/>
              <a:t> </a:t>
            </a:r>
          </a:p>
          <a:p>
            <a:pPr marL="0" indent="0"/>
            <a:r>
              <a:rPr lang="en-US" dirty="0" smtClean="0"/>
              <a:t>[6] Head of line blocking issue for Wi-Fi, IEEE 802.11-23/697r0</a:t>
            </a:r>
          </a:p>
          <a:p>
            <a:pPr marL="0" indent="0"/>
            <a:r>
              <a:rPr lang="en-US" dirty="0" smtClean="0"/>
              <a:t>[7] </a:t>
            </a:r>
            <a:r>
              <a:rPr lang="en-US" dirty="0"/>
              <a:t>Further Improve Latency Performance in 11be, IEEE 802.11-21/0670 </a:t>
            </a:r>
            <a:endParaRPr lang="en-US" dirty="0" smtClean="0"/>
          </a:p>
          <a:p>
            <a:pPr marL="0" indent="0"/>
            <a:r>
              <a:rPr lang="en-US" dirty="0" smtClean="0"/>
              <a:t>[8] </a:t>
            </a:r>
            <a:r>
              <a:rPr lang="en-US" dirty="0"/>
              <a:t>Preemption for Low Latency Application, IEEE 802.11-23/0092</a:t>
            </a:r>
          </a:p>
          <a:p>
            <a:pPr marL="0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61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 we consider the issue of head-of-line (HOL) blocking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 some thoughts on possible directions to address the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00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441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UHR has considered several areas of improvement for next generation Wi-Fi networks [1]: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reliability of WLAN connectivity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Lower latencies and deterministic latency support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manageability and mobility support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Increased performance in congested environments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Throughput enhancements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Power savings enhancements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approved PAR intends to consider at least one mode of operation capable of improving the tail of the latency distribution and jitter compared to EHT MAC/PHY operation [2]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854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56854" y="1981201"/>
            <a:ext cx="6453545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Support for new use cases with extremely low latency applications have been proposed previously: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number of applications that can potentially have very low latency requirements have been considered and discussed by the group [3]-[5]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Applications in these categories can have a last hop latency requirements on the scale of a few milliseconds [3], [4]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Many such use cases have also been analysed in the RTA report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some of the applications near lossless performance is also expected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graphicFrame>
        <p:nvGraphicFramePr>
          <p:cNvPr id="13" name="表 13"/>
          <p:cNvGraphicFramePr>
            <a:graphicFrameLocks noGrp="1"/>
          </p:cNvGraphicFramePr>
          <p:nvPr>
            <p:extLst/>
          </p:nvPr>
        </p:nvGraphicFramePr>
        <p:xfrm>
          <a:off x="7010400" y="1998288"/>
          <a:ext cx="4953001" cy="3841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7036">
                  <a:extLst>
                    <a:ext uri="{9D8B030D-6E8A-4147-A177-3AD203B41FA5}">
                      <a16:colId xmlns:a16="http://schemas.microsoft.com/office/drawing/2014/main" val="2347218847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2117081284"/>
                    </a:ext>
                  </a:extLst>
                </a:gridCol>
                <a:gridCol w="659272">
                  <a:extLst>
                    <a:ext uri="{9D8B030D-6E8A-4147-A177-3AD203B41FA5}">
                      <a16:colId xmlns:a16="http://schemas.microsoft.com/office/drawing/2014/main" val="2671828562"/>
                    </a:ext>
                  </a:extLst>
                </a:gridCol>
                <a:gridCol w="704351">
                  <a:extLst>
                    <a:ext uri="{9D8B030D-6E8A-4147-A177-3AD203B41FA5}">
                      <a16:colId xmlns:a16="http://schemas.microsoft.com/office/drawing/2014/main" val="813789511"/>
                    </a:ext>
                  </a:extLst>
                </a:gridCol>
                <a:gridCol w="687445">
                  <a:extLst>
                    <a:ext uri="{9D8B030D-6E8A-4147-A177-3AD203B41FA5}">
                      <a16:colId xmlns:a16="http://schemas.microsoft.com/office/drawing/2014/main" val="1652754149"/>
                    </a:ext>
                  </a:extLst>
                </a:gridCol>
                <a:gridCol w="1335452">
                  <a:extLst>
                    <a:ext uri="{9D8B030D-6E8A-4147-A177-3AD203B41FA5}">
                      <a16:colId xmlns:a16="http://schemas.microsoft.com/office/drawing/2014/main" val="2660529559"/>
                    </a:ext>
                  </a:extLst>
                </a:gridCol>
              </a:tblGrid>
              <a:tr h="84649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Use cases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Intra BSS latency [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Jitter variance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 [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Packet loss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Data rate [Mbps]</a:t>
                      </a:r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300658"/>
                  </a:ext>
                </a:extLst>
              </a:tr>
              <a:tr h="10373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Real-time gaming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2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0.1 %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972702"/>
                  </a:ext>
                </a:extLst>
              </a:tr>
              <a:tr h="13247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Cloud gaming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2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0.1 (Reverse link)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&gt;</a:t>
                      </a:r>
                      <a:r>
                        <a:rPr lang="ja-JP" altLang="en-US" sz="1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5Mbps (Forward link)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579821"/>
                  </a:ext>
                </a:extLst>
              </a:tr>
              <a:tr h="12234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Real-time video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3 ~ 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1~ 2.5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100 ~ 28,000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130882"/>
                  </a:ext>
                </a:extLst>
              </a:tr>
              <a:tr h="112218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Robotics and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</a:rPr>
                        <a:t>industrial automation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Equipment control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10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0.2~2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 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677852"/>
                  </a:ext>
                </a:extLst>
              </a:tr>
              <a:tr h="102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Human safety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0.2 ~ 2 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Near-lossless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 1 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813124"/>
                  </a:ext>
                </a:extLst>
              </a:tr>
              <a:tr h="163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Haptic technology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 ~ 5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&lt;0.2~2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Lossless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70213"/>
                  </a:ext>
                </a:extLst>
              </a:tr>
              <a:tr h="7079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Drone control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&lt;10</a:t>
                      </a:r>
                      <a:endParaRPr lang="ja-JP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Lossless</a:t>
                      </a:r>
                      <a:endParaRPr lang="ja-JP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&gt;100 with video</a:t>
                      </a:r>
                      <a:endParaRPr lang="ja-JP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75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56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In-order Delivery of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In order delivery approach: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IEEE 802.11 MAC is designed to deliver frames in order to higher layers. 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The MAC at the transmitter assigns sequence/packet numbers to transmitted frames (e.g., MSDU, A-MSDU, etc.)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The numbering enables the receiver to identify the order of transmitted frames and perform in order delivery</a:t>
            </a:r>
          </a:p>
          <a:p>
            <a:pPr marL="800100" lvl="1" indent="-3429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receive reorder buffer holds the frame and passes them in order to higher </a:t>
            </a:r>
            <a:r>
              <a:rPr lang="en-US" dirty="0" smtClean="0"/>
              <a:t>layer in order. </a:t>
            </a:r>
            <a:r>
              <a:rPr lang="en-US" dirty="0"/>
              <a:t>Such an in order delivery benefits applications where in order delivery is desirable.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55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of the Line Blocking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in-order delivery approach can lead to a head of the line (HOL) blocking issue: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packet can get held in the reorder buffer if there is a hole preceding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transmitter needs to re-transmit these missing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can cause a delay in the packet getting forwarded to higher layers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 works presented in UHR have considered allowing an out-of-order policy to address the HOL blocking issue </a:t>
            </a:r>
            <a:r>
              <a:rPr lang="en-US" dirty="0"/>
              <a:t>[6]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a possible direction to address the HOL blocking issue while maintaining an in-order delivery policy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49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0"/>
            <a:ext cx="10361084" cy="4189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Addressing the HOL blocking issue requires two key procedures: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signaling procedure to inform the transmitter of the HOL blocking issue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recovery procedure to retrieve the frame(s) that lead to the HOL blocking issue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Procedures need to be able to do the recovery faster compared to the normal retransmission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 can be leveraged to address this issue: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AP MLD and a non-AP MLD can have multiple links setup for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setup can be leveraged for addressing the HOL blocking issue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9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A: Cross link indication with same link recovery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B: Cross link indication with cross link recovery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C: Same link indication with same link recovery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63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A: Cross Link Indication With Same Link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4419600"/>
            <a:ext cx="10361084" cy="16748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Suppose that STA1 has an ongoing transmission to AP1 that includes one or more frames that can face a HOL blocking issue.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An indication of the missing frames can be provided via AP2 or AP3. An example is shown in the above figure.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Upon receiving the indication, STA1 can include the missing frames in the ongoing transmission to AP1.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This can require dynamic PPDU modification. PPDU formatting approaches proposed for other features in the past can be used for this purpose [7].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Peshal Nayak, Samsung Research America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819400" y="2351208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33700" y="254012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33700" y="313643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33700" y="3732750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067800" y="2351208"/>
            <a:ext cx="1143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82100" y="2540122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182100" y="3136436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82100" y="3732750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</a:p>
        </p:txBody>
      </p:sp>
      <p:cxnSp>
        <p:nvCxnSpPr>
          <p:cNvPr id="17" name="Straight Connector 16"/>
          <p:cNvCxnSpPr>
            <a:stCxn id="9" idx="3"/>
          </p:cNvCxnSpPr>
          <p:nvPr/>
        </p:nvCxnSpPr>
        <p:spPr bwMode="auto">
          <a:xfrm>
            <a:off x="3848100" y="2730622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858300" y="3333322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854100" y="3898436"/>
            <a:ext cx="5303520" cy="1586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906654" y="2693047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04474" y="326560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8537" y="384349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Link 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46725" y="2333499"/>
            <a:ext cx="1930404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115215" y="2929712"/>
            <a:ext cx="127447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Parallelogram 24"/>
          <p:cNvSpPr/>
          <p:nvPr/>
        </p:nvSpPr>
        <p:spPr bwMode="auto">
          <a:xfrm>
            <a:off x="5800275" y="3129424"/>
            <a:ext cx="304800" cy="190500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Parallelogram 25"/>
          <p:cNvSpPr/>
          <p:nvPr/>
        </p:nvSpPr>
        <p:spPr bwMode="auto">
          <a:xfrm>
            <a:off x="5248271" y="2535045"/>
            <a:ext cx="304800" cy="190500"/>
          </a:xfrm>
          <a:prstGeom prst="parallelogram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87002" y="3471741"/>
            <a:ext cx="14562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Ctrl frame carrying missing frame info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>
            <a:endCxn id="24" idx="2"/>
          </p:cNvCxnSpPr>
          <p:nvPr/>
        </p:nvCxnSpPr>
        <p:spPr bwMode="auto">
          <a:xfrm flipV="1">
            <a:off x="6089977" y="3317612"/>
            <a:ext cx="88962" cy="2382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7476358" y="2335392"/>
            <a:ext cx="147012" cy="387900"/>
          </a:xfrm>
          <a:prstGeom prst="rect">
            <a:avLst/>
          </a:prstGeom>
          <a:pattFill prst="dk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68067" y="1812049"/>
            <a:ext cx="2019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</a:rPr>
              <a:t>STA1 inserts missing frame(s) in the ongoing transmission</a:t>
            </a:r>
            <a:endParaRPr lang="en-US" sz="1100" dirty="0">
              <a:solidFill>
                <a:srgbClr val="0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626434" y="2221913"/>
            <a:ext cx="149149" cy="222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7726892" y="2723292"/>
            <a:ext cx="422645" cy="3879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4483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17068</TotalTime>
  <Words>1278</Words>
  <Application>Microsoft Office PowerPoint</Application>
  <PresentationFormat>Widescreen</PresentationFormat>
  <Paragraphs>218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SimSun</vt:lpstr>
      <vt:lpstr>Arial</vt:lpstr>
      <vt:lpstr>Times New Roman</vt:lpstr>
      <vt:lpstr>Office Theme</vt:lpstr>
      <vt:lpstr>Document</vt:lpstr>
      <vt:lpstr>QoS Enhancements for Next Generation Wi-Fi Networks</vt:lpstr>
      <vt:lpstr>Abstract</vt:lpstr>
      <vt:lpstr>Background</vt:lpstr>
      <vt:lpstr>Background</vt:lpstr>
      <vt:lpstr>In-order Delivery of Frames</vt:lpstr>
      <vt:lpstr>Head of the Line Blocking Issue</vt:lpstr>
      <vt:lpstr>Solution Overview</vt:lpstr>
      <vt:lpstr>Possible Solution Options</vt:lpstr>
      <vt:lpstr>Option A: Cross Link Indication With Same Link Recovery</vt:lpstr>
      <vt:lpstr>Option B: Cross Link Indication With Cross Link Recovery</vt:lpstr>
      <vt:lpstr>Option C: Same Link Indication With Same Link Recovery</vt:lpstr>
      <vt:lpstr>Conclusion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188</cp:revision>
  <cp:lastPrinted>1601-01-01T00:00:00Z</cp:lastPrinted>
  <dcterms:created xsi:type="dcterms:W3CDTF">2021-02-24T17:42:37Z</dcterms:created>
  <dcterms:modified xsi:type="dcterms:W3CDTF">2023-08-21T13:59:19Z</dcterms:modified>
</cp:coreProperties>
</file>