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92" r:id="rId3"/>
    <p:sldId id="295" r:id="rId4"/>
    <p:sldId id="296" r:id="rId5"/>
    <p:sldId id="297" r:id="rId6"/>
    <p:sldId id="298" r:id="rId7"/>
    <p:sldId id="299" r:id="rId8"/>
    <p:sldId id="302" r:id="rId9"/>
    <p:sldId id="300" r:id="rId10"/>
    <p:sldId id="304" r:id="rId11"/>
    <p:sldId id="301" r:id="rId12"/>
    <p:sldId id="303" r:id="rId13"/>
    <p:sldId id="294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81" autoAdjust="0"/>
    <p:restoredTop sz="75280" autoAdjust="0"/>
  </p:normalViewPr>
  <p:slideViewPr>
    <p:cSldViewPr>
      <p:cViewPr varScale="1">
        <p:scale>
          <a:sx n="80" d="100"/>
          <a:sy n="80" d="100"/>
        </p:scale>
        <p:origin x="1166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802.11-21/0395r0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802.11-21/0395r0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2397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8087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802.11-21/0395r0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6899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802.11-21/0395r0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316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Peshal Nayak, Samsung Research America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</a:t>
            </a:r>
            <a:r>
              <a:rPr lang="en-US" sz="1800" b="1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  <a:cs typeface="+mn-cs"/>
              </a:rPr>
              <a:t>1207r0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QoS Enhancements for Next Generation Wi-Fi Networks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2023-07-04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2973591"/>
              </p:ext>
            </p:extLst>
          </p:nvPr>
        </p:nvGraphicFramePr>
        <p:xfrm>
          <a:off x="1006475" y="2416175"/>
          <a:ext cx="8769350" cy="261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0" name="Document" r:id="rId4" imgW="10439485" imgH="3119186" progId="Word.Document.8">
                  <p:embed/>
                </p:oleObj>
              </mc:Choice>
              <mc:Fallback>
                <p:oleObj name="Document" r:id="rId4" imgW="10439485" imgH="31191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2416175"/>
                        <a:ext cx="8769350" cy="26130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B: Cross Link Indication With Cross Link Recovery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4572000"/>
            <a:ext cx="10361084" cy="15224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Instead of transmitting missing frames as a part of the ongoing transmission on link 1, they can be transmitted on link 2.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Peshal Nayak, Samsung Research America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2023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2857481" y="2132014"/>
            <a:ext cx="1143000" cy="19812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971781" y="2320928"/>
            <a:ext cx="914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AP1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971781" y="2917242"/>
            <a:ext cx="914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AP2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971781" y="3513556"/>
            <a:ext cx="914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AP3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9105881" y="2132014"/>
            <a:ext cx="1143000" cy="19812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9220181" y="2320928"/>
            <a:ext cx="914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2000" dirty="0" smtClean="0">
                <a:solidFill>
                  <a:srgbClr val="000000"/>
                </a:solidFill>
              </a:rPr>
              <a:t>STA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9220181" y="2917242"/>
            <a:ext cx="914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2000" dirty="0" smtClean="0">
                <a:solidFill>
                  <a:srgbClr val="000000"/>
                </a:solidFill>
              </a:rPr>
              <a:t>STA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9220181" y="3513556"/>
            <a:ext cx="914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2000" dirty="0" smtClean="0">
                <a:solidFill>
                  <a:srgbClr val="000000"/>
                </a:solidFill>
              </a:rPr>
              <a:t>STA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</a:p>
        </p:txBody>
      </p:sp>
      <p:cxnSp>
        <p:nvCxnSpPr>
          <p:cNvPr id="15" name="Straight Connector 14"/>
          <p:cNvCxnSpPr>
            <a:stCxn id="8" idx="3"/>
          </p:cNvCxnSpPr>
          <p:nvPr/>
        </p:nvCxnSpPr>
        <p:spPr bwMode="auto">
          <a:xfrm>
            <a:off x="3886181" y="2511428"/>
            <a:ext cx="5303520" cy="1586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3896381" y="3114128"/>
            <a:ext cx="5303520" cy="1586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3892181" y="3679242"/>
            <a:ext cx="5303520" cy="1586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944735" y="2473853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0000"/>
                </a:solidFill>
              </a:rPr>
              <a:t>Link 1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42555" y="3046414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0000"/>
                </a:solidFill>
              </a:rPr>
              <a:t>Link 2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66618" y="3624305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0000"/>
                </a:solidFill>
              </a:rPr>
              <a:t>Link 3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584806" y="2114305"/>
            <a:ext cx="2057400" cy="3879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6153296" y="2710518"/>
            <a:ext cx="127447" cy="3879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Parallelogram 22"/>
          <p:cNvSpPr/>
          <p:nvPr/>
        </p:nvSpPr>
        <p:spPr bwMode="auto">
          <a:xfrm>
            <a:off x="5838356" y="2910230"/>
            <a:ext cx="304800" cy="190500"/>
          </a:xfrm>
          <a:prstGeom prst="parallelogram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Parallelogram 23"/>
          <p:cNvSpPr/>
          <p:nvPr/>
        </p:nvSpPr>
        <p:spPr bwMode="auto">
          <a:xfrm>
            <a:off x="5286352" y="2315851"/>
            <a:ext cx="304800" cy="190500"/>
          </a:xfrm>
          <a:prstGeom prst="parallelogram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084715" y="3273103"/>
            <a:ext cx="14562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000000"/>
                </a:solidFill>
              </a:rPr>
              <a:t>Ctrl frame carrying missing frame info</a:t>
            </a:r>
            <a:endParaRPr lang="en-US" sz="1100" dirty="0">
              <a:solidFill>
                <a:srgbClr val="000000"/>
              </a:solidFill>
            </a:endParaRPr>
          </a:p>
        </p:txBody>
      </p:sp>
      <p:cxnSp>
        <p:nvCxnSpPr>
          <p:cNvPr id="26" name="Straight Arrow Connector 25"/>
          <p:cNvCxnSpPr>
            <a:endCxn id="22" idx="2"/>
          </p:cNvCxnSpPr>
          <p:nvPr/>
        </p:nvCxnSpPr>
        <p:spPr bwMode="auto">
          <a:xfrm flipV="1">
            <a:off x="6128058" y="3098418"/>
            <a:ext cx="88962" cy="23822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Rectangle 26"/>
          <p:cNvSpPr/>
          <p:nvPr/>
        </p:nvSpPr>
        <p:spPr bwMode="auto">
          <a:xfrm>
            <a:off x="6416239" y="2710518"/>
            <a:ext cx="645180" cy="397224"/>
          </a:xfrm>
          <a:prstGeom prst="rect">
            <a:avLst/>
          </a:prstGeom>
          <a:pattFill prst="dkHorz">
            <a:fgClr>
              <a:schemeClr val="bg1">
                <a:lumMod val="5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508284" y="3427595"/>
            <a:ext cx="11561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000000"/>
                </a:solidFill>
              </a:rPr>
              <a:t>PPDU carrying missing frames</a:t>
            </a:r>
            <a:endParaRPr lang="en-US" sz="1100" dirty="0">
              <a:solidFill>
                <a:srgbClr val="000000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 bwMode="auto">
          <a:xfrm flipH="1" flipV="1">
            <a:off x="6781184" y="3121141"/>
            <a:ext cx="49507" cy="2893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Rectangle 29"/>
          <p:cNvSpPr/>
          <p:nvPr/>
        </p:nvSpPr>
        <p:spPr bwMode="auto">
          <a:xfrm>
            <a:off x="7764973" y="2504098"/>
            <a:ext cx="422645" cy="3879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7212781" y="3110559"/>
            <a:ext cx="422645" cy="3879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</a:p>
        </p:txBody>
      </p:sp>
    </p:spTree>
    <p:extLst>
      <p:ext uri="{BB962C8B-B14F-4D97-AF65-F5344CB8AC3E}">
        <p14:creationId xmlns:p14="http://schemas.microsoft.com/office/powerpoint/2010/main" val="3665860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C: Same Link Indication With Same Link Recovery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7468" y="4402555"/>
            <a:ext cx="10361084" cy="206103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STA1 can break the ongoing transmission into multiple PPDUs with some preemption periods between the PPDUs (similar to preemption mechanism [8])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If a PPDU has one or more frames that can face a HOL blocking issue, AP can transmit a control frame in the </a:t>
            </a:r>
            <a:r>
              <a:rPr lang="en-US" sz="1800" dirty="0" err="1" smtClean="0"/>
              <a:t>interframe</a:t>
            </a:r>
            <a:r>
              <a:rPr lang="en-US" sz="1800" dirty="0" smtClean="0"/>
              <a:t> spacing. STA1 can insert the missing frames in one of the following PPDUs.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Peshal Nayak, Samsung Research America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2023</a:t>
            </a:r>
            <a:endParaRPr lang="en-GB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2819400" y="2351208"/>
            <a:ext cx="1143000" cy="19812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2933700" y="2540122"/>
            <a:ext cx="914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AP1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2933700" y="3136436"/>
            <a:ext cx="914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AP2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2933700" y="3732750"/>
            <a:ext cx="914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AP3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9067800" y="2351208"/>
            <a:ext cx="1143000" cy="19812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9182100" y="2540122"/>
            <a:ext cx="914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2000" dirty="0" smtClean="0">
                <a:solidFill>
                  <a:srgbClr val="000000"/>
                </a:solidFill>
              </a:rPr>
              <a:t>STA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9182100" y="3136436"/>
            <a:ext cx="914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2000" dirty="0" smtClean="0">
                <a:solidFill>
                  <a:srgbClr val="000000"/>
                </a:solidFill>
              </a:rPr>
              <a:t>STA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9182100" y="3732750"/>
            <a:ext cx="914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2000" dirty="0" smtClean="0">
                <a:solidFill>
                  <a:srgbClr val="000000"/>
                </a:solidFill>
              </a:rPr>
              <a:t>STA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</a:p>
        </p:txBody>
      </p:sp>
      <p:cxnSp>
        <p:nvCxnSpPr>
          <p:cNvPr id="41" name="Straight Connector 40"/>
          <p:cNvCxnSpPr>
            <a:stCxn id="34" idx="3"/>
          </p:cNvCxnSpPr>
          <p:nvPr/>
        </p:nvCxnSpPr>
        <p:spPr bwMode="auto">
          <a:xfrm>
            <a:off x="3848100" y="2730622"/>
            <a:ext cx="5303520" cy="1586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3858300" y="3333322"/>
            <a:ext cx="5303520" cy="1586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3854100" y="3898436"/>
            <a:ext cx="5303520" cy="1586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3906654" y="2693047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0000"/>
                </a:solidFill>
              </a:rPr>
              <a:t>Link 1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904474" y="3265608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0000"/>
                </a:solidFill>
              </a:rPr>
              <a:t>Link 2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928537" y="3843499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0000"/>
                </a:solidFill>
              </a:rPr>
              <a:t>Link 3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4949507" y="2340428"/>
            <a:ext cx="682307" cy="3879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PPDU1</a:t>
            </a:r>
          </a:p>
        </p:txBody>
      </p:sp>
      <p:sp>
        <p:nvSpPr>
          <p:cNvPr id="50" name="Parallelogram 49"/>
          <p:cNvSpPr/>
          <p:nvPr/>
        </p:nvSpPr>
        <p:spPr bwMode="auto">
          <a:xfrm>
            <a:off x="4644707" y="2558619"/>
            <a:ext cx="304800" cy="158002"/>
          </a:xfrm>
          <a:prstGeom prst="parallelogram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949507" y="1674721"/>
            <a:ext cx="20193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000000"/>
                </a:solidFill>
              </a:rPr>
              <a:t>PPDU 3 has a frame that can suffer from HOL blocking issue</a:t>
            </a:r>
            <a:endParaRPr lang="en-US" sz="1100" dirty="0">
              <a:solidFill>
                <a:srgbClr val="000000"/>
              </a:solidFill>
            </a:endParaRPr>
          </a:p>
        </p:txBody>
      </p:sp>
      <p:cxnSp>
        <p:nvCxnSpPr>
          <p:cNvPr id="55" name="Straight Arrow Connector 54"/>
          <p:cNvCxnSpPr/>
          <p:nvPr/>
        </p:nvCxnSpPr>
        <p:spPr bwMode="auto">
          <a:xfrm>
            <a:off x="6391123" y="2059175"/>
            <a:ext cx="238277" cy="2463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8" name="Rectangle 57"/>
          <p:cNvSpPr/>
          <p:nvPr/>
        </p:nvSpPr>
        <p:spPr bwMode="auto">
          <a:xfrm>
            <a:off x="7284086" y="2723292"/>
            <a:ext cx="183514" cy="3879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8389092" y="2723292"/>
            <a:ext cx="422645" cy="3879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5745289" y="2340752"/>
            <a:ext cx="682307" cy="3879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PPDU2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6529231" y="2334287"/>
            <a:ext cx="682307" cy="3879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PPDU3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7588886" y="2334287"/>
            <a:ext cx="682307" cy="3879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PPDU4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704317" y="1854992"/>
            <a:ext cx="16062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smtClean="0">
                <a:solidFill>
                  <a:srgbClr val="000000"/>
                </a:solidFill>
              </a:rPr>
              <a:t>Ctrl </a:t>
            </a:r>
            <a:r>
              <a:rPr lang="en-US" sz="1100" dirty="0" smtClean="0">
                <a:solidFill>
                  <a:srgbClr val="000000"/>
                </a:solidFill>
              </a:rPr>
              <a:t>frame carrying missing frame info </a:t>
            </a:r>
            <a:endParaRPr lang="en-US" sz="1100" dirty="0">
              <a:solidFill>
                <a:srgbClr val="000000"/>
              </a:solidFill>
            </a:endParaRPr>
          </a:p>
        </p:txBody>
      </p:sp>
      <p:cxnSp>
        <p:nvCxnSpPr>
          <p:cNvPr id="67" name="Straight Arrow Connector 66"/>
          <p:cNvCxnSpPr/>
          <p:nvPr/>
        </p:nvCxnSpPr>
        <p:spPr bwMode="auto">
          <a:xfrm>
            <a:off x="7351602" y="2285212"/>
            <a:ext cx="21821" cy="3670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1" name="TextBox 70"/>
          <p:cNvSpPr txBox="1"/>
          <p:nvPr/>
        </p:nvSpPr>
        <p:spPr>
          <a:xfrm>
            <a:off x="8071016" y="1654039"/>
            <a:ext cx="20061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000000"/>
                </a:solidFill>
              </a:rPr>
              <a:t>STA1 includes missing frame in one of the following PPDUs</a:t>
            </a:r>
            <a:endParaRPr lang="en-US" sz="1100" dirty="0">
              <a:solidFill>
                <a:srgbClr val="000000"/>
              </a:solidFill>
            </a:endParaRPr>
          </a:p>
        </p:txBody>
      </p:sp>
      <p:cxnSp>
        <p:nvCxnSpPr>
          <p:cNvPr id="72" name="Straight Arrow Connector 71"/>
          <p:cNvCxnSpPr/>
          <p:nvPr/>
        </p:nvCxnSpPr>
        <p:spPr bwMode="auto">
          <a:xfrm flipH="1">
            <a:off x="8182406" y="2086225"/>
            <a:ext cx="206686" cy="24259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5" name="Straight Arrow Connector 74"/>
          <p:cNvCxnSpPr/>
          <p:nvPr/>
        </p:nvCxnSpPr>
        <p:spPr bwMode="auto">
          <a:xfrm flipH="1" flipV="1">
            <a:off x="5691248" y="2742653"/>
            <a:ext cx="186767" cy="35187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9" name="Straight Arrow Connector 78"/>
          <p:cNvCxnSpPr/>
          <p:nvPr/>
        </p:nvCxnSpPr>
        <p:spPr bwMode="auto">
          <a:xfrm flipV="1">
            <a:off x="6300661" y="2742654"/>
            <a:ext cx="196269" cy="3769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1" name="Straight Arrow Connector 80"/>
          <p:cNvCxnSpPr/>
          <p:nvPr/>
        </p:nvCxnSpPr>
        <p:spPr bwMode="auto">
          <a:xfrm flipV="1">
            <a:off x="6597175" y="2732839"/>
            <a:ext cx="644716" cy="3769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3" name="TextBox 82"/>
          <p:cNvSpPr txBox="1"/>
          <p:nvPr/>
        </p:nvSpPr>
        <p:spPr>
          <a:xfrm>
            <a:off x="5218941" y="3110702"/>
            <a:ext cx="20061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000000"/>
                </a:solidFill>
              </a:rPr>
              <a:t>Preemption periods between PPDUs</a:t>
            </a:r>
            <a:endParaRPr lang="en-US" sz="11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50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UHR aims to lower latency support in next generation Wi-Fi networks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Reducing additional delays caused by HOL blocking issues can be important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this discussion, we present two solution directions for achieving this objective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Peshal Nayak, Samsung Research America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04050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</a:t>
            </a:r>
            <a:r>
              <a:rPr lang="en-US" altLang="zh-CN" dirty="0"/>
              <a:t>Beyond be – Proposed Next Step, IEEE 802.11-22/0708r3</a:t>
            </a:r>
          </a:p>
          <a:p>
            <a:pPr marL="0" indent="0">
              <a:buNone/>
            </a:pPr>
            <a:r>
              <a:rPr lang="en-US" dirty="0"/>
              <a:t>[2] UHR proposed PAR, IEEE 802.11-23/480</a:t>
            </a:r>
          </a:p>
          <a:p>
            <a:pPr marL="0" indent="0"/>
            <a:r>
              <a:rPr lang="en-US" dirty="0"/>
              <a:t>[3] </a:t>
            </a:r>
            <a:r>
              <a:rPr lang="en-US" altLang="ja-JP" dirty="0"/>
              <a:t>Considerations on UHR PAR and KPIs, IEEE 802.11-22/1919</a:t>
            </a:r>
          </a:p>
          <a:p>
            <a:pPr marL="0" indent="0"/>
            <a:r>
              <a:rPr lang="en-US" dirty="0"/>
              <a:t>[4] </a:t>
            </a:r>
            <a:r>
              <a:rPr lang="en-US" altLang="zh-CN" dirty="0">
                <a:solidFill>
                  <a:schemeClr val="tx1"/>
                </a:solidFill>
              </a:rPr>
              <a:t>Cloud VR Use Case and Requirements</a:t>
            </a:r>
            <a:r>
              <a:rPr lang="en-US" altLang="ja-JP" dirty="0">
                <a:solidFill>
                  <a:schemeClr val="tx1"/>
                </a:solidFill>
              </a:rPr>
              <a:t>, IEEE 802.11-22/0952</a:t>
            </a:r>
          </a:p>
          <a:p>
            <a:pPr marL="0" indent="0"/>
            <a:r>
              <a:rPr lang="en-US" dirty="0">
                <a:solidFill>
                  <a:schemeClr val="tx1"/>
                </a:solidFill>
              </a:rPr>
              <a:t>[5] </a:t>
            </a:r>
            <a:r>
              <a:rPr lang="en-US" altLang="ja-JP" dirty="0">
                <a:solidFill>
                  <a:schemeClr val="tx1"/>
                </a:solidFill>
              </a:rPr>
              <a:t>802.11bx: Enabling </a:t>
            </a:r>
            <a:r>
              <a:rPr lang="en-US" altLang="ja-JP" dirty="0" err="1">
                <a:solidFill>
                  <a:schemeClr val="tx1"/>
                </a:solidFill>
              </a:rPr>
              <a:t>Metaverse</a:t>
            </a:r>
            <a:r>
              <a:rPr lang="en-US" altLang="ja-JP" dirty="0">
                <a:solidFill>
                  <a:schemeClr val="tx1"/>
                </a:solidFill>
              </a:rPr>
              <a:t> -- </a:t>
            </a:r>
            <a:r>
              <a:rPr lang="en-US" altLang="ja-JP" dirty="0" err="1">
                <a:solidFill>
                  <a:schemeClr val="tx1"/>
                </a:solidFill>
              </a:rPr>
              <a:t>Metaverse</a:t>
            </a:r>
            <a:r>
              <a:rPr lang="en-US" altLang="ja-JP" dirty="0">
                <a:solidFill>
                  <a:schemeClr val="tx1"/>
                </a:solidFill>
              </a:rPr>
              <a:t>, AR/VR, and Wearables, IEEE</a:t>
            </a:r>
            <a:r>
              <a:rPr lang="ja-JP" altLang="en-US" dirty="0">
                <a:solidFill>
                  <a:schemeClr val="tx1"/>
                </a:solidFill>
              </a:rPr>
              <a:t> </a:t>
            </a:r>
            <a:r>
              <a:rPr lang="en-US" altLang="ja-JP" dirty="0">
                <a:solidFill>
                  <a:schemeClr val="tx1"/>
                </a:solidFill>
              </a:rPr>
              <a:t>802.11-	</a:t>
            </a:r>
            <a:r>
              <a:rPr lang="en-US" altLang="ja-JP" dirty="0" smtClean="0">
                <a:solidFill>
                  <a:schemeClr val="tx1"/>
                </a:solidFill>
              </a:rPr>
              <a:t>22/0779</a:t>
            </a:r>
            <a:r>
              <a:rPr lang="en-US" dirty="0" smtClean="0"/>
              <a:t> </a:t>
            </a:r>
          </a:p>
          <a:p>
            <a:pPr marL="0" indent="0"/>
            <a:r>
              <a:rPr lang="en-US" dirty="0" smtClean="0"/>
              <a:t>[6] Head of line blocking issue for Wi-Fi, IEEE 802.11-23/697r0</a:t>
            </a:r>
          </a:p>
          <a:p>
            <a:pPr marL="0" indent="0"/>
            <a:r>
              <a:rPr lang="en-US" dirty="0" smtClean="0"/>
              <a:t>[7] </a:t>
            </a:r>
            <a:r>
              <a:rPr lang="en-US" dirty="0"/>
              <a:t>Further Improve Latency Performance in 11be, IEEE 802.11-21/0670 </a:t>
            </a:r>
            <a:endParaRPr lang="en-US" dirty="0" smtClean="0"/>
          </a:p>
          <a:p>
            <a:pPr marL="0" indent="0"/>
            <a:r>
              <a:rPr lang="en-US" dirty="0" smtClean="0"/>
              <a:t>[8] </a:t>
            </a:r>
            <a:r>
              <a:rPr lang="en-US" dirty="0"/>
              <a:t>Preemption for Low Latency Application, IEEE 802.11-23/0092</a:t>
            </a:r>
          </a:p>
          <a:p>
            <a:pPr marL="0" indent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Peshal Nayak, Samsung Research America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617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this presentation we consider the issue of head-of-line (HOL) blocking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present some thoughts on possible directions to address the issue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Peshal Nayak, Samsung Research America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1008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744199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UHR has considered several areas of improvement for next generation Wi-Fi networks [1]: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Increased reliability of WLAN connectivity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Lower latencies and deterministic latency support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Increased manageability and mobility support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Increased performance in congested environments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Throughput enhancements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Power savings enhancements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approved PAR intends to consider at least one mode of operation capable of improving the tail of the latency distribution and jitter compared to EHT MAC/PHY operation [2]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08546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56854" y="1981201"/>
            <a:ext cx="6453545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Support for new use cases with extremely low latency applications have been proposed previously: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 number of applications that can potentially have very low latency requirements have been considered and discussed by the group [3]-[5]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Applications in these categories can have a last hop latency requirements on the scale of a few milliseconds [3], [4]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Many such use cases have also been analysed in the RTA report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For some of the applications near lossless performance is also expected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graphicFrame>
        <p:nvGraphicFramePr>
          <p:cNvPr id="13" name="表 13"/>
          <p:cNvGraphicFramePr>
            <a:graphicFrameLocks noGrp="1"/>
          </p:cNvGraphicFramePr>
          <p:nvPr>
            <p:extLst/>
          </p:nvPr>
        </p:nvGraphicFramePr>
        <p:xfrm>
          <a:off x="7010400" y="1998288"/>
          <a:ext cx="4953001" cy="38416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97036">
                  <a:extLst>
                    <a:ext uri="{9D8B030D-6E8A-4147-A177-3AD203B41FA5}">
                      <a16:colId xmlns:a16="http://schemas.microsoft.com/office/drawing/2014/main" val="2347218847"/>
                    </a:ext>
                  </a:extLst>
                </a:gridCol>
                <a:gridCol w="769445">
                  <a:extLst>
                    <a:ext uri="{9D8B030D-6E8A-4147-A177-3AD203B41FA5}">
                      <a16:colId xmlns:a16="http://schemas.microsoft.com/office/drawing/2014/main" val="2117081284"/>
                    </a:ext>
                  </a:extLst>
                </a:gridCol>
                <a:gridCol w="659272">
                  <a:extLst>
                    <a:ext uri="{9D8B030D-6E8A-4147-A177-3AD203B41FA5}">
                      <a16:colId xmlns:a16="http://schemas.microsoft.com/office/drawing/2014/main" val="2671828562"/>
                    </a:ext>
                  </a:extLst>
                </a:gridCol>
                <a:gridCol w="704351">
                  <a:extLst>
                    <a:ext uri="{9D8B030D-6E8A-4147-A177-3AD203B41FA5}">
                      <a16:colId xmlns:a16="http://schemas.microsoft.com/office/drawing/2014/main" val="813789511"/>
                    </a:ext>
                  </a:extLst>
                </a:gridCol>
                <a:gridCol w="687445">
                  <a:extLst>
                    <a:ext uri="{9D8B030D-6E8A-4147-A177-3AD203B41FA5}">
                      <a16:colId xmlns:a16="http://schemas.microsoft.com/office/drawing/2014/main" val="1652754149"/>
                    </a:ext>
                  </a:extLst>
                </a:gridCol>
                <a:gridCol w="1335452">
                  <a:extLst>
                    <a:ext uri="{9D8B030D-6E8A-4147-A177-3AD203B41FA5}">
                      <a16:colId xmlns:a16="http://schemas.microsoft.com/office/drawing/2014/main" val="2660529559"/>
                    </a:ext>
                  </a:extLst>
                </a:gridCol>
              </a:tblGrid>
              <a:tr h="846490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Use cases</a:t>
                      </a:r>
                      <a:endParaRPr lang="ja-JP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Intra BSS latency [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ms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]</a:t>
                      </a:r>
                      <a:endParaRPr lang="ja-JP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Jitter variance</a:t>
                      </a:r>
                      <a:r>
                        <a:rPr lang="en-US" sz="1100" baseline="0" dirty="0">
                          <a:solidFill>
                            <a:schemeClr val="tx1"/>
                          </a:solidFill>
                          <a:effectLst/>
                        </a:rPr>
                        <a:t> [</a:t>
                      </a:r>
                      <a:r>
                        <a:rPr lang="en-US" sz="1100" baseline="0" dirty="0" err="1">
                          <a:solidFill>
                            <a:schemeClr val="tx1"/>
                          </a:solidFill>
                          <a:effectLst/>
                        </a:rPr>
                        <a:t>ms</a:t>
                      </a:r>
                      <a:r>
                        <a:rPr lang="en-US" sz="1100" baseline="0" dirty="0">
                          <a:solidFill>
                            <a:schemeClr val="tx1"/>
                          </a:solidFill>
                          <a:effectLst/>
                        </a:rPr>
                        <a:t>]</a:t>
                      </a:r>
                      <a:endParaRPr lang="ja-JP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Packet loss</a:t>
                      </a:r>
                      <a:endParaRPr lang="ja-JP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Data rate [Mbps]</a:t>
                      </a:r>
                      <a:endParaRPr lang="ja-JP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5300658"/>
                  </a:ext>
                </a:extLst>
              </a:tr>
              <a:tr h="103738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Real-time gaming</a:t>
                      </a:r>
                      <a:endParaRPr lang="ja-JP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&lt; 5</a:t>
                      </a:r>
                      <a:endParaRPr lang="ja-JP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&lt; 2</a:t>
                      </a:r>
                      <a:endParaRPr lang="ja-JP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&lt; 0.1 %</a:t>
                      </a:r>
                      <a:endParaRPr lang="ja-JP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&lt; 1</a:t>
                      </a:r>
                      <a:endParaRPr lang="ja-JP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3972702"/>
                  </a:ext>
                </a:extLst>
              </a:tr>
              <a:tr h="132474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Cloud gaming</a:t>
                      </a:r>
                      <a:endParaRPr lang="ja-JP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&lt; 10 </a:t>
                      </a:r>
                      <a:endParaRPr lang="ja-JP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&lt; 2</a:t>
                      </a:r>
                      <a:endParaRPr lang="ja-JP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Near-lossless</a:t>
                      </a:r>
                      <a:endParaRPr lang="ja-JP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&lt; 0.1 (Reverse link)</a:t>
                      </a:r>
                      <a:endParaRPr lang="ja-JP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&gt;</a:t>
                      </a:r>
                      <a:r>
                        <a:rPr lang="ja-JP" altLang="en-US" sz="1000" baseline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5Mbps (Forward link)</a:t>
                      </a:r>
                      <a:endParaRPr lang="ja-JP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4579821"/>
                  </a:ext>
                </a:extLst>
              </a:tr>
              <a:tr h="122346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Real-time video</a:t>
                      </a:r>
                      <a:endParaRPr lang="ja-JP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&lt; 3 ~ 10</a:t>
                      </a:r>
                      <a:endParaRPr lang="ja-JP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&lt; 1~ 2.5</a:t>
                      </a:r>
                      <a:endParaRPr lang="ja-JP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Near-lossless</a:t>
                      </a:r>
                      <a:endParaRPr lang="ja-JP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100 ~ 28,000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2130882"/>
                  </a:ext>
                </a:extLst>
              </a:tr>
              <a:tr h="112218">
                <a:tc row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</a:rPr>
                        <a:t>Robotics and</a:t>
                      </a:r>
                      <a:endParaRPr lang="ja-JP" sz="105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</a:rPr>
                        <a:t>industrial automation</a:t>
                      </a:r>
                      <a:endParaRPr lang="ja-JP" sz="105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Equipment control</a:t>
                      </a:r>
                      <a:endParaRPr lang="ja-JP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&lt; 1 ~ 10 </a:t>
                      </a:r>
                      <a:endParaRPr lang="ja-JP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&lt; 0.2~2 </a:t>
                      </a:r>
                      <a:endParaRPr lang="ja-JP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Near-lossless</a:t>
                      </a:r>
                      <a:endParaRPr lang="ja-JP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&lt; 1 </a:t>
                      </a:r>
                      <a:endParaRPr lang="ja-JP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2677852"/>
                  </a:ext>
                </a:extLst>
              </a:tr>
              <a:tr h="10209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Human safety</a:t>
                      </a:r>
                      <a:endParaRPr lang="ja-JP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&lt; 1 ~ 10</a:t>
                      </a:r>
                      <a:endParaRPr lang="ja-JP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&lt; 0.2 ~ 2 </a:t>
                      </a:r>
                      <a:endParaRPr lang="ja-JP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Near-lossless</a:t>
                      </a:r>
                      <a:endParaRPr lang="ja-JP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&lt; 1 </a:t>
                      </a:r>
                      <a:endParaRPr lang="ja-JP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8813124"/>
                  </a:ext>
                </a:extLst>
              </a:tr>
              <a:tr h="16397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Haptic technology</a:t>
                      </a:r>
                      <a:endParaRPr lang="ja-JP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&lt; 1 ~ 5</a:t>
                      </a:r>
                      <a:endParaRPr lang="ja-JP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&lt;0.2~2</a:t>
                      </a:r>
                      <a:endParaRPr lang="ja-JP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Lossless</a:t>
                      </a:r>
                      <a:endParaRPr lang="ja-JP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&lt;1</a:t>
                      </a:r>
                      <a:endParaRPr lang="ja-JP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7770213"/>
                  </a:ext>
                </a:extLst>
              </a:tr>
              <a:tr h="70790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Drone control</a:t>
                      </a:r>
                      <a:endParaRPr lang="ja-JP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&lt; 100</a:t>
                      </a:r>
                      <a:endParaRPr lang="ja-JP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&lt;10</a:t>
                      </a:r>
                      <a:endParaRPr lang="ja-JP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Lossless</a:t>
                      </a:r>
                      <a:endParaRPr lang="ja-JP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&lt;1</a:t>
                      </a:r>
                      <a:endParaRPr lang="ja-JP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&gt;100 with video</a:t>
                      </a:r>
                      <a:endParaRPr lang="ja-JP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4754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82568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In-order Delivery of Frames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/>
              <a:t>In order delivery approach:</a:t>
            </a:r>
          </a:p>
          <a:p>
            <a:pPr marL="800100" lvl="1" indent="-3429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/>
              <a:t>IEEE 802.11 MAC is designed to deliver frames in order to higher layers. </a:t>
            </a:r>
          </a:p>
          <a:p>
            <a:pPr marL="800100" lvl="1" indent="-3429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/>
              <a:t>The MAC at the transmitter assigns sequence/packet numbers to transmitted frames (e.g., MSDU, A-MSDU, etc.)</a:t>
            </a:r>
          </a:p>
          <a:p>
            <a:pPr marL="800100" lvl="1" indent="-3429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/>
              <a:t>The numbering enables the receiver to identify the order of transmitted frames and perform in order delivery</a:t>
            </a:r>
          </a:p>
          <a:p>
            <a:pPr marL="800100" lvl="1" indent="-3429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receive reorder buffer holds the frame and passes them in order to higher </a:t>
            </a:r>
            <a:r>
              <a:rPr lang="en-US" dirty="0" smtClean="0"/>
              <a:t>layer in order. </a:t>
            </a:r>
            <a:r>
              <a:rPr lang="en-US" dirty="0"/>
              <a:t>Such an in order delivery benefits applications where in order delivery is desirable.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Peshal Nayak, Samsung Research America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4557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 of the Line Blocking 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in-order delivery approach can lead to a head of the line (HOL) blocking issue: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packet can get held in the reorder buffer if there is a hole preceding 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transmitter needs to re-transmit these missing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This can cause a delay in the packet getting forwarded to higher layers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Prior works presented in UHR have considered allowing an out-of-order policy to address the HOL blocking issue </a:t>
            </a:r>
            <a:r>
              <a:rPr lang="en-US" dirty="0"/>
              <a:t>[6]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this contribution, we discuss a possible direction to address the HOL blocking issue while maintaining an in-order delivery policy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Peshal Nayak, Samsung Research America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5494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05000"/>
            <a:ext cx="10361084" cy="41894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Addressing the HOL blocking issue requires two key procedures: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signaling procedure to inform the transmitter of the HOL blocking issue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recovery procedure to retrieve the frame(s) that lead to the HOL blocking issue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Procedures need to be able to do the recovery faster compared to the normal retransmission process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Multi-link operation can be leveraged to address this issue: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An AP MLD and a non-AP MLD can have multiple links setup for communication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setup can be leveraged for addressing the HOL blocking issue</a:t>
            </a:r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Peshal Nayak, Samsung Research America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699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Solution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Option A: Cross link indication with same link recovery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Option B: Cross link indication with cross link recovery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Option C: Same link indication with same link recovery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Peshal Nayak, Samsung Research America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5636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A: Cross Link Indication With Same Link Recovery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4419600"/>
            <a:ext cx="10361084" cy="16748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Suppose that STA1 has an ongoing transmission to AP1 that includes one or more frames that can face a HOL blocking issue.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An indication of the missing frames can be provided via AP2 or AP3. An example is shown in the above figure.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Upon receiving the indication, STA1 can include the missing frames in the ongoing transmission to AP1.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This can require dynamic PPDU modification. PPDU formatting approaches proposed for other features in the past can be used for this purpose [7].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Peshal Nayak, Samsung Research America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2023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2819400" y="2351208"/>
            <a:ext cx="1143000" cy="19812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933700" y="2540122"/>
            <a:ext cx="914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AP1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933700" y="3136436"/>
            <a:ext cx="914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AP2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2933700" y="3732750"/>
            <a:ext cx="914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AP3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9067800" y="2351208"/>
            <a:ext cx="1143000" cy="19812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9182100" y="2540122"/>
            <a:ext cx="914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2000" dirty="0" smtClean="0">
                <a:solidFill>
                  <a:srgbClr val="000000"/>
                </a:solidFill>
              </a:rPr>
              <a:t>STA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9182100" y="3136436"/>
            <a:ext cx="914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2000" dirty="0" smtClean="0">
                <a:solidFill>
                  <a:srgbClr val="000000"/>
                </a:solidFill>
              </a:rPr>
              <a:t>STA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9182100" y="3732750"/>
            <a:ext cx="914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2000" dirty="0" smtClean="0">
                <a:solidFill>
                  <a:srgbClr val="000000"/>
                </a:solidFill>
              </a:rPr>
              <a:t>STA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</a:p>
        </p:txBody>
      </p:sp>
      <p:cxnSp>
        <p:nvCxnSpPr>
          <p:cNvPr id="17" name="Straight Connector 16"/>
          <p:cNvCxnSpPr>
            <a:stCxn id="9" idx="3"/>
          </p:cNvCxnSpPr>
          <p:nvPr/>
        </p:nvCxnSpPr>
        <p:spPr bwMode="auto">
          <a:xfrm>
            <a:off x="3848100" y="2730622"/>
            <a:ext cx="5303520" cy="1586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3858300" y="3333322"/>
            <a:ext cx="5303520" cy="1586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3854100" y="3898436"/>
            <a:ext cx="5303520" cy="1586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3906654" y="2693047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0000"/>
                </a:solidFill>
              </a:rPr>
              <a:t>Link 1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04474" y="3265608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0000"/>
                </a:solidFill>
              </a:rPr>
              <a:t>Link 2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928537" y="3843499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0000"/>
                </a:solidFill>
              </a:rPr>
              <a:t>Link 3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546725" y="2333499"/>
            <a:ext cx="1930404" cy="3879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6115215" y="2929712"/>
            <a:ext cx="127447" cy="3879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Parallelogram 24"/>
          <p:cNvSpPr/>
          <p:nvPr/>
        </p:nvSpPr>
        <p:spPr bwMode="auto">
          <a:xfrm>
            <a:off x="5800275" y="3129424"/>
            <a:ext cx="304800" cy="190500"/>
          </a:xfrm>
          <a:prstGeom prst="parallelogram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Parallelogram 25"/>
          <p:cNvSpPr/>
          <p:nvPr/>
        </p:nvSpPr>
        <p:spPr bwMode="auto">
          <a:xfrm>
            <a:off x="5248271" y="2535045"/>
            <a:ext cx="304800" cy="190500"/>
          </a:xfrm>
          <a:prstGeom prst="parallelogram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587002" y="3471741"/>
            <a:ext cx="14562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000000"/>
                </a:solidFill>
              </a:rPr>
              <a:t>Ctrl frame carrying missing frame info</a:t>
            </a:r>
            <a:endParaRPr lang="en-US" sz="1100" dirty="0">
              <a:solidFill>
                <a:srgbClr val="000000"/>
              </a:solidFill>
            </a:endParaRPr>
          </a:p>
        </p:txBody>
      </p:sp>
      <p:cxnSp>
        <p:nvCxnSpPr>
          <p:cNvPr id="29" name="Straight Arrow Connector 28"/>
          <p:cNvCxnSpPr>
            <a:endCxn id="24" idx="2"/>
          </p:cNvCxnSpPr>
          <p:nvPr/>
        </p:nvCxnSpPr>
        <p:spPr bwMode="auto">
          <a:xfrm flipV="1">
            <a:off x="6089977" y="3317612"/>
            <a:ext cx="88962" cy="23822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Rectangle 30"/>
          <p:cNvSpPr/>
          <p:nvPr/>
        </p:nvSpPr>
        <p:spPr bwMode="auto">
          <a:xfrm>
            <a:off x="7476358" y="2335392"/>
            <a:ext cx="147012" cy="387900"/>
          </a:xfrm>
          <a:prstGeom prst="rect">
            <a:avLst/>
          </a:prstGeom>
          <a:pattFill prst="dkHorz">
            <a:fgClr>
              <a:schemeClr val="bg1">
                <a:lumMod val="5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968067" y="1812049"/>
            <a:ext cx="20193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000000"/>
                </a:solidFill>
              </a:rPr>
              <a:t>STA1 inserts missing frame(s) in the ongoing transmission</a:t>
            </a:r>
            <a:endParaRPr lang="en-US" sz="1100" dirty="0">
              <a:solidFill>
                <a:srgbClr val="000000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 bwMode="auto">
          <a:xfrm flipH="1">
            <a:off x="7626434" y="2221913"/>
            <a:ext cx="149149" cy="22298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6" name="Rectangle 35"/>
          <p:cNvSpPr/>
          <p:nvPr/>
        </p:nvSpPr>
        <p:spPr bwMode="auto">
          <a:xfrm>
            <a:off x="7726892" y="2723292"/>
            <a:ext cx="422645" cy="3879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</a:p>
        </p:txBody>
      </p:sp>
    </p:spTree>
    <p:extLst>
      <p:ext uri="{BB962C8B-B14F-4D97-AF65-F5344CB8AC3E}">
        <p14:creationId xmlns:p14="http://schemas.microsoft.com/office/powerpoint/2010/main" val="4483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17068</TotalTime>
  <Words>1278</Words>
  <Application>Microsoft Office PowerPoint</Application>
  <PresentationFormat>Widescreen</PresentationFormat>
  <Paragraphs>218</Paragraphs>
  <Slides>13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 Unicode MS</vt:lpstr>
      <vt:lpstr>MS Gothic</vt:lpstr>
      <vt:lpstr>SimSun</vt:lpstr>
      <vt:lpstr>Arial</vt:lpstr>
      <vt:lpstr>Times New Roman</vt:lpstr>
      <vt:lpstr>Office Theme</vt:lpstr>
      <vt:lpstr>Document</vt:lpstr>
      <vt:lpstr>QoS Enhancements for Next Generation Wi-Fi Networks</vt:lpstr>
      <vt:lpstr>Abstract</vt:lpstr>
      <vt:lpstr>Background</vt:lpstr>
      <vt:lpstr>Background</vt:lpstr>
      <vt:lpstr>In-order Delivery of Frames</vt:lpstr>
      <vt:lpstr>Head of the Line Blocking Issue</vt:lpstr>
      <vt:lpstr>Solution Overview</vt:lpstr>
      <vt:lpstr>Possible Solution Options</vt:lpstr>
      <vt:lpstr>Option A: Cross Link Indication With Same Link Recovery</vt:lpstr>
      <vt:lpstr>Option B: Cross Link Indication With Cross Link Recovery</vt:lpstr>
      <vt:lpstr>Option C: Same Link Indication With Same Link Recovery</vt:lpstr>
      <vt:lpstr>Conclusion</vt:lpstr>
      <vt:lpstr>References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TSPEC Request</dc:title>
  <dc:creator>Rubayet Shafin/Future Cellular Systems /SRA/Engineer/Samsung Electronics;r.shafin@samsung.com</dc:creator>
  <cp:lastModifiedBy>Peshal Nayak</cp:lastModifiedBy>
  <cp:revision>188</cp:revision>
  <cp:lastPrinted>1601-01-01T00:00:00Z</cp:lastPrinted>
  <dcterms:created xsi:type="dcterms:W3CDTF">2021-02-24T17:42:37Z</dcterms:created>
  <dcterms:modified xsi:type="dcterms:W3CDTF">2023-08-21T13:59:19Z</dcterms:modified>
</cp:coreProperties>
</file>