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31" r:id="rId5"/>
    <p:sldId id="382" r:id="rId6"/>
    <p:sldId id="1233" r:id="rId7"/>
    <p:sldId id="1234" r:id="rId8"/>
    <p:sldId id="1235" r:id="rId9"/>
    <p:sldId id="1236" r:id="rId10"/>
    <p:sldId id="1239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4BB396A-F22A-6F67-0287-35C8E4EF3D63}" name="Bin Tian" initials="BT" userId="S::btian@qti.qualcomm.com::e397d4e6-4b2d-47c1-b080-befae64380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5" d="100"/>
          <a:sy n="75" d="100"/>
        </p:scale>
        <p:origin x="926" y="4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344" y="-1349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2838461A-35D5-4EA5-B240-C93668B10244}"/>
    <pc:docChg chg="delSld modSld">
      <pc:chgData name="Bin Tian" userId="e397d4e6-4b2d-47c1-b080-befae643805b" providerId="ADAL" clId="{2838461A-35D5-4EA5-B240-C93668B10244}" dt="2023-07-11T19:15:33.083" v="7" actId="20577"/>
      <pc:docMkLst>
        <pc:docMk/>
      </pc:docMkLst>
      <pc:sldChg chg="modSp mod">
        <pc:chgData name="Bin Tian" userId="e397d4e6-4b2d-47c1-b080-befae643805b" providerId="ADAL" clId="{2838461A-35D5-4EA5-B240-C93668B10244}" dt="2023-07-11T19:15:33.083" v="7" actId="20577"/>
        <pc:sldMkLst>
          <pc:docMk/>
          <pc:sldMk cId="2413643175" sldId="382"/>
        </pc:sldMkLst>
        <pc:spChg chg="mod">
          <ac:chgData name="Bin Tian" userId="e397d4e6-4b2d-47c1-b080-befae643805b" providerId="ADAL" clId="{2838461A-35D5-4EA5-B240-C93668B10244}" dt="2023-07-11T19:15:33.083" v="7" actId="20577"/>
          <ac:spMkLst>
            <pc:docMk/>
            <pc:sldMk cId="2413643175" sldId="382"/>
            <ac:spMk id="3" creationId="{4C554596-197A-4CD2-9524-E9548B206C8E}"/>
          </ac:spMkLst>
        </pc:spChg>
      </pc:sldChg>
      <pc:sldChg chg="del">
        <pc:chgData name="Bin Tian" userId="e397d4e6-4b2d-47c1-b080-befae643805b" providerId="ADAL" clId="{2838461A-35D5-4EA5-B240-C93668B10244}" dt="2023-07-11T13:11:46.351" v="0" actId="47"/>
        <pc:sldMkLst>
          <pc:docMk/>
          <pc:sldMk cId="4223478671" sldId="123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802.11-23/1195r0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1520" y="331013"/>
            <a:ext cx="1799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l">
              <a:defRPr/>
            </a:pPr>
            <a:r>
              <a:rPr lang="en-GB" altLang="en-US" sz="1800" b="1" dirty="0"/>
              <a:t>July, 2023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Thoughts on AMP IOT and PAR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448773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Steve Shellhammer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7350"/>
            <a:ext cx="7772400" cy="1066800"/>
          </a:xfrm>
        </p:spPr>
        <p:txBody>
          <a:bodyPr/>
          <a:lstStyle/>
          <a:p>
            <a:r>
              <a:rPr lang="en-US" sz="30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494" y="1371599"/>
            <a:ext cx="7950705" cy="4793705"/>
          </a:xfrm>
        </p:spPr>
        <p:txBody>
          <a:bodyPr/>
          <a:lstStyle/>
          <a:p>
            <a:r>
              <a:rPr lang="en-US" sz="2000" dirty="0"/>
              <a:t>The discussions in AMP TIG and SG so far have been focused on adding new air interface for AMP IOT device </a:t>
            </a:r>
          </a:p>
          <a:p>
            <a:r>
              <a:rPr lang="en-US" sz="2000" dirty="0"/>
              <a:t>There is also a market demand for WLAN AMP client devices that can connect with existing WLAN network AP’s and infrastructure</a:t>
            </a:r>
          </a:p>
          <a:p>
            <a:pPr lvl="1"/>
            <a:r>
              <a:rPr lang="en-US" sz="1800" dirty="0"/>
              <a:t>AMP client device</a:t>
            </a:r>
          </a:p>
          <a:p>
            <a:pPr lvl="2"/>
            <a:r>
              <a:rPr lang="en-US" sz="1600" dirty="0"/>
              <a:t>Support existing WLAN standards  (e.g. 2.4 GHz 11b/n) with optimized Tx/Rx power consumption</a:t>
            </a:r>
          </a:p>
          <a:p>
            <a:pPr lvl="2"/>
            <a:r>
              <a:rPr lang="en-US" sz="1600" dirty="0"/>
              <a:t>Energizer RF Power harvester (Sub-1GHz</a:t>
            </a:r>
            <a:r>
              <a:rPr lang="en-US" sz="1600"/>
              <a:t>) </a:t>
            </a:r>
          </a:p>
          <a:p>
            <a:pPr lvl="2"/>
            <a:r>
              <a:rPr lang="en-US" sz="1600"/>
              <a:t>Operates </a:t>
            </a:r>
            <a:r>
              <a:rPr lang="en-US" sz="1600" dirty="0"/>
              <a:t>in low duty cycle and supports additional AMP signaling/control (e.g. wake up signal ) to minimize power consumption  </a:t>
            </a:r>
          </a:p>
          <a:p>
            <a:pPr lvl="1"/>
            <a:r>
              <a:rPr lang="en-US" sz="1800" dirty="0"/>
              <a:t>AMP Energizer device</a:t>
            </a:r>
          </a:p>
          <a:p>
            <a:pPr lvl="2"/>
            <a:r>
              <a:rPr lang="en-US" sz="1600" dirty="0"/>
              <a:t>Transmitter for ‘Energizer signal’ in S1G band</a:t>
            </a:r>
          </a:p>
          <a:p>
            <a:pPr lvl="2"/>
            <a:r>
              <a:rPr lang="en-US" sz="1600" dirty="0"/>
              <a:t>Ability to transmit AMP wake up signal / control signals to AMP Client device (S1G or 2.4GHz)</a:t>
            </a:r>
          </a:p>
          <a:p>
            <a:pPr lvl="2"/>
            <a:r>
              <a:rPr lang="en-US" sz="1600" dirty="0"/>
              <a:t>Optional: serve as relay for 2.4 GHz (e.g. 11b/n) data comms between AMP Client and Infra AP &amp; Cloud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CDE6-E89A-4C9B-B8D7-7E39E8C800F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Qualcomm</a:t>
            </a:r>
          </a:p>
        </p:txBody>
      </p:sp>
    </p:spTree>
    <p:extLst>
      <p:ext uri="{BB962C8B-B14F-4D97-AF65-F5344CB8AC3E}">
        <p14:creationId xmlns:p14="http://schemas.microsoft.com/office/powerpoint/2010/main" val="241364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8B0FEA-32EB-878D-4369-EA25E859D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902" y="5074097"/>
            <a:ext cx="7560195" cy="1583878"/>
          </a:xfrm>
        </p:spPr>
        <p:txBody>
          <a:bodyPr/>
          <a:lstStyle/>
          <a:p>
            <a:r>
              <a:rPr lang="en-US" dirty="0"/>
              <a:t>Other variations are also possible</a:t>
            </a:r>
          </a:p>
          <a:p>
            <a:pPr lvl="1"/>
            <a:r>
              <a:rPr lang="en-US" dirty="0"/>
              <a:t>E.g. AP may send the wake-up signal directly.  Energizer may have a link to AP to coordinate the schedule/control of wake-up signal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B0B0A-F54B-EDE5-F4D1-890886A03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40E493-38FD-E77A-83B0-56D5CF646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Topology (model 1)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780523-636F-5C4B-1B11-AE9FE9D9380D}"/>
              </a:ext>
            </a:extLst>
          </p:cNvPr>
          <p:cNvGrpSpPr/>
          <p:nvPr/>
        </p:nvGrpSpPr>
        <p:grpSpPr>
          <a:xfrm>
            <a:off x="1475656" y="1701020"/>
            <a:ext cx="6484062" cy="3046330"/>
            <a:chOff x="1643721" y="1289817"/>
            <a:chExt cx="6484062" cy="304633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4338F24-E72B-E6FD-FE99-876BF8155F27}"/>
                </a:ext>
              </a:extLst>
            </p:cNvPr>
            <p:cNvGrpSpPr/>
            <p:nvPr/>
          </p:nvGrpSpPr>
          <p:grpSpPr>
            <a:xfrm>
              <a:off x="5704639" y="2892604"/>
              <a:ext cx="782721" cy="1072788"/>
              <a:chOff x="1141275" y="5165883"/>
              <a:chExt cx="782721" cy="1072788"/>
            </a:xfrm>
          </p:grpSpPr>
          <p:sp>
            <p:nvSpPr>
              <p:cNvPr id="18" name="TextBox 2">
                <a:extLst>
                  <a:ext uri="{FF2B5EF4-FFF2-40B4-BE49-F238E27FC236}">
                    <a16:creationId xmlns:a16="http://schemas.microsoft.com/office/drawing/2014/main" id="{5981BEB7-E023-C080-0865-819633126563}"/>
                  </a:ext>
                </a:extLst>
              </p:cNvPr>
              <p:cNvSpPr txBox="1"/>
              <p:nvPr/>
            </p:nvSpPr>
            <p:spPr>
              <a:xfrm>
                <a:off x="1141275" y="5850873"/>
                <a:ext cx="517001" cy="387798"/>
              </a:xfrm>
              <a:prstGeom prst="rect">
                <a:avLst/>
              </a:prstGeom>
            </p:spPr>
            <p:txBody>
              <a:bodyPr wrap="none" lIns="0" tIns="0" rIns="0" bIns="0" rtlCol="0" anchor="t" anchorCtr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8FA"/>
                    </a:solidFill>
                    <a:effectLst/>
                    <a:uLnTx/>
                    <a:uFillTx/>
                    <a:ea typeface="+mn-ea"/>
                    <a:cs typeface="Microsoft Sans Serif" panose="020B0604020202020204" pitchFamily="34" charset="0"/>
                  </a:rPr>
                  <a:t>AFC</a:t>
                </a:r>
                <a:b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8FA"/>
                    </a:solidFill>
                    <a:effectLst/>
                    <a:uLnTx/>
                    <a:uFillTx/>
                    <a:ea typeface="+mn-ea"/>
                    <a:cs typeface="Microsoft Sans Serif" panose="020B0604020202020204" pitchFamily="34" charset="0"/>
                  </a:rPr>
                </a:b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8FA"/>
                    </a:solidFill>
                    <a:effectLst/>
                    <a:uLnTx/>
                    <a:uFillTx/>
                    <a:ea typeface="+mn-ea"/>
                    <a:cs typeface="Microsoft Sans Serif" panose="020B0604020202020204" pitchFamily="34" charset="0"/>
                  </a:rPr>
                  <a:t>Agent</a:t>
                </a:r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A28D838F-77C7-7B4A-6171-1C30E4EA7C5E}"/>
                  </a:ext>
                </a:extLst>
              </p:cNvPr>
              <p:cNvGrpSpPr/>
              <p:nvPr/>
            </p:nvGrpSpPr>
            <p:grpSpPr>
              <a:xfrm>
                <a:off x="1147712" y="5165883"/>
                <a:ext cx="776284" cy="608002"/>
                <a:chOff x="0" y="4779389"/>
                <a:chExt cx="1113291" cy="871954"/>
              </a:xfrm>
            </p:grpSpPr>
            <p:pic>
              <p:nvPicPr>
                <p:cNvPr id="20" name="Graphic 4">
                  <a:extLst>
                    <a:ext uri="{FF2B5EF4-FFF2-40B4-BE49-F238E27FC236}">
                      <a16:creationId xmlns:a16="http://schemas.microsoft.com/office/drawing/2014/main" id="{56003F18-D538-085D-9E5E-63E8181A227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81915" y="4779389"/>
                  <a:ext cx="431376" cy="431376"/>
                </a:xfrm>
                <a:prstGeom prst="rect">
                  <a:avLst/>
                </a:prstGeom>
              </p:spPr>
            </p:pic>
            <p:pic>
              <p:nvPicPr>
                <p:cNvPr id="21" name="Graphic 5">
                  <a:extLst>
                    <a:ext uri="{FF2B5EF4-FFF2-40B4-BE49-F238E27FC236}">
                      <a16:creationId xmlns:a16="http://schemas.microsoft.com/office/drawing/2014/main" id="{9418C985-08A6-C26C-CB56-A3CD604B1E5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4854804"/>
                  <a:ext cx="779134" cy="796539"/>
                </a:xfrm>
                <a:prstGeom prst="rect">
                  <a:avLst/>
                </a:prstGeom>
              </p:spPr>
            </p:pic>
          </p:grpSp>
        </p:grpSp>
        <p:pic>
          <p:nvPicPr>
            <p:cNvPr id="7" name="Picture 6" descr="router copy.png">
              <a:extLst>
                <a:ext uri="{FF2B5EF4-FFF2-40B4-BE49-F238E27FC236}">
                  <a16:creationId xmlns:a16="http://schemas.microsoft.com/office/drawing/2014/main" id="{67F729B0-4739-7E9E-7B95-475DB7F43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43721" y="3371443"/>
              <a:ext cx="1409614" cy="964704"/>
            </a:xfrm>
            <a:prstGeom prst="rect">
              <a:avLst/>
            </a:prstGeom>
          </p:spPr>
        </p:pic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707C05A7-7A1A-DFAE-49B4-55FAE4EF43A3}"/>
                </a:ext>
              </a:extLst>
            </p:cNvPr>
            <p:cNvSpPr/>
            <p:nvPr/>
          </p:nvSpPr>
          <p:spPr>
            <a:xfrm>
              <a:off x="5656597" y="1719599"/>
              <a:ext cx="907960" cy="964704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AMP Energizer</a:t>
              </a:r>
              <a:br>
                <a:rPr lang="en-US" sz="1000" dirty="0"/>
              </a:br>
              <a:r>
                <a:rPr lang="en-US" sz="1000" dirty="0"/>
                <a:t>Device</a:t>
              </a:r>
            </a:p>
          </p:txBody>
        </p:sp>
        <p:sp>
          <p:nvSpPr>
            <p:cNvPr id="9" name="Isosceles Triangle 8">
              <a:extLst>
                <a:ext uri="{FF2B5EF4-FFF2-40B4-BE49-F238E27FC236}">
                  <a16:creationId xmlns:a16="http://schemas.microsoft.com/office/drawing/2014/main" id="{27FADA7C-15B4-C725-9EC3-C16B734B5ABE}"/>
                </a:ext>
              </a:extLst>
            </p:cNvPr>
            <p:cNvSpPr/>
            <p:nvPr/>
          </p:nvSpPr>
          <p:spPr>
            <a:xfrm>
              <a:off x="7219822" y="2815572"/>
              <a:ext cx="907961" cy="779172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AMP Client</a:t>
              </a:r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C1D11007-43DC-AA54-C1EE-81E217412768}"/>
                </a:ext>
              </a:extLst>
            </p:cNvPr>
            <p:cNvSpPr/>
            <p:nvPr/>
          </p:nvSpPr>
          <p:spPr>
            <a:xfrm>
              <a:off x="3861516" y="1289817"/>
              <a:ext cx="907961" cy="779172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AMP Client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4C23BAA4-90F0-D3C1-A1D9-0D47E3DEBE7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5403" y="3429000"/>
              <a:ext cx="3408274" cy="698679"/>
            </a:xfrm>
            <a:prstGeom prst="straightConnector1">
              <a:avLst/>
            </a:prstGeom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03EE53-9747-AAFC-72BF-5F5EF8506CFF}"/>
                </a:ext>
              </a:extLst>
            </p:cNvPr>
            <p:cNvSpPr txBox="1"/>
            <p:nvPr/>
          </p:nvSpPr>
          <p:spPr>
            <a:xfrm rot="20868660">
              <a:off x="4301121" y="3677422"/>
              <a:ext cx="2626360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600" dirty="0">
                  <a:solidFill>
                    <a:schemeClr val="tx1"/>
                  </a:solidFill>
                </a:rPr>
                <a:t>2.4 GHz 11b/n data comms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DDFADBE6-E728-1DB7-4E5C-5419BAE213C4}"/>
                </a:ext>
              </a:extLst>
            </p:cNvPr>
            <p:cNvCxnSpPr/>
            <p:nvPr/>
          </p:nvCxnSpPr>
          <p:spPr>
            <a:xfrm>
              <a:off x="6487360" y="2711045"/>
              <a:ext cx="679733" cy="511853"/>
            </a:xfrm>
            <a:prstGeom prst="straightConnector1">
              <a:avLst/>
            </a:prstGeom>
            <a:ln w="19050" cap="rnd">
              <a:solidFill>
                <a:schemeClr val="bg2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C7F4718-DBA1-6CA3-A91A-AC7D17B02F39}"/>
                </a:ext>
              </a:extLst>
            </p:cNvPr>
            <p:cNvGrpSpPr/>
            <p:nvPr/>
          </p:nvGrpSpPr>
          <p:grpSpPr>
            <a:xfrm>
              <a:off x="6564557" y="2349803"/>
              <a:ext cx="1049581" cy="483162"/>
              <a:chOff x="6508887" y="2415034"/>
              <a:chExt cx="1049581" cy="483162"/>
            </a:xfrm>
          </p:grpSpPr>
          <p:sp>
            <p:nvSpPr>
              <p:cNvPr id="16" name="Arrow: Right 15">
                <a:extLst>
                  <a:ext uri="{FF2B5EF4-FFF2-40B4-BE49-F238E27FC236}">
                    <a16:creationId xmlns:a16="http://schemas.microsoft.com/office/drawing/2014/main" id="{B46675E0-1B92-7619-B7FB-45794C6FD3A4}"/>
                  </a:ext>
                </a:extLst>
              </p:cNvPr>
              <p:cNvSpPr/>
              <p:nvPr/>
            </p:nvSpPr>
            <p:spPr>
              <a:xfrm rot="2288359">
                <a:off x="6508887" y="2627489"/>
                <a:ext cx="1049581" cy="270707"/>
              </a:xfrm>
              <a:prstGeom prst="rightArrow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RF Energy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89DB7B9-0DB6-13FE-22F6-469B4C6C2FA6}"/>
                  </a:ext>
                </a:extLst>
              </p:cNvPr>
              <p:cNvSpPr txBox="1"/>
              <p:nvPr/>
            </p:nvSpPr>
            <p:spPr>
              <a:xfrm rot="2260912">
                <a:off x="6855175" y="2415034"/>
                <a:ext cx="420628" cy="3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37160" tIns="91440" rIns="0" bIns="91440" rtlCol="0">
                <a:spAutoFit/>
              </a:bodyPr>
              <a:lstStyle/>
              <a:p>
                <a:pPr algn="l">
                  <a:lnSpc>
                    <a:spcPct val="95000"/>
                  </a:lnSpc>
                  <a:spcBef>
                    <a:spcPts val="1200"/>
                  </a:spcBef>
                </a:pPr>
                <a:r>
                  <a:rPr lang="en-US" sz="1100" dirty="0">
                    <a:solidFill>
                      <a:schemeClr val="tx1"/>
                    </a:solidFill>
                  </a:rPr>
                  <a:t>S1G</a:t>
                </a: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9CDF12E-C0C5-E429-47EC-176D3B4F15CA}"/>
                </a:ext>
              </a:extLst>
            </p:cNvPr>
            <p:cNvSpPr txBox="1"/>
            <p:nvPr/>
          </p:nvSpPr>
          <p:spPr>
            <a:xfrm rot="2144024">
              <a:off x="6449260" y="2665486"/>
              <a:ext cx="742832" cy="3600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 dirty="0">
                  <a:solidFill>
                    <a:schemeClr val="tx1"/>
                  </a:solidFill>
                </a:rPr>
                <a:t>Wake up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7337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C8B0FEA-32EB-878D-4369-EA25E859D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115" y="4944570"/>
            <a:ext cx="7560195" cy="1149906"/>
          </a:xfrm>
        </p:spPr>
        <p:txBody>
          <a:bodyPr/>
          <a:lstStyle/>
          <a:p>
            <a:r>
              <a:rPr lang="en-US" dirty="0"/>
              <a:t>Other variations are also possible</a:t>
            </a:r>
          </a:p>
          <a:p>
            <a:pPr lvl="1"/>
            <a:r>
              <a:rPr lang="en-US" dirty="0"/>
              <a:t>AMP client and AMP energizer may also use new air interface for communication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AB0B0A-F54B-EDE5-F4D1-890886A03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940E493-38FD-E77A-83B0-56D5CF64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565" y="768306"/>
            <a:ext cx="7772400" cy="1066800"/>
          </a:xfrm>
        </p:spPr>
        <p:txBody>
          <a:bodyPr/>
          <a:lstStyle/>
          <a:p>
            <a:r>
              <a:rPr lang="en-US" dirty="0"/>
              <a:t>High Level Topology – with AMP Energizer Wi-Fi Relay (model 2)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6774B5D-A0A1-14D2-0252-C538889EFC02}"/>
              </a:ext>
            </a:extLst>
          </p:cNvPr>
          <p:cNvGrpSpPr/>
          <p:nvPr/>
        </p:nvGrpSpPr>
        <p:grpSpPr>
          <a:xfrm>
            <a:off x="1122875" y="1916832"/>
            <a:ext cx="6809780" cy="2720684"/>
            <a:chOff x="1643721" y="1615463"/>
            <a:chExt cx="6809780" cy="2720684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442108E-27D3-2B77-389D-C8CB53A52D23}"/>
                </a:ext>
              </a:extLst>
            </p:cNvPr>
            <p:cNvGrpSpPr/>
            <p:nvPr/>
          </p:nvGrpSpPr>
          <p:grpSpPr>
            <a:xfrm>
              <a:off x="5704639" y="2892604"/>
              <a:ext cx="782721" cy="1072788"/>
              <a:chOff x="1141275" y="5165883"/>
              <a:chExt cx="782721" cy="1072788"/>
            </a:xfrm>
          </p:grpSpPr>
          <p:sp>
            <p:nvSpPr>
              <p:cNvPr id="36" name="TextBox 2">
                <a:extLst>
                  <a:ext uri="{FF2B5EF4-FFF2-40B4-BE49-F238E27FC236}">
                    <a16:creationId xmlns:a16="http://schemas.microsoft.com/office/drawing/2014/main" id="{B153D3DA-DFA8-8182-845A-CAB57C8BD954}"/>
                  </a:ext>
                </a:extLst>
              </p:cNvPr>
              <p:cNvSpPr txBox="1"/>
              <p:nvPr/>
            </p:nvSpPr>
            <p:spPr>
              <a:xfrm>
                <a:off x="1141275" y="5850873"/>
                <a:ext cx="517001" cy="387798"/>
              </a:xfrm>
              <a:prstGeom prst="rect">
                <a:avLst/>
              </a:prstGeom>
            </p:spPr>
            <p:txBody>
              <a:bodyPr wrap="none" lIns="0" tIns="0" rIns="0" bIns="0" rtlCol="0" anchor="t" anchorCtr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8FA"/>
                    </a:solidFill>
                    <a:effectLst/>
                    <a:uLnTx/>
                    <a:uFillTx/>
                    <a:ea typeface="+mn-ea"/>
                    <a:cs typeface="Microsoft Sans Serif" panose="020B0604020202020204" pitchFamily="34" charset="0"/>
                  </a:rPr>
                  <a:t>AFC</a:t>
                </a:r>
                <a:b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8FA"/>
                    </a:solidFill>
                    <a:effectLst/>
                    <a:uLnTx/>
                    <a:uFillTx/>
                    <a:ea typeface="+mn-ea"/>
                    <a:cs typeface="Microsoft Sans Serif" panose="020B0604020202020204" pitchFamily="34" charset="0"/>
                  </a:rPr>
                </a:b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8FA"/>
                    </a:solidFill>
                    <a:effectLst/>
                    <a:uLnTx/>
                    <a:uFillTx/>
                    <a:ea typeface="+mn-ea"/>
                    <a:cs typeface="Microsoft Sans Serif" panose="020B0604020202020204" pitchFamily="34" charset="0"/>
                  </a:rPr>
                  <a:t>Agent</a:t>
                </a:r>
              </a:p>
            </p:txBody>
          </p: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45AFE31D-8031-EDC0-B1D9-516917524E6E}"/>
                  </a:ext>
                </a:extLst>
              </p:cNvPr>
              <p:cNvGrpSpPr/>
              <p:nvPr/>
            </p:nvGrpSpPr>
            <p:grpSpPr>
              <a:xfrm>
                <a:off x="1147712" y="5165883"/>
                <a:ext cx="776284" cy="608002"/>
                <a:chOff x="0" y="4779389"/>
                <a:chExt cx="1113291" cy="871954"/>
              </a:xfrm>
            </p:grpSpPr>
            <p:pic>
              <p:nvPicPr>
                <p:cNvPr id="38" name="Graphic 4">
                  <a:extLst>
                    <a:ext uri="{FF2B5EF4-FFF2-40B4-BE49-F238E27FC236}">
                      <a16:creationId xmlns:a16="http://schemas.microsoft.com/office/drawing/2014/main" id="{C8641319-4AD1-73CA-9A71-4E026787CE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81915" y="4779389"/>
                  <a:ext cx="431376" cy="431376"/>
                </a:xfrm>
                <a:prstGeom prst="rect">
                  <a:avLst/>
                </a:prstGeom>
              </p:spPr>
            </p:pic>
            <p:pic>
              <p:nvPicPr>
                <p:cNvPr id="39" name="Graphic 5">
                  <a:extLst>
                    <a:ext uri="{FF2B5EF4-FFF2-40B4-BE49-F238E27FC236}">
                      <a16:creationId xmlns:a16="http://schemas.microsoft.com/office/drawing/2014/main" id="{BEC2F54D-D0D0-97F1-D69A-F970284CD4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4854804"/>
                  <a:ext cx="779134" cy="796539"/>
                </a:xfrm>
                <a:prstGeom prst="rect">
                  <a:avLst/>
                </a:prstGeom>
              </p:spPr>
            </p:pic>
          </p:grpSp>
        </p:grpSp>
        <p:pic>
          <p:nvPicPr>
            <p:cNvPr id="24" name="Picture 23" descr="router copy.png">
              <a:extLst>
                <a:ext uri="{FF2B5EF4-FFF2-40B4-BE49-F238E27FC236}">
                  <a16:creationId xmlns:a16="http://schemas.microsoft.com/office/drawing/2014/main" id="{405A668F-E0D7-8463-A237-95BEB81F400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643721" y="3371443"/>
              <a:ext cx="1409614" cy="964704"/>
            </a:xfrm>
            <a:prstGeom prst="rect">
              <a:avLst/>
            </a:prstGeom>
          </p:spPr>
        </p:pic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E4D41EBC-12E2-3CC2-8B30-D7188962EF82}"/>
                </a:ext>
              </a:extLst>
            </p:cNvPr>
            <p:cNvSpPr/>
            <p:nvPr/>
          </p:nvSpPr>
          <p:spPr>
            <a:xfrm>
              <a:off x="5619433" y="1615463"/>
              <a:ext cx="907960" cy="964704"/>
            </a:xfrm>
            <a:prstGeom prst="round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</a:rPr>
                <a:t>AMP Energizer &amp; Relay </a:t>
              </a:r>
              <a:br>
                <a:rPr lang="en-US" sz="1000" b="1" dirty="0">
                  <a:solidFill>
                    <a:schemeClr val="tx1"/>
                  </a:solidFill>
                </a:rPr>
              </a:br>
              <a:r>
                <a:rPr lang="en-US" sz="1000" b="1" dirty="0">
                  <a:solidFill>
                    <a:schemeClr val="tx1"/>
                  </a:solidFill>
                </a:rPr>
                <a:t>Device</a:t>
              </a:r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53069D78-2F08-15A2-DC61-EA82294A83CE}"/>
                </a:ext>
              </a:extLst>
            </p:cNvPr>
            <p:cNvSpPr/>
            <p:nvPr/>
          </p:nvSpPr>
          <p:spPr>
            <a:xfrm>
              <a:off x="7545540" y="3268746"/>
              <a:ext cx="907961" cy="779172"/>
            </a:xfrm>
            <a:prstGeom prst="triangle">
              <a:avLst>
                <a:gd name="adj" fmla="val 48582"/>
              </a:avLst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>
                  <a:solidFill>
                    <a:schemeClr val="tx1"/>
                  </a:solidFill>
                </a:rPr>
                <a:t>AMP Client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5B8C475-E7A4-B985-ACDF-FE0E0F3876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43908" y="2454690"/>
              <a:ext cx="2477347" cy="1136442"/>
            </a:xfrm>
            <a:prstGeom prst="straightConnector1">
              <a:avLst/>
            </a:prstGeom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E6B9962-EC3B-B446-58D9-CB500CE99585}"/>
                </a:ext>
              </a:extLst>
            </p:cNvPr>
            <p:cNvSpPr txBox="1"/>
            <p:nvPr/>
          </p:nvSpPr>
          <p:spPr>
            <a:xfrm rot="20070630">
              <a:off x="2889679" y="2537280"/>
              <a:ext cx="2626360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600" dirty="0">
                  <a:solidFill>
                    <a:schemeClr val="tx1"/>
                  </a:solidFill>
                </a:rPr>
                <a:t>802.11 data comms</a:t>
              </a: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2B9856BC-8AEA-31AB-5D30-1D9C0BEB0684}"/>
                </a:ext>
              </a:extLst>
            </p:cNvPr>
            <p:cNvCxnSpPr>
              <a:cxnSpLocks/>
            </p:cNvCxnSpPr>
            <p:nvPr/>
          </p:nvCxnSpPr>
          <p:spPr>
            <a:xfrm>
              <a:off x="6525866" y="2626428"/>
              <a:ext cx="1136901" cy="964704"/>
            </a:xfrm>
            <a:prstGeom prst="straightConnector1">
              <a:avLst/>
            </a:prstGeom>
            <a:ln w="19050" cap="rnd">
              <a:solidFill>
                <a:schemeClr val="bg2"/>
              </a:solidFill>
              <a:round/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34D3D2B-57F0-4EA4-C0CB-FDFF02DB59E9}"/>
                </a:ext>
              </a:extLst>
            </p:cNvPr>
            <p:cNvGrpSpPr/>
            <p:nvPr/>
          </p:nvGrpSpPr>
          <p:grpSpPr>
            <a:xfrm>
              <a:off x="6702030" y="2327835"/>
              <a:ext cx="1388325" cy="587762"/>
              <a:chOff x="6472728" y="2415034"/>
              <a:chExt cx="1388325" cy="587762"/>
            </a:xfrm>
          </p:grpSpPr>
          <p:sp>
            <p:nvSpPr>
              <p:cNvPr id="34" name="Arrow: Right 33">
                <a:extLst>
                  <a:ext uri="{FF2B5EF4-FFF2-40B4-BE49-F238E27FC236}">
                    <a16:creationId xmlns:a16="http://schemas.microsoft.com/office/drawing/2014/main" id="{D0708985-FBDC-105F-948B-974B6A8B9A90}"/>
                  </a:ext>
                </a:extLst>
              </p:cNvPr>
              <p:cNvSpPr/>
              <p:nvPr/>
            </p:nvSpPr>
            <p:spPr>
              <a:xfrm rot="2288359">
                <a:off x="6472728" y="2732089"/>
                <a:ext cx="1388325" cy="270707"/>
              </a:xfrm>
              <a:prstGeom prst="rightArrow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RF Energy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E064031-0214-F669-32CD-6E003BD72F95}"/>
                  </a:ext>
                </a:extLst>
              </p:cNvPr>
              <p:cNvSpPr txBox="1"/>
              <p:nvPr/>
            </p:nvSpPr>
            <p:spPr>
              <a:xfrm rot="2260912">
                <a:off x="6855175" y="2415034"/>
                <a:ext cx="420628" cy="345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37160" tIns="91440" rIns="0" bIns="91440" rtlCol="0">
                <a:spAutoFit/>
              </a:bodyPr>
              <a:lstStyle/>
              <a:p>
                <a:pPr algn="l">
                  <a:lnSpc>
                    <a:spcPct val="95000"/>
                  </a:lnSpc>
                  <a:spcBef>
                    <a:spcPts val="1200"/>
                  </a:spcBef>
                </a:pPr>
                <a:r>
                  <a:rPr lang="en-US" sz="1100" dirty="0">
                    <a:solidFill>
                      <a:schemeClr val="tx1"/>
                    </a:solidFill>
                  </a:rPr>
                  <a:t>S1G</a:t>
                </a: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ED83003-3C4D-7654-9D57-4772A1EF2970}"/>
                </a:ext>
              </a:extLst>
            </p:cNvPr>
            <p:cNvSpPr txBox="1"/>
            <p:nvPr/>
          </p:nvSpPr>
          <p:spPr>
            <a:xfrm rot="2144024">
              <a:off x="6664392" y="2823083"/>
              <a:ext cx="1072965" cy="3600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 dirty="0">
                  <a:solidFill>
                    <a:schemeClr val="tx1"/>
                  </a:solidFill>
                </a:rPr>
                <a:t>Wake up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1BBAF08-0480-3E11-AEA7-F0816452B363}"/>
                </a:ext>
              </a:extLst>
            </p:cNvPr>
            <p:cNvSpPr txBox="1"/>
            <p:nvPr/>
          </p:nvSpPr>
          <p:spPr>
            <a:xfrm rot="2433484">
              <a:off x="5628357" y="3124363"/>
              <a:ext cx="2626360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algn="l">
                <a:lnSpc>
                  <a:spcPct val="95000"/>
                </a:lnSpc>
                <a:spcBef>
                  <a:spcPts val="1200"/>
                </a:spcBef>
              </a:pPr>
              <a:r>
                <a:rPr lang="en-US" sz="1600" dirty="0">
                  <a:solidFill>
                    <a:schemeClr val="tx1"/>
                  </a:solidFill>
                </a:rPr>
                <a:t>.11b/n data comms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642D488A-9CFD-B754-1C24-CFB756949ABE}"/>
                </a:ext>
              </a:extLst>
            </p:cNvPr>
            <p:cNvCxnSpPr>
              <a:cxnSpLocks/>
            </p:cNvCxnSpPr>
            <p:nvPr/>
          </p:nvCxnSpPr>
          <p:spPr>
            <a:xfrm>
              <a:off x="6095999" y="2767315"/>
              <a:ext cx="1393891" cy="1136531"/>
            </a:xfrm>
            <a:prstGeom prst="straightConnector1">
              <a:avLst/>
            </a:prstGeom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3511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F49CD71-5593-A604-ED9A-9D71FDA9E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36" y="1916832"/>
            <a:ext cx="7772400" cy="4114800"/>
          </a:xfrm>
        </p:spPr>
        <p:txBody>
          <a:bodyPr/>
          <a:lstStyle/>
          <a:p>
            <a:r>
              <a:rPr lang="en-US" dirty="0"/>
              <a:t>Energizer link</a:t>
            </a:r>
          </a:p>
          <a:p>
            <a:pPr lvl="1"/>
            <a:r>
              <a:rPr lang="en-US" dirty="0"/>
              <a:t>Band (sub-1GHz, 2.4GHz?),  channelization/BW, waveform(?)</a:t>
            </a:r>
          </a:p>
          <a:p>
            <a:pPr lvl="1"/>
            <a:r>
              <a:rPr lang="en-US" dirty="0"/>
              <a:t>Its control/configuration may be done through AMP or Wi-Fi control/signaling</a:t>
            </a:r>
          </a:p>
          <a:p>
            <a:r>
              <a:rPr lang="en-US" dirty="0"/>
              <a:t>AMP wake up link</a:t>
            </a:r>
          </a:p>
          <a:p>
            <a:pPr lvl="1"/>
            <a:r>
              <a:rPr lang="en-US" dirty="0"/>
              <a:t>E.g. waveform, signaling, procedure, configurations, etc.</a:t>
            </a:r>
          </a:p>
          <a:p>
            <a:r>
              <a:rPr lang="en-US" dirty="0"/>
              <a:t>AMP control signaling/protocol</a:t>
            </a:r>
          </a:p>
          <a:p>
            <a:pPr lvl="1"/>
            <a:r>
              <a:rPr lang="en-US" dirty="0"/>
              <a:t>Configuration and control, procedure, etc. </a:t>
            </a:r>
          </a:p>
          <a:p>
            <a:pPr lvl="1"/>
            <a:r>
              <a:rPr lang="en-US" dirty="0"/>
              <a:t>Optional relay operation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F3D438-0E1E-DEC8-F50E-00721979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D629F35-8AD6-45CF-49E9-59F117DDB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need to be standardized</a:t>
            </a:r>
          </a:p>
        </p:txBody>
      </p:sp>
    </p:spTree>
    <p:extLst>
      <p:ext uri="{BB962C8B-B14F-4D97-AF65-F5344CB8AC3E}">
        <p14:creationId xmlns:p14="http://schemas.microsoft.com/office/powerpoint/2010/main" val="352537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1F1966-61F2-48A6-1491-2DC4610D8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support both sub1GHz and 2.4 GHz</a:t>
            </a:r>
          </a:p>
          <a:p>
            <a:r>
              <a:rPr lang="en-US" dirty="0"/>
              <a:t>Define at least one mode of energizer link using wireless power transfer</a:t>
            </a:r>
          </a:p>
          <a:p>
            <a:r>
              <a:rPr lang="en-US" dirty="0"/>
              <a:t>Define AMP link for wake up and control signaling</a:t>
            </a:r>
          </a:p>
          <a:p>
            <a:r>
              <a:rPr lang="en-US" dirty="0"/>
              <a:t>Add support signaling to enable AMP device connecting to existing .11 network (e.g. 11b/n)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AA181C-A662-90C7-A727-874085142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EE0E20-C468-2F17-B98E-9AC57F3B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Inputs to PAR</a:t>
            </a:r>
          </a:p>
        </p:txBody>
      </p:sp>
    </p:spTree>
    <p:extLst>
      <p:ext uri="{BB962C8B-B14F-4D97-AF65-F5344CB8AC3E}">
        <p14:creationId xmlns:p14="http://schemas.microsoft.com/office/powerpoint/2010/main" val="362136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EAF951-3AA0-4AA9-2705-D136F1199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528" y="1524000"/>
            <a:ext cx="7772400" cy="4114800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defines modifications to both the IEEE 802.11 Medium Access Control layer (MAC) and Physical Layers (PHY) to enable operation of ambient powered device by defining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</a:t>
            </a:r>
            <a:r>
              <a:rPr lang="en-GB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mode of wake up and data communication link in sub-1GHz or 2.4GHz</a:t>
            </a:r>
            <a:endParaRPr lang="en-GB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a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 least one mode for AMP IOT device to connect with legacy WLAN network in 2.4GHz band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at least one mode of wireless power transfer in sub-1GHz or 2.4GHz </a:t>
            </a:r>
          </a:p>
          <a:p>
            <a:pPr marR="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GB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at least one mode to support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positioning function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  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This amendment shall provide coexistence</a:t>
            </a:r>
            <a:r>
              <a:rPr lang="en-GB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 and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backward compatibility with deployed devices compliant with IEEE Std 802.11™-2020 and operating in the same band.</a:t>
            </a:r>
            <a:endParaRPr lang="en-US" sz="1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BB2D97-130D-E9AE-F39A-2D124576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69E676-7D5B-5038-784A-AD626B78B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528" y="457200"/>
            <a:ext cx="7772400" cy="1066800"/>
          </a:xfrm>
        </p:spPr>
        <p:txBody>
          <a:bodyPr/>
          <a:lstStyle/>
          <a:p>
            <a:r>
              <a:rPr lang="en-US" dirty="0"/>
              <a:t>Suggested PAR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10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a0c825768df6a16c257cf743090cbb6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3072cd6365a4d7f84e785544b698ff23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30D28-1E9C-4C76-B662-EC9556FF58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88995</TotalTime>
  <Words>570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802-11-Submission</vt:lpstr>
      <vt:lpstr>Thoughts on AMP IOT and PAR</vt:lpstr>
      <vt:lpstr>Introduction</vt:lpstr>
      <vt:lpstr>High Level Topology (model 1)</vt:lpstr>
      <vt:lpstr>High Level Topology – with AMP Energizer Wi-Fi Relay (model 2)</vt:lpstr>
      <vt:lpstr>What need to be standardized</vt:lpstr>
      <vt:lpstr>High Level Inputs to PAR</vt:lpstr>
      <vt:lpstr>Suggested PAR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1313</cp:revision>
  <cp:lastPrinted>1998-02-10T13:28:06Z</cp:lastPrinted>
  <dcterms:created xsi:type="dcterms:W3CDTF">2004-12-02T14:01:45Z</dcterms:created>
  <dcterms:modified xsi:type="dcterms:W3CDTF">2023-07-11T19:15:44Z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