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412" r:id="rId3"/>
    <p:sldId id="438" r:id="rId4"/>
    <p:sldId id="439" r:id="rId5"/>
    <p:sldId id="440" r:id="rId6"/>
    <p:sldId id="442" r:id="rId7"/>
    <p:sldId id="434" r:id="rId8"/>
    <p:sldId id="429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  <p:cmAuthor id="2" name="Ming Gan" initials="M" lastIdx="7" clrIdx="1">
    <p:extLst>
      <p:ext uri="{19B8F6BF-5375-455C-9EA6-DF929625EA0E}">
        <p15:presenceInfo xmlns:p15="http://schemas.microsoft.com/office/powerpoint/2012/main" userId="Ming Gan" providerId="None"/>
      </p:ext>
    </p:extLst>
  </p:cmAuthor>
  <p:cmAuthor id="3" name="Stephen McCann" initials="SM" lastIdx="2" clrIdx="2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  <p:cmAuthor id="4" name="Yan Xin" initials="YX" lastIdx="4" clrIdx="3">
    <p:extLst>
      <p:ext uri="{19B8F6BF-5375-455C-9EA6-DF929625EA0E}">
        <p15:presenceInfo xmlns:p15="http://schemas.microsoft.com/office/powerpoint/2012/main" userId="Yan Xin" providerId="None"/>
      </p:ext>
    </p:extLst>
  </p:cmAuthor>
  <p:cmAuthor id="5" name="Shimi Shilo (TRC)" initials="SS(" lastIdx="4" clrIdx="4">
    <p:extLst>
      <p:ext uri="{19B8F6BF-5375-455C-9EA6-DF929625EA0E}">
        <p15:presenceInfo xmlns:p15="http://schemas.microsoft.com/office/powerpoint/2012/main" userId="S-1-5-21-147214757-305610072-1517763936-46237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B050"/>
    <a:srgbClr val="FD9491"/>
    <a:srgbClr val="1E1EFA"/>
    <a:srgbClr val="00CC99"/>
    <a:srgbClr val="90FA93"/>
    <a:srgbClr val="FAE690"/>
    <a:srgbClr val="DFB7D9"/>
    <a:srgbClr val="C2C2FE"/>
    <a:srgbClr val="F49088"/>
    <a:srgbClr val="FF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424" autoAdjust="0"/>
  </p:normalViewPr>
  <p:slideViewPr>
    <p:cSldViewPr>
      <p:cViewPr varScale="1">
        <p:scale>
          <a:sx n="66" d="100"/>
          <a:sy n="66" d="100"/>
        </p:scale>
        <p:origin x="1208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Tony Zeng</a:t>
            </a:r>
            <a:r>
              <a:rPr lang="en-US" dirty="0"/>
              <a:t>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Tony Zeng</a:t>
            </a:r>
            <a:r>
              <a:rPr lang="en-US" dirty="0"/>
              <a:t>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Tony Zeng</a:t>
            </a:r>
            <a:r>
              <a:rPr lang="en-US" dirty="0"/>
              <a:t>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7179" y="6475413"/>
            <a:ext cx="122674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zh-CN" dirty="0"/>
              <a:t>Tony</a:t>
            </a:r>
            <a:r>
              <a:rPr lang="en-US" dirty="0"/>
              <a:t> </a:t>
            </a:r>
            <a:r>
              <a:rPr lang="en-US" altLang="zh-CN" dirty="0"/>
              <a:t>Zeng</a:t>
            </a:r>
            <a:r>
              <a:rPr lang="en-US" dirty="0"/>
              <a:t>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802.11-23/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1193r2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18595" y="6475413"/>
            <a:ext cx="963405" cy="184666"/>
          </a:xfrm>
        </p:spPr>
        <p:txBody>
          <a:bodyPr/>
          <a:lstStyle/>
          <a:p>
            <a:r>
              <a:rPr lang="en-US" altLang="zh-CN" dirty="0" smtClean="0">
                <a:ea typeface="Times New Roman"/>
                <a:cs typeface="Arial"/>
              </a:rPr>
              <a:t>Xin </a:t>
            </a:r>
            <a:r>
              <a:rPr lang="en-US" altLang="zh-CN" dirty="0">
                <a:ea typeface="Times New Roman"/>
                <a:cs typeface="Arial"/>
              </a:rPr>
              <a:t>Li</a:t>
            </a:r>
            <a:r>
              <a:rPr lang="en-US" dirty="0"/>
              <a:t>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56640"/>
            <a:ext cx="83058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sz="2800" dirty="0">
                <a:solidFill>
                  <a:schemeClr val="tx1"/>
                </a:solidFill>
              </a:rPr>
              <a:t>Nulling Performance of </a:t>
            </a:r>
            <a:r>
              <a:rPr lang="en-US" altLang="zh-CN" sz="2800" dirty="0" smtClean="0">
                <a:solidFill>
                  <a:schemeClr val="tx1"/>
                </a:solidFill>
              </a:rPr>
              <a:t>Coordinated Beamforming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</a:t>
            </a:r>
            <a:r>
              <a:rPr lang="en-US" altLang="zh-CN" sz="2000" b="0" dirty="0"/>
              <a:t>06</a:t>
            </a:r>
            <a:r>
              <a:rPr lang="en-US" sz="2000" b="0" dirty="0"/>
              <a:t>-25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zh-CN" dirty="0"/>
              <a:t>July </a:t>
            </a:r>
            <a:r>
              <a:rPr lang="en-US" dirty="0"/>
              <a:t>2023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486158"/>
              </p:ext>
            </p:extLst>
          </p:nvPr>
        </p:nvGraphicFramePr>
        <p:xfrm>
          <a:off x="990599" y="2820385"/>
          <a:ext cx="7553324" cy="3036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31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3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431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err="1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Wicky</a:t>
                      </a: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Wang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Times New Roman"/>
                          <a:ea typeface="Times New Roman"/>
                          <a:cs typeface="Arial"/>
                        </a:rPr>
                        <a:t>Wicky.wangweijie@</a:t>
                      </a:r>
                      <a:r>
                        <a:rPr lang="en-US" altLang="zh-CN" sz="1100" dirty="0">
                          <a:latin typeface="Times New Roman"/>
                          <a:ea typeface="Times New Roman"/>
                          <a:cs typeface="Arial"/>
                        </a:rPr>
                        <a:t>h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Arial"/>
                        </a:rPr>
                        <a:t>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kern="1200" dirty="0" err="1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Yanchun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u="none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liyanchun@huawei.com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Xiaolong </a:t>
                      </a: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zhangxiaolong66@huawei.com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496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/>
                          <a:cs typeface="Arial"/>
                        </a:rPr>
                        <a:t>Tony Zeng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>
                          <a:latin typeface="+mn-lt"/>
                          <a:ea typeface="Times New Roman"/>
                          <a:cs typeface="Arial"/>
                        </a:rPr>
                        <a:t>tony.zengyan@huawei.com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496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Shengsen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Wang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wangshengsen@huawei.com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chenyun66@huawei.com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3496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Xin</a:t>
                      </a:r>
                      <a:r>
                        <a:rPr lang="en-US" altLang="zh-CN" sz="1200" baseline="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Luna.lixin@huawei.com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3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</a:rPr>
              <a:t>Introduction</a:t>
            </a:r>
            <a:endParaRPr lang="zh-CN" altLang="en-US" dirty="0">
              <a:latin typeface="+mn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24000"/>
            <a:ext cx="7772400" cy="2590800"/>
          </a:xfrm>
        </p:spPr>
        <p:txBody>
          <a:bodyPr/>
          <a:lstStyle/>
          <a:p>
            <a:r>
              <a:rPr kumimoji="1" lang="en-US" altLang="ja-JP" sz="1800" b="0" dirty="0">
                <a:cs typeface="Times New Roman" panose="02020603050405020304" pitchFamily="18" charset="0"/>
              </a:rPr>
              <a:t>Coordinated Beamforming  (Co-BF</a:t>
            </a:r>
            <a:r>
              <a:rPr kumimoji="1" lang="en-US" altLang="ja-JP" sz="1800" b="0" dirty="0" smtClean="0">
                <a:cs typeface="Times New Roman" panose="02020603050405020304" pitchFamily="18" charset="0"/>
              </a:rPr>
              <a:t>) </a:t>
            </a:r>
            <a:r>
              <a:rPr kumimoji="1" lang="en-US" altLang="ja-JP" sz="1800" b="0" dirty="0">
                <a:cs typeface="Times New Roman" panose="02020603050405020304" pitchFamily="18" charset="0"/>
              </a:rPr>
              <a:t>has been introduced to IEEE 802.11 in </a:t>
            </a:r>
            <a:r>
              <a:rPr kumimoji="1" lang="en-US" altLang="ja-JP" sz="1800" b="0" dirty="0" smtClean="0">
                <a:cs typeface="Times New Roman" panose="02020603050405020304" pitchFamily="18" charset="0"/>
              </a:rPr>
              <a:t>EHT SG [1-5].</a:t>
            </a:r>
            <a:endParaRPr kumimoji="1" lang="en-US" altLang="ja-JP" sz="1800" b="0" dirty="0" smtClean="0">
              <a:cs typeface="Times New Roman" panose="02020603050405020304" pitchFamily="18" charset="0"/>
            </a:endParaRPr>
          </a:p>
          <a:p>
            <a:endParaRPr kumimoji="1" lang="en-US" altLang="ja-JP" sz="1800" b="0" dirty="0" smtClean="0">
              <a:cs typeface="Times New Roman" panose="02020603050405020304" pitchFamily="18" charset="0"/>
            </a:endParaRPr>
          </a:p>
          <a:p>
            <a:r>
              <a:rPr kumimoji="1" lang="en-US" altLang="ja-JP" sz="1800" b="0" dirty="0" smtClean="0">
                <a:cs typeface="Times New Roman" panose="02020603050405020304" pitchFamily="18" charset="0"/>
              </a:rPr>
              <a:t>However</a:t>
            </a:r>
            <a:r>
              <a:rPr kumimoji="1" lang="en-US" altLang="ja-JP" sz="1800" b="0" dirty="0">
                <a:cs typeface="Times New Roman" panose="02020603050405020304" pitchFamily="18" charset="0"/>
              </a:rPr>
              <a:t>, </a:t>
            </a:r>
            <a:r>
              <a:rPr kumimoji="1" lang="en-US" altLang="ja-JP" sz="1800" b="0" dirty="0" smtClean="0">
                <a:cs typeface="Times New Roman" panose="02020603050405020304" pitchFamily="18" charset="0"/>
              </a:rPr>
              <a:t>periodic </a:t>
            </a:r>
            <a:r>
              <a:rPr kumimoji="1" lang="en-US" altLang="ja-JP" sz="1800" b="0" dirty="0">
                <a:cs typeface="Times New Roman" panose="02020603050405020304" pitchFamily="18" charset="0"/>
              </a:rPr>
              <a:t>bursts arrives during </a:t>
            </a:r>
            <a:r>
              <a:rPr kumimoji="1" lang="en-US" altLang="zh-CN" sz="1800" b="0" dirty="0" smtClean="0">
                <a:cs typeface="Times New Roman" panose="02020603050405020304" pitchFamily="18" charset="0"/>
              </a:rPr>
              <a:t>OFDM </a:t>
            </a:r>
            <a:r>
              <a:rPr kumimoji="1" lang="en-US" altLang="ja-JP" sz="1800" b="0" dirty="0" smtClean="0">
                <a:cs typeface="Times New Roman" panose="02020603050405020304" pitchFamily="18" charset="0"/>
              </a:rPr>
              <a:t>data </a:t>
            </a:r>
            <a:r>
              <a:rPr kumimoji="1" lang="en-US" altLang="ja-JP" sz="1800" b="0" dirty="0">
                <a:cs typeface="Times New Roman" panose="02020603050405020304" pitchFamily="18" charset="0"/>
              </a:rPr>
              <a:t>transitions even in part of the signal </a:t>
            </a:r>
            <a:r>
              <a:rPr kumimoji="1" lang="en-US" altLang="zh-CN" sz="1800" b="0" dirty="0" smtClean="0">
                <a:cs typeface="Times New Roman" panose="02020603050405020304" pitchFamily="18" charset="0"/>
              </a:rPr>
              <a:t>with nulling precoding </a:t>
            </a:r>
            <a:r>
              <a:rPr kumimoji="1" lang="en-US" altLang="ja-JP" sz="1800" b="0" dirty="0" smtClean="0">
                <a:cs typeface="Times New Roman" panose="02020603050405020304" pitchFamily="18" charset="0"/>
              </a:rPr>
              <a:t>[1].</a:t>
            </a:r>
          </a:p>
          <a:p>
            <a:endParaRPr kumimoji="1" lang="en-US" altLang="ja-JP" sz="1800" b="0" dirty="0">
              <a:cs typeface="Times New Roman" panose="02020603050405020304" pitchFamily="18" charset="0"/>
            </a:endParaRPr>
          </a:p>
          <a:p>
            <a:r>
              <a:rPr kumimoji="1" lang="en-US" altLang="ja-JP" sz="1800" b="0" dirty="0">
                <a:cs typeface="Times New Roman" panose="02020603050405020304" pitchFamily="18" charset="0"/>
              </a:rPr>
              <a:t>This contribution discussed the issue of periodic bursts and </a:t>
            </a:r>
            <a:r>
              <a:rPr kumimoji="1" lang="en-US" altLang="ja-JP" sz="1800" b="0" dirty="0" smtClean="0">
                <a:cs typeface="Times New Roman" panose="02020603050405020304" pitchFamily="18" charset="0"/>
              </a:rPr>
              <a:t>evaluated </a:t>
            </a:r>
            <a:r>
              <a:rPr kumimoji="1" lang="en-US" altLang="ja-JP" sz="1800" b="0" dirty="0">
                <a:cs typeface="Times New Roman" panose="02020603050405020304" pitchFamily="18" charset="0"/>
              </a:rPr>
              <a:t>the </a:t>
            </a:r>
            <a:r>
              <a:rPr kumimoji="1" lang="en-US" altLang="ja-JP" sz="1800" b="0" dirty="0" smtClean="0">
                <a:cs typeface="Times New Roman" panose="02020603050405020304" pitchFamily="18" charset="0"/>
              </a:rPr>
              <a:t>its impact </a:t>
            </a:r>
            <a:r>
              <a:rPr kumimoji="1" lang="en-US" altLang="ja-JP" sz="1800" b="0" dirty="0" smtClean="0">
                <a:cs typeface="Times New Roman" panose="02020603050405020304" pitchFamily="18" charset="0"/>
              </a:rPr>
              <a:t>in various </a:t>
            </a:r>
            <a:r>
              <a:rPr kumimoji="1" lang="en-US" altLang="ja-JP" sz="1800" b="0" dirty="0" smtClean="0">
                <a:cs typeface="Times New Roman" panose="02020603050405020304" pitchFamily="18" charset="0"/>
              </a:rPr>
              <a:t>synchronous conditions.</a:t>
            </a:r>
            <a:endParaRPr kumimoji="1" lang="en-US" altLang="ja-JP" sz="1800" b="0" dirty="0">
              <a:cs typeface="Times New Roman" panose="02020603050405020304" pitchFamily="18" charset="0"/>
            </a:endParaRPr>
          </a:p>
          <a:p>
            <a:endParaRPr kumimoji="1" lang="en-US" altLang="ja-JP" sz="1800" b="0" dirty="0" smtClean="0">
              <a:cs typeface="Times New Roman" panose="02020603050405020304" pitchFamily="18" charset="0"/>
            </a:endParaRPr>
          </a:p>
          <a:p>
            <a:endParaRPr kumimoji="1" lang="en-US" altLang="ja-JP" sz="1800" b="0" dirty="0">
              <a:cs typeface="Times New Roman" panose="02020603050405020304" pitchFamily="18" charset="0"/>
            </a:endParaRPr>
          </a:p>
          <a:p>
            <a:endParaRPr kumimoji="1" lang="en-US" altLang="ja-JP" sz="1800" b="0" dirty="0" smtClean="0">
              <a:cs typeface="Times New Roman" panose="02020603050405020304" pitchFamily="18" charset="0"/>
            </a:endParaRPr>
          </a:p>
          <a:p>
            <a:endParaRPr kumimoji="1" lang="en-US" altLang="ja-JP" sz="1800" b="0" dirty="0" smtClean="0">
              <a:cs typeface="Times New Roman" panose="02020603050405020304" pitchFamily="18" charset="0"/>
            </a:endParaRPr>
          </a:p>
          <a:p>
            <a:endParaRPr kumimoji="1" lang="en-US" altLang="ja-JP" sz="1800" b="0" dirty="0" smtClean="0">
              <a:cs typeface="Times New Roman" panose="02020603050405020304" pitchFamily="18" charset="0"/>
            </a:endParaRPr>
          </a:p>
          <a:p>
            <a:endParaRPr kumimoji="1" lang="en-US" altLang="ja-JP" sz="1800" b="0" dirty="0" smtClean="0">
              <a:cs typeface="Times New Roman" panose="02020603050405020304" pitchFamily="18" charset="0"/>
            </a:endParaRPr>
          </a:p>
          <a:p>
            <a:endParaRPr kumimoji="1" lang="en-US" altLang="ja-JP" sz="1800" b="0" dirty="0">
              <a:cs typeface="Times New Roman" panose="02020603050405020304" pitchFamily="18" charset="0"/>
            </a:endParaRPr>
          </a:p>
          <a:p>
            <a:endParaRPr kumimoji="1" lang="en-US" altLang="ja-JP" sz="1800" b="0" dirty="0">
              <a:cs typeface="Times New Roman" panose="02020603050405020304" pitchFamily="18" charset="0"/>
            </a:endParaRPr>
          </a:p>
          <a:p>
            <a:endParaRPr kumimoji="1" lang="en-US" altLang="ja-JP" sz="1800" b="0" dirty="0">
              <a:cs typeface="Times New Roman" panose="02020603050405020304" pitchFamily="18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7399958" y="6475413"/>
            <a:ext cx="963405" cy="184666"/>
          </a:xfrm>
        </p:spPr>
        <p:txBody>
          <a:bodyPr/>
          <a:lstStyle/>
          <a:p>
            <a:r>
              <a:rPr lang="en-US" altLang="zh-CN" dirty="0" smtClean="0">
                <a:ea typeface="Times New Roman"/>
                <a:cs typeface="Arial"/>
              </a:rPr>
              <a:t>Xin </a:t>
            </a:r>
            <a:r>
              <a:rPr lang="en-US" altLang="zh-CN" dirty="0">
                <a:ea typeface="Times New Roman"/>
                <a:cs typeface="Arial"/>
              </a:rPr>
              <a:t>Li</a:t>
            </a:r>
            <a:r>
              <a:rPr lang="en-US" dirty="0">
                <a:latin typeface="+mn-lt"/>
              </a:rPr>
              <a:t>, Huawei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>
                <a:latin typeface="+mn-lt"/>
              </a:rPr>
              <a:t>Slide </a:t>
            </a:r>
            <a:fld id="{303B08C7-0CD1-8846-8502-BF7BB64F440C}" type="slidenum">
              <a:rPr lang="en-US" smtClean="0">
                <a:latin typeface="+mn-lt"/>
              </a:rPr>
              <a:pPr/>
              <a:t>2</a:t>
            </a:fld>
            <a:endParaRPr lang="en-US">
              <a:latin typeface="+mn-lt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zh-CN" dirty="0">
                <a:latin typeface="+mn-lt"/>
              </a:rPr>
              <a:t>July 2023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6E21D879-CF21-4427-ACA0-E8D74B071D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4343400"/>
            <a:ext cx="3527854" cy="1671088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478B7597-920B-4301-966C-CD1BD7DA27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1643" y="4114800"/>
            <a:ext cx="2667000" cy="2009234"/>
          </a:xfrm>
          <a:prstGeom prst="rect">
            <a:avLst/>
          </a:prstGeom>
        </p:spPr>
      </p:pic>
      <p:cxnSp>
        <p:nvCxnSpPr>
          <p:cNvPr id="13" name="直接箭头连接符 12"/>
          <p:cNvCxnSpPr/>
          <p:nvPr/>
        </p:nvCxnSpPr>
        <p:spPr bwMode="auto">
          <a:xfrm flipH="1">
            <a:off x="3048000" y="5119417"/>
            <a:ext cx="1676400" cy="2145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39531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784739"/>
            <a:ext cx="7772400" cy="7620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  <a:latin typeface="+mn-lt"/>
              </a:rPr>
              <a:t>Further Analysis of Co-BF</a:t>
            </a:r>
            <a:endParaRPr lang="zh-CN" alt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7580520" y="6475413"/>
            <a:ext cx="963405" cy="184666"/>
          </a:xfrm>
        </p:spPr>
        <p:txBody>
          <a:bodyPr/>
          <a:lstStyle/>
          <a:p>
            <a:r>
              <a:rPr lang="en-US" altLang="zh-CN" dirty="0" smtClean="0">
                <a:ea typeface="Times New Roman"/>
                <a:cs typeface="Arial"/>
              </a:rPr>
              <a:t>Xin </a:t>
            </a:r>
            <a:r>
              <a:rPr lang="en-US" altLang="zh-CN" dirty="0">
                <a:ea typeface="Times New Roman"/>
                <a:cs typeface="Arial"/>
              </a:rPr>
              <a:t>Li</a:t>
            </a:r>
            <a:r>
              <a:rPr lang="en-US" dirty="0">
                <a:latin typeface="+mn-lt"/>
              </a:rPr>
              <a:t>, Huawei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>
                <a:latin typeface="+mn-lt"/>
              </a:rPr>
              <a:t>Slide </a:t>
            </a:r>
            <a:fld id="{303B08C7-0CD1-8846-8502-BF7BB64F440C}" type="slidenum">
              <a:rPr lang="en-US" smtClean="0">
                <a:latin typeface="+mn-lt"/>
              </a:rPr>
              <a:pPr/>
              <a:t>3</a:t>
            </a:fld>
            <a:endParaRPr lang="en-US">
              <a:latin typeface="+mn-lt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</a:rPr>
              <a:t>July 2023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12D78C4-EAA1-42A8-849D-B7E85982A833}"/>
              </a:ext>
            </a:extLst>
          </p:cNvPr>
          <p:cNvSpPr txBox="1"/>
          <p:nvPr/>
        </p:nvSpPr>
        <p:spPr>
          <a:xfrm>
            <a:off x="923925" y="1420207"/>
            <a:ext cx="762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latin typeface="+mn-lt"/>
              </a:rPr>
              <a:t>Questions</a:t>
            </a:r>
          </a:p>
          <a:p>
            <a:r>
              <a:rPr lang="en-US" altLang="zh-CN" sz="1800" dirty="0">
                <a:latin typeface="+mn-lt"/>
              </a:rPr>
              <a:t>What’s the Performance of Co-BF in the </a:t>
            </a:r>
            <a:r>
              <a:rPr lang="en-US" altLang="zh-CN" sz="1800" dirty="0" smtClean="0">
                <a:latin typeface="+mn-lt"/>
              </a:rPr>
              <a:t>symbolic </a:t>
            </a:r>
            <a:r>
              <a:rPr lang="en-US" altLang="zh-CN" sz="1800" dirty="0">
                <a:latin typeface="+mn-lt"/>
              </a:rPr>
              <a:t>synchronous and asynchronous systems?</a:t>
            </a:r>
          </a:p>
          <a:p>
            <a:endParaRPr lang="en-US" altLang="zh-CN" sz="1800" dirty="0">
              <a:latin typeface="+mn-lt"/>
            </a:endParaRPr>
          </a:p>
          <a:p>
            <a:r>
              <a:rPr lang="en-US" altLang="zh-CN" sz="1800" dirty="0">
                <a:latin typeface="+mn-lt"/>
              </a:rPr>
              <a:t>Simulation Setup</a:t>
            </a:r>
          </a:p>
          <a:p>
            <a:r>
              <a:rPr lang="en-US" altLang="zh-CN" sz="1800" dirty="0">
                <a:latin typeface="+mn-lt"/>
              </a:rPr>
              <a:t> </a:t>
            </a:r>
            <a:endParaRPr lang="zh-CN" altLang="en-US" sz="1800" dirty="0">
              <a:latin typeface="+mn-lt"/>
            </a:endParaRPr>
          </a:p>
        </p:txBody>
      </p:sp>
      <p:graphicFrame>
        <p:nvGraphicFramePr>
          <p:cNvPr id="17" name="表格 16">
            <a:extLst>
              <a:ext uri="{FF2B5EF4-FFF2-40B4-BE49-F238E27FC236}">
                <a16:creationId xmlns:a16="http://schemas.microsoft.com/office/drawing/2014/main" id="{07F232EF-D3B5-4F49-AF1B-B80780F8B0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885116"/>
              </p:ext>
            </p:extLst>
          </p:nvPr>
        </p:nvGraphicFramePr>
        <p:xfrm>
          <a:off x="838201" y="2994917"/>
          <a:ext cx="4343400" cy="33528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281111">
                  <a:extLst>
                    <a:ext uri="{9D8B030D-6E8A-4147-A177-3AD203B41FA5}">
                      <a16:colId xmlns:a16="http://schemas.microsoft.com/office/drawing/2014/main" val="64237361"/>
                    </a:ext>
                  </a:extLst>
                </a:gridCol>
                <a:gridCol w="2062289">
                  <a:extLst>
                    <a:ext uri="{9D8B030D-6E8A-4147-A177-3AD203B41FA5}">
                      <a16:colId xmlns:a16="http://schemas.microsoft.com/office/drawing/2014/main" val="2232653246"/>
                    </a:ext>
                  </a:extLst>
                </a:gridCol>
              </a:tblGrid>
              <a:tr h="30119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Parameters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Co-BF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985568"/>
                  </a:ext>
                </a:extLst>
              </a:tr>
              <a:tr h="30119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Bandwidth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80M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931355"/>
                  </a:ext>
                </a:extLst>
              </a:tr>
              <a:tr h="30119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AP</a:t>
                      </a: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antennas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2+2</a:t>
                      </a: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(2 APs)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4407826"/>
                  </a:ext>
                </a:extLst>
              </a:tr>
              <a:tr h="30119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STA</a:t>
                      </a: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antennas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1+1 (2 STAs)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3466984"/>
                  </a:ext>
                </a:extLst>
              </a:tr>
              <a:tr h="30119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streams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1+1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2454655"/>
                  </a:ext>
                </a:extLst>
              </a:tr>
              <a:tr h="30119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Comm channel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Model-B; 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8711470"/>
                  </a:ext>
                </a:extLst>
              </a:tr>
              <a:tr h="301190"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Interference </a:t>
                      </a:r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channel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77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Model-B; 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065519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Tx power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20 </a:t>
                      </a:r>
                      <a:r>
                        <a:rPr lang="en-US" altLang="zh-CN" sz="1400" dirty="0" err="1" smtClean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dBm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037374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Noise level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-</a:t>
                      </a: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90 </a:t>
                      </a:r>
                      <a:r>
                        <a:rPr lang="en-US" altLang="zh-CN" sz="1400" dirty="0" err="1" smtClean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dBm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66897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Guard interval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3.2 us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3989563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Test number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</a:rPr>
                        <a:t>1000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9533979"/>
                  </a:ext>
                </a:extLst>
              </a:tr>
            </a:tbl>
          </a:graphicData>
        </a:graphic>
      </p:graphicFrame>
      <p:pic>
        <p:nvPicPr>
          <p:cNvPr id="3" name="图片 2">
            <a:extLst>
              <a:ext uri="{FF2B5EF4-FFF2-40B4-BE49-F238E27FC236}">
                <a16:creationId xmlns:a16="http://schemas.microsoft.com/office/drawing/2014/main" id="{5924F649-822B-4C01-8495-93C1A8F42C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7899" y="3048000"/>
            <a:ext cx="3349451" cy="3072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43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图片 26">
            <a:extLst>
              <a:ext uri="{FF2B5EF4-FFF2-40B4-BE49-F238E27FC236}">
                <a16:creationId xmlns:a16="http://schemas.microsoft.com/office/drawing/2014/main" id="{DD67BBD5-D787-47B8-9A76-CACD005952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383" y="1136509"/>
            <a:ext cx="3955430" cy="2755313"/>
          </a:xfrm>
          <a:prstGeom prst="rect">
            <a:avLst/>
          </a:prstGeom>
        </p:spPr>
      </p:pic>
      <p:pic>
        <p:nvPicPr>
          <p:cNvPr id="2" name="图片 1">
            <a:extLst>
              <a:ext uri="{FF2B5EF4-FFF2-40B4-BE49-F238E27FC236}">
                <a16:creationId xmlns:a16="http://schemas.microsoft.com/office/drawing/2014/main" id="{70CD3A66-7FD0-4EFC-9179-B305B56AF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079" y="1136509"/>
            <a:ext cx="3773895" cy="2830422"/>
          </a:xfrm>
          <a:prstGeom prst="rect">
            <a:avLst/>
          </a:prstGeom>
        </p:spPr>
      </p:pic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7580520" y="6475413"/>
            <a:ext cx="963405" cy="184666"/>
          </a:xfrm>
        </p:spPr>
        <p:txBody>
          <a:bodyPr/>
          <a:lstStyle/>
          <a:p>
            <a:r>
              <a:rPr lang="en-US" altLang="zh-CN" dirty="0" smtClean="0">
                <a:ea typeface="Times New Roman"/>
                <a:cs typeface="Arial"/>
              </a:rPr>
              <a:t>Xin </a:t>
            </a:r>
            <a:r>
              <a:rPr lang="en-US" altLang="zh-CN" dirty="0">
                <a:ea typeface="Times New Roman"/>
                <a:cs typeface="Arial"/>
              </a:rPr>
              <a:t>Li</a:t>
            </a:r>
            <a:r>
              <a:rPr lang="en-US" dirty="0">
                <a:latin typeface="+mn-lt"/>
              </a:rPr>
              <a:t>, Huawei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>
                <a:latin typeface="+mn-lt"/>
              </a:rPr>
              <a:t>Slide </a:t>
            </a:r>
            <a:fld id="{303B08C7-0CD1-8846-8502-BF7BB64F440C}" type="slidenum">
              <a:rPr lang="en-US" smtClean="0">
                <a:latin typeface="+mn-lt"/>
              </a:rPr>
              <a:pPr/>
              <a:t>4</a:t>
            </a:fld>
            <a:endParaRPr lang="en-US">
              <a:latin typeface="+mn-lt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</a:rPr>
              <a:t>July 2023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256230E4-8460-4665-85F4-23D197F493CC}"/>
              </a:ext>
            </a:extLst>
          </p:cNvPr>
          <p:cNvSpPr txBox="1"/>
          <p:nvPr/>
        </p:nvSpPr>
        <p:spPr>
          <a:xfrm>
            <a:off x="2166720" y="658454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>
                <a:latin typeface="+mn-lt"/>
                <a:ea typeface="微软雅黑" panose="020B0503020204020204" pitchFamily="34" charset="-122"/>
              </a:rPr>
              <a:t>Signal Channel </a:t>
            </a:r>
            <a:r>
              <a:rPr lang="en-US" altLang="zh-CN" sz="1800" dirty="0" err="1" smtClean="0">
                <a:latin typeface="+mn-lt"/>
                <a:ea typeface="微软雅黑" panose="020B0503020204020204" pitchFamily="34" charset="-122"/>
              </a:rPr>
              <a:t>Pathloss</a:t>
            </a:r>
            <a:r>
              <a:rPr lang="en-US" altLang="zh-CN" sz="1800" dirty="0" smtClean="0">
                <a:latin typeface="+mn-lt"/>
                <a:ea typeface="微软雅黑" panose="020B0503020204020204" pitchFamily="34" charset="-122"/>
              </a:rPr>
              <a:t> </a:t>
            </a:r>
            <a:r>
              <a:rPr lang="en-US" altLang="zh-CN" sz="1800" dirty="0">
                <a:latin typeface="+mn-lt"/>
                <a:ea typeface="微软雅黑" panose="020B0503020204020204" pitchFamily="34" charset="-122"/>
              </a:rPr>
              <a:t>= 70dB &amp; MCS=10</a:t>
            </a:r>
            <a:endParaRPr lang="zh-CN" altLang="en-US" sz="1800" dirty="0">
              <a:latin typeface="+mn-lt"/>
              <a:ea typeface="微软雅黑" panose="020B0503020204020204" pitchFamily="34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D96FEE52-0350-4652-A6FB-1721D057C410}"/>
              </a:ext>
            </a:extLst>
          </p:cNvPr>
          <p:cNvSpPr txBox="1"/>
          <p:nvPr/>
        </p:nvSpPr>
        <p:spPr>
          <a:xfrm>
            <a:off x="367018" y="3880449"/>
            <a:ext cx="853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latin typeface="+mn-lt"/>
                <a:ea typeface="微软雅黑" panose="020B0503020204020204" pitchFamily="34" charset="-122"/>
              </a:rPr>
              <a:t>Shift </a:t>
            </a:r>
            <a:r>
              <a:rPr lang="en-US" altLang="zh-CN" sz="1600" dirty="0" smtClean="0">
                <a:latin typeface="+mn-lt"/>
                <a:ea typeface="微软雅黑" panose="020B0503020204020204" pitchFamily="34" charset="-122"/>
              </a:rPr>
              <a:t>number=0:10:300 </a:t>
            </a:r>
            <a:r>
              <a:rPr lang="en-US" altLang="zh-CN" sz="1600" dirty="0">
                <a:latin typeface="+mn-lt"/>
                <a:ea typeface="微软雅黑" panose="020B0503020204020204" pitchFamily="34" charset="-122"/>
              </a:rPr>
              <a:t>simulates the unsynchronized case (zero means synchronized).</a:t>
            </a:r>
          </a:p>
          <a:p>
            <a:pPr>
              <a:lnSpc>
                <a:spcPct val="150000"/>
              </a:lnSpc>
            </a:pPr>
            <a:endParaRPr lang="en-US" altLang="zh-CN" sz="1600" dirty="0">
              <a:latin typeface="+mn-lt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+mn-lt"/>
                <a:ea typeface="微软雅黑" panose="020B0503020204020204" pitchFamily="34" charset="-122"/>
              </a:rPr>
              <a:t>6081 is the begin index of data in the PPDU.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+mn-lt"/>
                <a:ea typeface="微软雅黑" panose="020B0503020204020204" pitchFamily="34" charset="-122"/>
              </a:rPr>
              <a:t>FFT size is 1024, CP size is 256, selected index of FFT data is 200:1223.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+mn-lt"/>
                <a:ea typeface="微软雅黑" panose="020B0503020204020204" pitchFamily="34" charset="-122"/>
              </a:rPr>
              <a:t>There is an obvious throughput gap if the interference exists in the selected FFT data when moving the CP in the </a:t>
            </a:r>
            <a:r>
              <a:rPr lang="en-US" altLang="zh-CN" sz="1600" dirty="0" err="1">
                <a:latin typeface="+mn-lt"/>
                <a:ea typeface="微软雅黑" panose="020B0503020204020204" pitchFamily="34" charset="-122"/>
              </a:rPr>
              <a:t>noise_limited</a:t>
            </a:r>
            <a:r>
              <a:rPr lang="en-US" altLang="zh-CN" sz="1600" dirty="0">
                <a:latin typeface="+mn-lt"/>
                <a:ea typeface="微软雅黑" panose="020B0503020204020204" pitchFamily="34" charset="-122"/>
              </a:rPr>
              <a:t> case. </a:t>
            </a:r>
            <a:endParaRPr lang="en-US" altLang="zh-CN" sz="1600" dirty="0" smtClean="0">
              <a:latin typeface="+mn-lt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+mn-lt"/>
                <a:ea typeface="微软雅黑" panose="020B0503020204020204" pitchFamily="34" charset="-122"/>
              </a:rPr>
              <a:t>Synchronization can improve data </a:t>
            </a:r>
            <a:r>
              <a:rPr lang="en-US" altLang="zh-CN" sz="1600" dirty="0" smtClean="0">
                <a:latin typeface="+mn-lt"/>
                <a:ea typeface="微软雅黑" panose="020B0503020204020204" pitchFamily="34" charset="-122"/>
              </a:rPr>
              <a:t>throughput.</a:t>
            </a:r>
            <a:endParaRPr lang="zh-CN" altLang="en-US" sz="1600" dirty="0">
              <a:latin typeface="+mn-lt"/>
              <a:ea typeface="微软雅黑" panose="020B0503020204020204" pitchFamily="34" charset="-122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879B2265-5F2F-4812-BEFF-01F33F91A6F1}"/>
              </a:ext>
            </a:extLst>
          </p:cNvPr>
          <p:cNvSpPr/>
          <p:nvPr/>
        </p:nvSpPr>
        <p:spPr bwMode="auto">
          <a:xfrm>
            <a:off x="1570137" y="1919065"/>
            <a:ext cx="228600" cy="690331"/>
          </a:xfrm>
          <a:prstGeom prst="rect">
            <a:avLst/>
          </a:prstGeom>
          <a:solidFill>
            <a:srgbClr val="FD9491">
              <a:alpha val="28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67E7C86F-4287-4FE6-AB94-E960D7BFCF78}"/>
              </a:ext>
            </a:extLst>
          </p:cNvPr>
          <p:cNvSpPr/>
          <p:nvPr/>
        </p:nvSpPr>
        <p:spPr bwMode="auto">
          <a:xfrm>
            <a:off x="6324600" y="1388650"/>
            <a:ext cx="685800" cy="2209800"/>
          </a:xfrm>
          <a:prstGeom prst="rect">
            <a:avLst/>
          </a:prstGeom>
          <a:solidFill>
            <a:srgbClr val="FF0000">
              <a:alpha val="3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442DBA46-782D-4419-8FEA-9CFE7DFFF518}"/>
              </a:ext>
            </a:extLst>
          </p:cNvPr>
          <p:cNvCxnSpPr>
            <a:cxnSpLocks/>
            <a:stCxn id="21" idx="3"/>
          </p:cNvCxnSpPr>
          <p:nvPr/>
        </p:nvCxnSpPr>
        <p:spPr bwMode="auto">
          <a:xfrm>
            <a:off x="1798737" y="2264231"/>
            <a:ext cx="271066" cy="1574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" name="文本框 15">
            <a:extLst>
              <a:ext uri="{FF2B5EF4-FFF2-40B4-BE49-F238E27FC236}">
                <a16:creationId xmlns:a16="http://schemas.microsoft.com/office/drawing/2014/main" id="{70022EA2-C536-43F1-ABA9-4C585FA08957}"/>
              </a:ext>
            </a:extLst>
          </p:cNvPr>
          <p:cNvSpPr txBox="1"/>
          <p:nvPr/>
        </p:nvSpPr>
        <p:spPr>
          <a:xfrm>
            <a:off x="2018420" y="2843137"/>
            <a:ext cx="1066800" cy="286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+mn-lt"/>
              </a:rPr>
              <a:t>Shift number</a:t>
            </a:r>
            <a:endParaRPr lang="zh-CN" altLang="en-US" dirty="0">
              <a:latin typeface="+mn-lt"/>
            </a:endParaRP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B245D57C-F42D-4DB8-9F92-94D4436050D3}"/>
              </a:ext>
            </a:extLst>
          </p:cNvPr>
          <p:cNvGrpSpPr/>
          <p:nvPr/>
        </p:nvGrpSpPr>
        <p:grpSpPr>
          <a:xfrm>
            <a:off x="2056520" y="2747731"/>
            <a:ext cx="1066800" cy="790041"/>
            <a:chOff x="2032402" y="2895600"/>
            <a:chExt cx="1066800" cy="790041"/>
          </a:xfrm>
        </p:grpSpPr>
        <p:cxnSp>
          <p:nvCxnSpPr>
            <p:cNvPr id="15" name="直接箭头连接符 14">
              <a:extLst>
                <a:ext uri="{FF2B5EF4-FFF2-40B4-BE49-F238E27FC236}">
                  <a16:creationId xmlns:a16="http://schemas.microsoft.com/office/drawing/2014/main" id="{904ABC14-3993-4F5C-B038-D001F98DF911}"/>
                </a:ext>
              </a:extLst>
            </p:cNvPr>
            <p:cNvCxnSpPr/>
            <p:nvPr/>
          </p:nvCxnSpPr>
          <p:spPr bwMode="auto">
            <a:xfrm>
              <a:off x="2070502" y="2895600"/>
              <a:ext cx="41559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9" name="直接箭头连接符 18">
              <a:extLst>
                <a:ext uri="{FF2B5EF4-FFF2-40B4-BE49-F238E27FC236}">
                  <a16:creationId xmlns:a16="http://schemas.microsoft.com/office/drawing/2014/main" id="{AF5C6584-ECB9-4AF9-A74F-EE8C6181CF45}"/>
                </a:ext>
              </a:extLst>
            </p:cNvPr>
            <p:cNvCxnSpPr/>
            <p:nvPr/>
          </p:nvCxnSpPr>
          <p:spPr bwMode="auto">
            <a:xfrm>
              <a:off x="2070502" y="3352800"/>
              <a:ext cx="990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780F2243-533F-4217-A2EF-2628D19D3CC0}"/>
                </a:ext>
              </a:extLst>
            </p:cNvPr>
            <p:cNvSpPr txBox="1"/>
            <p:nvPr/>
          </p:nvSpPr>
          <p:spPr>
            <a:xfrm>
              <a:off x="2032402" y="3399329"/>
              <a:ext cx="1066800" cy="2863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err="1">
                  <a:latin typeface="+mn-lt"/>
                </a:rPr>
                <a:t>CP+data</a:t>
              </a:r>
              <a:endParaRPr lang="zh-CN" altLang="en-US" dirty="0">
                <a:latin typeface="+mn-lt"/>
              </a:endParaRPr>
            </a:p>
          </p:txBody>
        </p:sp>
      </p:grpSp>
      <p:sp>
        <p:nvSpPr>
          <p:cNvPr id="20" name="矩形 19">
            <a:extLst>
              <a:ext uri="{FF2B5EF4-FFF2-40B4-BE49-F238E27FC236}">
                <a16:creationId xmlns:a16="http://schemas.microsoft.com/office/drawing/2014/main" id="{D4698516-DE20-4C45-9A49-942C7A7ED59B}"/>
              </a:ext>
            </a:extLst>
          </p:cNvPr>
          <p:cNvSpPr/>
          <p:nvPr/>
        </p:nvSpPr>
        <p:spPr>
          <a:xfrm>
            <a:off x="529074" y="4288772"/>
            <a:ext cx="7620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rx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(6081+shift_num:end,:) = </a:t>
            </a:r>
            <a:r>
              <a:rPr lang="en-US" altLang="zh-C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rx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(6081+shift_num:end,:) + </a:t>
            </a:r>
            <a:r>
              <a:rPr lang="en-US" altLang="zh-C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rx_interf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(6081:end-shift_num,:);</a:t>
            </a:r>
          </a:p>
        </p:txBody>
      </p:sp>
      <p:pic>
        <p:nvPicPr>
          <p:cNvPr id="22" name="图片 21">
            <a:extLst>
              <a:ext uri="{FF2B5EF4-FFF2-40B4-BE49-F238E27FC236}">
                <a16:creationId xmlns:a16="http://schemas.microsoft.com/office/drawing/2014/main" id="{30A0DE29-790D-46B1-A864-7ACDB3A7D2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2484" y="2157166"/>
            <a:ext cx="1066800" cy="542857"/>
          </a:xfrm>
          <a:prstGeom prst="rect">
            <a:avLst/>
          </a:prstGeom>
        </p:spPr>
      </p:pic>
      <p:sp>
        <p:nvSpPr>
          <p:cNvPr id="25" name="矩形 24">
            <a:extLst>
              <a:ext uri="{FF2B5EF4-FFF2-40B4-BE49-F238E27FC236}">
                <a16:creationId xmlns:a16="http://schemas.microsoft.com/office/drawing/2014/main" id="{D7CDFC3B-FFCD-4145-84B7-DD84EADDA9EE}"/>
              </a:ext>
            </a:extLst>
          </p:cNvPr>
          <p:cNvSpPr/>
          <p:nvPr/>
        </p:nvSpPr>
        <p:spPr bwMode="auto">
          <a:xfrm>
            <a:off x="2077280" y="1671860"/>
            <a:ext cx="1053517" cy="1875071"/>
          </a:xfrm>
          <a:prstGeom prst="rect">
            <a:avLst/>
          </a:prstGeom>
          <a:solidFill>
            <a:srgbClr val="FD9491">
              <a:alpha val="19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28" name="直接连接符 27"/>
          <p:cNvCxnSpPr/>
          <p:nvPr/>
        </p:nvCxnSpPr>
        <p:spPr bwMode="auto">
          <a:xfrm>
            <a:off x="6781800" y="1371600"/>
            <a:ext cx="0" cy="2304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4826506" y="1671860"/>
            <a:ext cx="157703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6728761" y="2971800"/>
            <a:ext cx="96743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7315200" y="1671860"/>
            <a:ext cx="0" cy="12999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7272120" y="2157166"/>
            <a:ext cx="800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15% loss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583681" y="3753322"/>
            <a:ext cx="1188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2.5</a:t>
            </a:r>
            <a:r>
              <a:rPr lang="el-GR" dirty="0"/>
              <a:t> μ</a:t>
            </a:r>
            <a:r>
              <a:rPr lang="en-US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63583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>
            <a:extLst>
              <a:ext uri="{FF2B5EF4-FFF2-40B4-BE49-F238E27FC236}">
                <a16:creationId xmlns:a16="http://schemas.microsoft.com/office/drawing/2014/main" id="{17B06280-6CFD-466D-BF6E-DFC8411DF7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0465" y="1218677"/>
            <a:ext cx="4495800" cy="3371849"/>
          </a:xfrm>
          <a:prstGeom prst="rect">
            <a:avLst/>
          </a:prstGeom>
        </p:spPr>
      </p:pic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7580520" y="6475413"/>
            <a:ext cx="963405" cy="184666"/>
          </a:xfrm>
        </p:spPr>
        <p:txBody>
          <a:bodyPr/>
          <a:lstStyle/>
          <a:p>
            <a:r>
              <a:rPr lang="en-US" altLang="zh-CN" dirty="0" smtClean="0">
                <a:ea typeface="Times New Roman"/>
                <a:cs typeface="Arial"/>
              </a:rPr>
              <a:t>Xin </a:t>
            </a:r>
            <a:r>
              <a:rPr lang="en-US" altLang="zh-CN" dirty="0">
                <a:ea typeface="Times New Roman"/>
                <a:cs typeface="Arial"/>
              </a:rPr>
              <a:t>Li</a:t>
            </a:r>
            <a:r>
              <a:rPr lang="en-US" dirty="0">
                <a:latin typeface="+mn-lt"/>
              </a:rPr>
              <a:t>, Huawei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286294" y="6475413"/>
            <a:ext cx="647613" cy="276999"/>
          </a:xfrm>
        </p:spPr>
        <p:txBody>
          <a:bodyPr/>
          <a:lstStyle/>
          <a:p>
            <a:r>
              <a:rPr lang="en-US" sz="1800">
                <a:latin typeface="+mn-lt"/>
              </a:rPr>
              <a:t>Slide </a:t>
            </a:r>
            <a:fld id="{303B08C7-0CD1-8846-8502-BF7BB64F440C}" type="slidenum">
              <a:rPr lang="en-US" sz="1800" smtClean="0">
                <a:latin typeface="+mn-lt"/>
              </a:rPr>
              <a:pPr/>
              <a:t>5</a:t>
            </a:fld>
            <a:endParaRPr lang="en-US" sz="1800">
              <a:latin typeface="+mn-lt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</a:rPr>
              <a:t>July 2023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256230E4-8460-4665-85F4-23D197F493CC}"/>
              </a:ext>
            </a:extLst>
          </p:cNvPr>
          <p:cNvSpPr txBox="1"/>
          <p:nvPr/>
        </p:nvSpPr>
        <p:spPr>
          <a:xfrm>
            <a:off x="2438400" y="714428"/>
            <a:ext cx="5345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ea typeface="微软雅黑" panose="020B0503020204020204" pitchFamily="34" charset="-122"/>
              </a:rPr>
              <a:t>Signal Channel </a:t>
            </a:r>
            <a:r>
              <a:rPr lang="en-US" altLang="zh-CN" sz="1800" dirty="0" err="1">
                <a:ea typeface="微软雅黑" panose="020B0503020204020204" pitchFamily="34" charset="-122"/>
              </a:rPr>
              <a:t>Pathloss</a:t>
            </a:r>
            <a:r>
              <a:rPr lang="en-US" altLang="zh-CN" sz="1800" dirty="0">
                <a:ea typeface="微软雅黑" panose="020B0503020204020204" pitchFamily="34" charset="-122"/>
              </a:rPr>
              <a:t> </a:t>
            </a:r>
            <a:r>
              <a:rPr lang="en-US" altLang="zh-CN" sz="1800" dirty="0" smtClean="0">
                <a:latin typeface="+mn-lt"/>
                <a:ea typeface="微软雅黑" panose="020B0503020204020204" pitchFamily="34" charset="-122"/>
              </a:rPr>
              <a:t>= </a:t>
            </a:r>
            <a:r>
              <a:rPr lang="en-US" altLang="zh-CN" sz="1800" dirty="0">
                <a:latin typeface="+mn-lt"/>
                <a:ea typeface="微软雅黑" panose="020B0503020204020204" pitchFamily="34" charset="-122"/>
              </a:rPr>
              <a:t>75dB &amp; MCS=8</a:t>
            </a:r>
            <a:endParaRPr lang="zh-CN" altLang="en-US" sz="1800" dirty="0">
              <a:latin typeface="+mn-lt"/>
              <a:ea typeface="微软雅黑" panose="020B0503020204020204" pitchFamily="34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4D06176-0D1A-456D-B984-C6346D538E31}"/>
              </a:ext>
            </a:extLst>
          </p:cNvPr>
          <p:cNvSpPr txBox="1"/>
          <p:nvPr/>
        </p:nvSpPr>
        <p:spPr>
          <a:xfrm>
            <a:off x="838200" y="4560046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1800" dirty="0">
              <a:latin typeface="+mn-lt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>
                <a:ea typeface="微软雅黑" panose="020B0503020204020204" pitchFamily="34" charset="-122"/>
              </a:rPr>
              <a:t>Synchronization can improve data throughput.</a:t>
            </a:r>
            <a:endParaRPr lang="zh-CN" altLang="en-US" sz="1800" dirty="0">
              <a:ea typeface="微软雅黑" panose="020B0503020204020204" pitchFamily="34" charset="-122"/>
            </a:endParaRPr>
          </a:p>
          <a:p>
            <a:endParaRPr lang="en-US" altLang="zh-CN" sz="1800" dirty="0" smtClean="0">
              <a:latin typeface="+mn-lt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latin typeface="+mn-lt"/>
                <a:ea typeface="微软雅黑" panose="020B0503020204020204" pitchFamily="34" charset="-122"/>
              </a:rPr>
              <a:t>The </a:t>
            </a:r>
            <a:r>
              <a:rPr lang="en-US" altLang="zh-CN" sz="1800" dirty="0">
                <a:latin typeface="+mn-lt"/>
                <a:ea typeface="微软雅黑" panose="020B0503020204020204" pitchFamily="34" charset="-122"/>
              </a:rPr>
              <a:t>throughput gap decreases in the medium-noise case.</a:t>
            </a:r>
            <a:endParaRPr lang="zh-CN" altLang="en-US" sz="1800" dirty="0">
              <a:latin typeface="+mn-lt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C2FFDAF6-39B8-4E1A-9751-B359145753CC}"/>
              </a:ext>
            </a:extLst>
          </p:cNvPr>
          <p:cNvSpPr/>
          <p:nvPr/>
        </p:nvSpPr>
        <p:spPr bwMode="auto">
          <a:xfrm>
            <a:off x="6955800" y="1527018"/>
            <a:ext cx="762000" cy="2628000"/>
          </a:xfrm>
          <a:prstGeom prst="rect">
            <a:avLst/>
          </a:prstGeom>
          <a:solidFill>
            <a:srgbClr val="FF0000">
              <a:alpha val="3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D392DC83-090A-40DD-AE0A-2247B6BC83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922" y="1295400"/>
            <a:ext cx="3984129" cy="3264646"/>
          </a:xfrm>
          <a:prstGeom prst="rect">
            <a:avLst/>
          </a:prstGeom>
        </p:spPr>
      </p:pic>
      <p:cxnSp>
        <p:nvCxnSpPr>
          <p:cNvPr id="10" name="直接连接符 9"/>
          <p:cNvCxnSpPr/>
          <p:nvPr/>
        </p:nvCxnSpPr>
        <p:spPr bwMode="auto">
          <a:xfrm>
            <a:off x="7336800" y="1527018"/>
            <a:ext cx="0" cy="2743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5029200" y="1976660"/>
            <a:ext cx="185470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7391400" y="3200400"/>
            <a:ext cx="96743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7924800" y="1976660"/>
            <a:ext cx="0" cy="12237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7875921" y="2242575"/>
            <a:ext cx="800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6% loss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086600" y="4419600"/>
            <a:ext cx="5180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2.5μs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33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7580520" y="6475413"/>
            <a:ext cx="963405" cy="184666"/>
          </a:xfrm>
        </p:spPr>
        <p:txBody>
          <a:bodyPr/>
          <a:lstStyle/>
          <a:p>
            <a:r>
              <a:rPr lang="en-US" altLang="zh-CN" dirty="0" smtClean="0">
                <a:ea typeface="Times New Roman"/>
                <a:cs typeface="Arial"/>
              </a:rPr>
              <a:t>Xin </a:t>
            </a:r>
            <a:r>
              <a:rPr lang="en-US" altLang="zh-CN" dirty="0">
                <a:ea typeface="Times New Roman"/>
                <a:cs typeface="Arial"/>
              </a:rPr>
              <a:t>Li</a:t>
            </a:r>
            <a:r>
              <a:rPr lang="en-US" dirty="0">
                <a:latin typeface="+mn-lt"/>
              </a:rPr>
              <a:t>, Huawei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286294" y="6475413"/>
            <a:ext cx="647613" cy="276999"/>
          </a:xfrm>
        </p:spPr>
        <p:txBody>
          <a:bodyPr/>
          <a:lstStyle/>
          <a:p>
            <a:r>
              <a:rPr lang="en-US" sz="1800">
                <a:latin typeface="+mn-lt"/>
              </a:rPr>
              <a:t>Slide </a:t>
            </a:r>
            <a:fld id="{303B08C7-0CD1-8846-8502-BF7BB64F440C}" type="slidenum">
              <a:rPr lang="en-US" sz="1800" smtClean="0">
                <a:latin typeface="+mn-lt"/>
              </a:rPr>
              <a:pPr/>
              <a:t>6</a:t>
            </a:fld>
            <a:endParaRPr lang="en-US" sz="1800">
              <a:latin typeface="+mn-lt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</a:rPr>
              <a:t>July 2023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256230E4-8460-4665-85F4-23D197F493CC}"/>
              </a:ext>
            </a:extLst>
          </p:cNvPr>
          <p:cNvSpPr txBox="1"/>
          <p:nvPr/>
        </p:nvSpPr>
        <p:spPr>
          <a:xfrm>
            <a:off x="2362200" y="699451"/>
            <a:ext cx="5497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ea typeface="微软雅黑" panose="020B0503020204020204" pitchFamily="34" charset="-122"/>
              </a:rPr>
              <a:t>Signal Channel </a:t>
            </a:r>
            <a:r>
              <a:rPr lang="en-US" altLang="zh-CN" sz="1800" dirty="0" err="1">
                <a:ea typeface="微软雅黑" panose="020B0503020204020204" pitchFamily="34" charset="-122"/>
              </a:rPr>
              <a:t>Pathloss</a:t>
            </a:r>
            <a:r>
              <a:rPr lang="en-US" altLang="zh-CN" sz="1800" dirty="0">
                <a:ea typeface="微软雅黑" panose="020B0503020204020204" pitchFamily="34" charset="-122"/>
              </a:rPr>
              <a:t> </a:t>
            </a:r>
            <a:r>
              <a:rPr lang="en-US" altLang="zh-CN" sz="1800" dirty="0" smtClean="0">
                <a:latin typeface="+mn-lt"/>
                <a:ea typeface="微软雅黑" panose="020B0503020204020204" pitchFamily="34" charset="-122"/>
              </a:rPr>
              <a:t>= </a:t>
            </a:r>
            <a:r>
              <a:rPr lang="en-US" altLang="zh-CN" sz="1800" dirty="0">
                <a:latin typeface="+mn-lt"/>
                <a:ea typeface="微软雅黑" panose="020B0503020204020204" pitchFamily="34" charset="-122"/>
              </a:rPr>
              <a:t>80dB &amp; MCS=6</a:t>
            </a:r>
            <a:endParaRPr lang="zh-CN" altLang="en-US" sz="1800" dirty="0">
              <a:latin typeface="+mn-lt"/>
              <a:ea typeface="微软雅黑" panose="020B0503020204020204" pitchFamily="34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4D06176-0D1A-456D-B984-C6346D538E31}"/>
              </a:ext>
            </a:extLst>
          </p:cNvPr>
          <p:cNvSpPr txBox="1"/>
          <p:nvPr/>
        </p:nvSpPr>
        <p:spPr>
          <a:xfrm>
            <a:off x="874676" y="4742708"/>
            <a:ext cx="716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+mn-lt"/>
                <a:ea typeface="微软雅黑" panose="020B0503020204020204" pitchFamily="34" charset="-122"/>
              </a:rPr>
              <a:t>Synchronization </a:t>
            </a:r>
            <a:r>
              <a:rPr lang="en-US" altLang="zh-CN" sz="1800" dirty="0" smtClean="0">
                <a:latin typeface="+mn-lt"/>
                <a:ea typeface="微软雅黑" panose="020B0503020204020204" pitchFamily="34" charset="-122"/>
              </a:rPr>
              <a:t>can still </a:t>
            </a:r>
            <a:r>
              <a:rPr lang="en-US" altLang="zh-CN" sz="1800" dirty="0">
                <a:latin typeface="+mn-lt"/>
                <a:ea typeface="微软雅黑" panose="020B0503020204020204" pitchFamily="34" charset="-122"/>
              </a:rPr>
              <a:t>improve data throughput</a:t>
            </a:r>
            <a:r>
              <a:rPr lang="en-US" altLang="zh-CN" sz="1800" dirty="0" smtClean="0">
                <a:latin typeface="+mn-lt"/>
                <a:ea typeface="微软雅黑" panose="020B0503020204020204" pitchFamily="34" charset="-122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800" dirty="0" smtClean="0">
              <a:latin typeface="+mn-lt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+mn-lt"/>
                <a:ea typeface="微软雅黑" panose="020B0503020204020204" pitchFamily="34" charset="-122"/>
              </a:rPr>
              <a:t>The throughput of synchronous and asynchronous solutions is very close</a:t>
            </a:r>
            <a:endParaRPr lang="en-US" altLang="zh-CN" sz="1800" dirty="0" smtClean="0">
              <a:latin typeface="+mn-lt"/>
              <a:ea typeface="微软雅黑" panose="020B0503020204020204" pitchFamily="34" charset="-122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30ACFE8B-E686-4533-8601-ABF8287F30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391195"/>
            <a:ext cx="4495800" cy="3371850"/>
          </a:xfrm>
          <a:prstGeom prst="rect">
            <a:avLst/>
          </a:prstGeom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E267BA28-2D31-4CB0-A62F-BA83A592CBE3}"/>
              </a:ext>
            </a:extLst>
          </p:cNvPr>
          <p:cNvSpPr/>
          <p:nvPr/>
        </p:nvSpPr>
        <p:spPr bwMode="auto">
          <a:xfrm>
            <a:off x="7010400" y="1676400"/>
            <a:ext cx="685800" cy="2667000"/>
          </a:xfrm>
          <a:prstGeom prst="rect">
            <a:avLst/>
          </a:prstGeom>
          <a:solidFill>
            <a:srgbClr val="FF0000">
              <a:alpha val="3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985CAFED-0212-45A8-8194-0870E8B878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843" y="1413351"/>
            <a:ext cx="4089040" cy="3339654"/>
          </a:xfrm>
          <a:prstGeom prst="rect">
            <a:avLst/>
          </a:prstGeom>
        </p:spPr>
      </p:pic>
      <p:cxnSp>
        <p:nvCxnSpPr>
          <p:cNvPr id="10" name="直接连接符 9"/>
          <p:cNvCxnSpPr/>
          <p:nvPr/>
        </p:nvCxnSpPr>
        <p:spPr bwMode="auto">
          <a:xfrm>
            <a:off x="7488000" y="1600200"/>
            <a:ext cx="0" cy="2837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sp>
        <p:nvSpPr>
          <p:cNvPr id="13" name="Rectangle 12"/>
          <p:cNvSpPr/>
          <p:nvPr/>
        </p:nvSpPr>
        <p:spPr>
          <a:xfrm>
            <a:off x="7254309" y="4572000"/>
            <a:ext cx="5180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2.5μs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5155694" y="2514600"/>
            <a:ext cx="185470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7391400" y="3200400"/>
            <a:ext cx="96743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7924800" y="2519574"/>
            <a:ext cx="0" cy="6808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7924800" y="2696219"/>
            <a:ext cx="800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1.7% loss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38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</a:rPr>
              <a:t>Summary</a:t>
            </a:r>
            <a:endParaRPr lang="zh-CN" altLang="en-US" dirty="0">
              <a:latin typeface="+mn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6725" y="1981200"/>
            <a:ext cx="8077200" cy="2819400"/>
          </a:xfrm>
        </p:spPr>
        <p:txBody>
          <a:bodyPr/>
          <a:lstStyle/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1800" kern="1200" dirty="0" smtClean="0">
                <a:ea typeface="微软雅黑" panose="020B0503020204020204" pitchFamily="34" charset="-122"/>
              </a:rPr>
              <a:t>Synchronization can improve the throughput of Co-BF.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1800" kern="1200" dirty="0" smtClean="0">
                <a:ea typeface="微软雅黑" panose="020B0503020204020204" pitchFamily="34" charset="-122"/>
              </a:rPr>
              <a:t>When </a:t>
            </a:r>
            <a:r>
              <a:rPr lang="en-US" altLang="zh-CN" sz="1800" kern="1200" dirty="0">
                <a:ea typeface="微软雅黑" panose="020B0503020204020204" pitchFamily="34" charset="-122"/>
              </a:rPr>
              <a:t>the </a:t>
            </a:r>
            <a:r>
              <a:rPr lang="en-US" altLang="zh-CN" sz="1800" kern="1200" dirty="0" smtClean="0">
                <a:ea typeface="微软雅黑" panose="020B0503020204020204" pitchFamily="34" charset="-122"/>
              </a:rPr>
              <a:t>interference increases</a:t>
            </a:r>
            <a:r>
              <a:rPr lang="en-US" altLang="zh-CN" sz="1800" kern="1200" dirty="0">
                <a:ea typeface="微软雅黑" panose="020B0503020204020204" pitchFamily="34" charset="-122"/>
              </a:rPr>
              <a:t>, the </a:t>
            </a:r>
            <a:r>
              <a:rPr lang="en-US" altLang="zh-CN" sz="1800" kern="1200" dirty="0" smtClean="0">
                <a:ea typeface="微软雅黑" panose="020B0503020204020204" pitchFamily="34" charset="-122"/>
              </a:rPr>
              <a:t>benefit </a:t>
            </a:r>
            <a:r>
              <a:rPr lang="en-US" altLang="zh-CN" sz="1800" kern="1200" dirty="0">
                <a:ea typeface="微软雅黑" panose="020B0503020204020204" pitchFamily="34" charset="-122"/>
              </a:rPr>
              <a:t>of the synchronization </a:t>
            </a:r>
            <a:r>
              <a:rPr lang="en-US" altLang="zh-CN" sz="1800" kern="1200" dirty="0" smtClean="0">
                <a:ea typeface="微软雅黑" panose="020B0503020204020204" pitchFamily="34" charset="-122"/>
              </a:rPr>
              <a:t>scheme </a:t>
            </a:r>
            <a:r>
              <a:rPr lang="en-US" altLang="zh-CN" sz="1800" kern="1200" dirty="0" smtClean="0">
                <a:ea typeface="微软雅黑" panose="020B0503020204020204" pitchFamily="34" charset="-122"/>
              </a:rPr>
              <a:t>becomes more significant.</a:t>
            </a:r>
            <a:endParaRPr lang="en-US" altLang="zh-CN" sz="1800" kern="1200" dirty="0" smtClean="0">
              <a:ea typeface="微软雅黑" panose="020B0503020204020204" pitchFamily="34" charset="-122"/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1800" kern="1200" dirty="0" smtClean="0">
                <a:ea typeface="微软雅黑" panose="020B0503020204020204" pitchFamily="34" charset="-122"/>
              </a:rPr>
              <a:t>Better align multiple APs when their served STAs suffer such periodic </a:t>
            </a:r>
            <a:r>
              <a:rPr lang="en-US" altLang="zh-CN" sz="1800" kern="1200" dirty="0" smtClean="0">
                <a:ea typeface="微软雅黑" panose="020B0503020204020204" pitchFamily="34" charset="-122"/>
              </a:rPr>
              <a:t>burst </a:t>
            </a:r>
            <a:r>
              <a:rPr lang="en-US" altLang="zh-CN" sz="1800" kern="1200" dirty="0">
                <a:ea typeface="微软雅黑" panose="020B0503020204020204" pitchFamily="34" charset="-122"/>
              </a:rPr>
              <a:t>in </a:t>
            </a:r>
            <a:r>
              <a:rPr lang="en-US" altLang="zh-CN" sz="1800" kern="1200" dirty="0" smtClean="0">
                <a:ea typeface="微软雅黑" panose="020B0503020204020204" pitchFamily="34" charset="-122"/>
              </a:rPr>
              <a:t>Co-BF </a:t>
            </a:r>
            <a:r>
              <a:rPr lang="en-US" altLang="zh-CN" sz="1800" kern="1200" dirty="0">
                <a:ea typeface="微软雅黑" panose="020B0503020204020204" pitchFamily="34" charset="-122"/>
              </a:rPr>
              <a:t>transmissions.</a:t>
            </a:r>
            <a:endParaRPr lang="en-US" altLang="zh-CN" sz="1800" kern="1200" dirty="0" smtClean="0">
              <a:ea typeface="微软雅黑" panose="020B0503020204020204" pitchFamily="34" charset="-122"/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endParaRPr lang="en-US" altLang="zh-CN" sz="1800" kern="1200" dirty="0" smtClean="0">
              <a:ea typeface="微软雅黑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7580520" y="6475413"/>
            <a:ext cx="963405" cy="184666"/>
          </a:xfrm>
        </p:spPr>
        <p:txBody>
          <a:bodyPr/>
          <a:lstStyle/>
          <a:p>
            <a:r>
              <a:rPr lang="en-US" altLang="zh-CN" dirty="0" smtClean="0">
                <a:ea typeface="Times New Roman"/>
                <a:cs typeface="Arial"/>
              </a:rPr>
              <a:t>Xin </a:t>
            </a:r>
            <a:r>
              <a:rPr lang="en-US" altLang="zh-CN" dirty="0">
                <a:ea typeface="Times New Roman"/>
                <a:cs typeface="Arial"/>
              </a:rPr>
              <a:t>Li</a:t>
            </a:r>
            <a:r>
              <a:rPr lang="en-US" dirty="0">
                <a:latin typeface="+mn-lt"/>
              </a:rPr>
              <a:t>, Huawei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>
                <a:latin typeface="+mn-lt"/>
              </a:rPr>
              <a:t>Slide </a:t>
            </a:r>
            <a:fld id="{303B08C7-0CD1-8846-8502-BF7BB64F440C}" type="slidenum">
              <a:rPr lang="en-US" smtClean="0">
                <a:latin typeface="+mn-lt"/>
              </a:rPr>
              <a:pPr/>
              <a:t>7</a:t>
            </a:fld>
            <a:endParaRPr lang="en-US">
              <a:latin typeface="+mn-lt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</a:rPr>
              <a:t>July 2023</a:t>
            </a:r>
          </a:p>
        </p:txBody>
      </p:sp>
    </p:spTree>
    <p:extLst>
      <p:ext uri="{BB962C8B-B14F-4D97-AF65-F5344CB8AC3E}">
        <p14:creationId xmlns:p14="http://schemas.microsoft.com/office/powerpoint/2010/main" val="356732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  <a:latin typeface="+mn-lt"/>
              </a:rPr>
              <a:t>References</a:t>
            </a:r>
            <a:endParaRPr lang="zh-CN" alt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200" dirty="0">
                <a:ea typeface="微软雅黑" panose="020B0503020204020204" pitchFamily="34" charset="-122"/>
              </a:rPr>
              <a:t>[1] </a:t>
            </a:r>
            <a:r>
              <a:rPr lang="en-US" altLang="zh-CN" sz="1200" dirty="0" smtClean="0">
                <a:ea typeface="微软雅黑" panose="020B0503020204020204" pitchFamily="34" charset="-122"/>
              </a:rPr>
              <a:t>11-19-0445-00-0eht-nulling-and-coordinated-beamforming</a:t>
            </a:r>
          </a:p>
          <a:p>
            <a:pPr>
              <a:lnSpc>
                <a:spcPct val="150000"/>
              </a:lnSpc>
            </a:pPr>
            <a:r>
              <a:rPr lang="en-US" altLang="zh-CN" sz="1200" dirty="0" smtClean="0">
                <a:ea typeface="微软雅黑" panose="020B0503020204020204" pitchFamily="34" charset="-122"/>
              </a:rPr>
              <a:t>[2] </a:t>
            </a:r>
            <a:r>
              <a:rPr lang="en-GB" altLang="en-US" sz="1200" dirty="0" smtClean="0">
                <a:ea typeface="微软雅黑" panose="020B0503020204020204" pitchFamily="34" charset="-122"/>
                <a:cs typeface="Times New Roman" panose="02020603050405020304" pitchFamily="18" charset="0"/>
              </a:rPr>
              <a:t>Terminology for AP Coordination, doc.: IEEE 802.11-18/1926r2</a:t>
            </a:r>
          </a:p>
          <a:p>
            <a:pPr>
              <a:lnSpc>
                <a:spcPct val="150000"/>
              </a:lnSpc>
            </a:pPr>
            <a:r>
              <a:rPr lang="en-US" altLang="zh-CN" sz="1200" dirty="0" smtClean="0">
                <a:ea typeface="微软雅黑" panose="020B0503020204020204" pitchFamily="34" charset="-122"/>
              </a:rPr>
              <a:t>[</a:t>
            </a:r>
            <a:r>
              <a:rPr lang="en-US" altLang="zh-CN" sz="1200" dirty="0">
                <a:ea typeface="微软雅黑" panose="020B0503020204020204" pitchFamily="34" charset="-122"/>
              </a:rPr>
              <a:t>3] </a:t>
            </a:r>
            <a:r>
              <a:rPr lang="en-US" altLang="zh-CN" sz="1200" dirty="0">
                <a:ea typeface="微软雅黑" panose="020B0503020204020204" pitchFamily="34" charset="-122"/>
                <a:cs typeface="Times New Roman" panose="02020603050405020304" pitchFamily="18" charset="0"/>
              </a:rPr>
              <a:t>Nulling and Coordinated Beamforming, doc.: IEEE802.11-19/0638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ea typeface="微软雅黑" panose="020B0503020204020204" pitchFamily="34" charset="-122"/>
              </a:rPr>
              <a:t>[4] </a:t>
            </a:r>
            <a:r>
              <a:rPr lang="en-US" altLang="zh-CN" sz="1200" dirty="0">
                <a:ea typeface="微软雅黑" panose="020B0503020204020204" pitchFamily="34" charset="-122"/>
                <a:cs typeface="Times New Roman" panose="02020603050405020304" pitchFamily="18" charset="0"/>
              </a:rPr>
              <a:t>Performance of Coordinated Null Steering in 802.11be, doc.: IEEE802.11-19/1212</a:t>
            </a:r>
          </a:p>
          <a:p>
            <a:r>
              <a:rPr lang="en-US" altLang="zh-CN" sz="1200" dirty="0">
                <a:ea typeface="微软雅黑" panose="020B0503020204020204" pitchFamily="34" charset="-122"/>
              </a:rPr>
              <a:t>[5] 11-22-1821-01-0uhr-system-level-simulation-of-co-bf-and-joint-tx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7580520" y="6475413"/>
            <a:ext cx="963405" cy="184666"/>
          </a:xfrm>
        </p:spPr>
        <p:txBody>
          <a:bodyPr/>
          <a:lstStyle/>
          <a:p>
            <a:r>
              <a:rPr lang="en-US" altLang="zh-CN" dirty="0" smtClean="0">
                <a:latin typeface="+mn-lt"/>
                <a:ea typeface="Times New Roman"/>
                <a:cs typeface="Arial"/>
              </a:rPr>
              <a:t>Xin </a:t>
            </a:r>
            <a:r>
              <a:rPr lang="en-US" altLang="zh-CN" dirty="0">
                <a:latin typeface="+mn-lt"/>
                <a:ea typeface="Times New Roman"/>
                <a:cs typeface="Arial"/>
              </a:rPr>
              <a:t>Li</a:t>
            </a:r>
            <a:r>
              <a:rPr lang="en-US" dirty="0">
                <a:latin typeface="+mn-lt"/>
              </a:rPr>
              <a:t>, Huawei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>
                <a:latin typeface="+mn-lt"/>
              </a:rPr>
              <a:t>Slide </a:t>
            </a:r>
            <a:fld id="{303B08C7-0CD1-8846-8502-BF7BB64F440C}" type="slidenum">
              <a:rPr lang="en-US" smtClean="0">
                <a:latin typeface="+mn-lt"/>
              </a:rPr>
              <a:pPr/>
              <a:t>8</a:t>
            </a:fld>
            <a:endParaRPr lang="en-US">
              <a:latin typeface="+mn-lt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zh-CN" dirty="0">
                <a:latin typeface="+mn-lt"/>
              </a:rPr>
              <a:t>July 2023</a:t>
            </a:r>
          </a:p>
        </p:txBody>
      </p:sp>
    </p:spTree>
    <p:extLst>
      <p:ext uri="{BB962C8B-B14F-4D97-AF65-F5344CB8AC3E}">
        <p14:creationId xmlns:p14="http://schemas.microsoft.com/office/powerpoint/2010/main" val="178730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94895</TotalTime>
  <Words>469</Words>
  <Application>Microsoft Office PowerPoint</Application>
  <PresentationFormat>On-screen Show (4:3)</PresentationFormat>
  <Paragraphs>127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微软雅黑</vt:lpstr>
      <vt:lpstr>ＭＳ Ｐゴシック</vt:lpstr>
      <vt:lpstr>Arial</vt:lpstr>
      <vt:lpstr>Times New Roman</vt:lpstr>
      <vt:lpstr>802-11-Submission</vt:lpstr>
      <vt:lpstr>Nulling Performance of Coordinated Beamforming</vt:lpstr>
      <vt:lpstr>Introduction</vt:lpstr>
      <vt:lpstr>Further Analysis of Co-BF</vt:lpstr>
      <vt:lpstr>PowerPoint Presentation</vt:lpstr>
      <vt:lpstr>PowerPoint Presentation</vt:lpstr>
      <vt:lpstr>PowerPoint Presentation</vt:lpstr>
      <vt:lpstr>Summary</vt:lpstr>
      <vt:lpstr>References</vt:lpstr>
    </vt:vector>
  </TitlesOfParts>
  <Company>Stanford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l00651623</cp:lastModifiedBy>
  <cp:revision>989</cp:revision>
  <cp:lastPrinted>1998-02-10T13:28:06Z</cp:lastPrinted>
  <dcterms:created xsi:type="dcterms:W3CDTF">2013-11-12T18:41:50Z</dcterms:created>
  <dcterms:modified xsi:type="dcterms:W3CDTF">2023-08-21T13:52:12Z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(3)+z3P/+cyn6NJn3yoHZTZQ9r7imGyUoumDZH2jp1O/nPTn967oCwZdVOZ//iGgCnHyTPDXcCJ
5zxOSvQ+F0lfvwQ9tntQrVpNw23SleI8t/m8RiX2pNmOj5zEg+AMRKgtM0t5yjdYYRK/Sm36
iWPV2hRazzofO4b5IPA0vbEaapZ2pLeowKGcFdQHbvi8afQYh+opw7Jg2Yr8JQxpF1Wjt7z+
y8/NH27k1R/aH0Cmbn</vt:lpwstr>
  </property>
  <property fmtid="{D5CDD505-2E9C-101B-9397-08002B2CF9AE}" pid="4" name="_2015_ms_pID_7253431">
    <vt:lpwstr>kbFsKGiWiTXpXUQNHFRwWxSkeXHLcNAPfFkrr0G4YW8lawffjvTDMm
AN3Y7Xjy0N+dRv7cCmiBdOo/67eq/klsF0LjiXDjx6zD06t0NIygtBbZ0ma8nhZOVjAD4a8X
ujfc6eJpI4BhU2Asb+y6GARfDdF1CpYcnG0dWN97KOEyP/knctGE3b41xZZ931/ssJ+RQPYH
OnZl/zTmzjurOCd5P0iDG9YtPJtrx3zI3z41</vt:lpwstr>
  </property>
  <property fmtid="{D5CDD505-2E9C-101B-9397-08002B2CF9AE}" pid="5" name="_2015_ms_pID_7253432">
    <vt:lpwstr>ew==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1688715143</vt:lpwstr>
  </property>
</Properties>
</file>