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412" r:id="rId3"/>
    <p:sldId id="425" r:id="rId4"/>
    <p:sldId id="438" r:id="rId5"/>
    <p:sldId id="439" r:id="rId6"/>
    <p:sldId id="440" r:id="rId7"/>
    <p:sldId id="442" r:id="rId8"/>
    <p:sldId id="434" r:id="rId9"/>
    <p:sldId id="429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Ming Gan" initials="M" lastIdx="7" clrIdx="1">
    <p:extLst>
      <p:ext uri="{19B8F6BF-5375-455C-9EA6-DF929625EA0E}">
        <p15:presenceInfo xmlns:p15="http://schemas.microsoft.com/office/powerpoint/2012/main" userId="Ming Gan" providerId="None"/>
      </p:ext>
    </p:extLst>
  </p:cmAuthor>
  <p:cmAuthor id="3" name="Stephen McCann" initials="SM" lastIdx="2" clrIdx="2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  <p:cmAuthor id="4" name="Yan Xin" initials="YX" lastIdx="4" clrIdx="3">
    <p:extLst>
      <p:ext uri="{19B8F6BF-5375-455C-9EA6-DF929625EA0E}">
        <p15:presenceInfo xmlns:p15="http://schemas.microsoft.com/office/powerpoint/2012/main" userId="Yan Xin" providerId="None"/>
      </p:ext>
    </p:extLst>
  </p:cmAuthor>
  <p:cmAuthor id="5" name="Shimi Shilo (TRC)" initials="SS(" lastIdx="4" clrIdx="4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9491"/>
    <a:srgbClr val="1E1EFA"/>
    <a:srgbClr val="00CC99"/>
    <a:srgbClr val="00B050"/>
    <a:srgbClr val="90FA93"/>
    <a:srgbClr val="FAE690"/>
    <a:srgbClr val="DFB7D9"/>
    <a:srgbClr val="C2C2FE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24" autoAdjust="0"/>
  </p:normalViewPr>
  <p:slideViewPr>
    <p:cSldViewPr>
      <p:cViewPr varScale="1">
        <p:scale>
          <a:sx n="96" d="100"/>
          <a:sy n="96" d="100"/>
        </p:scale>
        <p:origin x="915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Tony Zeng</a:t>
            </a:r>
            <a:r>
              <a:rPr lang="en-US" dirty="0"/>
              <a:t>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Tony Zeng</a:t>
            </a:r>
            <a:r>
              <a:rPr lang="en-US" dirty="0"/>
              <a:t>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Tony Zeng</a:t>
            </a:r>
            <a:r>
              <a:rPr lang="en-US" dirty="0"/>
              <a:t>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7179" y="6475413"/>
            <a:ext cx="12267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/>
              <a:t>Tony</a:t>
            </a:r>
            <a:r>
              <a:rPr lang="en-US" dirty="0"/>
              <a:t> </a:t>
            </a:r>
            <a:r>
              <a:rPr lang="en-US" altLang="zh-CN" dirty="0"/>
              <a:t>Zeng</a:t>
            </a:r>
            <a:r>
              <a:rPr lang="en-US" dirty="0"/>
              <a:t>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802.11-23/</a:t>
            </a:r>
            <a:r>
              <a:rPr lang="en-US" altLang="zh-CN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1193r0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32034" y="6475413"/>
            <a:ext cx="1049966" cy="184666"/>
          </a:xfrm>
        </p:spPr>
        <p:txBody>
          <a:bodyPr/>
          <a:lstStyle/>
          <a:p>
            <a:r>
              <a:rPr lang="en-US" altLang="zh-CN" dirty="0">
                <a:ea typeface="Times New Roman"/>
                <a:cs typeface="Arial"/>
              </a:rPr>
              <a:t>Luna Li</a:t>
            </a:r>
            <a:r>
              <a:rPr lang="en-US" dirty="0"/>
              <a:t>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6640"/>
            <a:ext cx="83058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Nulling Performance of Coordinated-Beamforming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</a:t>
            </a:r>
            <a:r>
              <a:rPr lang="en-US" altLang="zh-CN" sz="2000" b="0" dirty="0"/>
              <a:t>07</a:t>
            </a:r>
            <a:r>
              <a:rPr lang="en-US" sz="2000" b="0" dirty="0"/>
              <a:t>-07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</a:t>
            </a:r>
            <a:r>
              <a:rPr lang="en-US" dirty="0"/>
              <a:t>2023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877524"/>
              </p:ext>
            </p:extLst>
          </p:nvPr>
        </p:nvGraphicFramePr>
        <p:xfrm>
          <a:off x="990599" y="2820385"/>
          <a:ext cx="7553324" cy="3036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31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3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3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Wicky</a:t>
                      </a: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Wang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Times New Roman"/>
                          <a:ea typeface="Times New Roman"/>
                          <a:cs typeface="Arial"/>
                        </a:rPr>
                        <a:t>Wicky.wangweijie@</a:t>
                      </a:r>
                      <a:r>
                        <a:rPr lang="en-US" altLang="zh-CN" sz="1100" dirty="0">
                          <a:latin typeface="Times New Roman"/>
                          <a:ea typeface="Times New Roman"/>
                          <a:cs typeface="Arial"/>
                        </a:rPr>
                        <a:t>h</a:t>
                      </a:r>
                      <a:r>
                        <a:rPr lang="en-US" sz="1100" dirty="0">
                          <a:latin typeface="Times New Roman"/>
                          <a:ea typeface="Times New Roman"/>
                          <a:cs typeface="Arial"/>
                        </a:rPr>
                        <a:t>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Yanchun</a:t>
                      </a: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u="none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liyanchun@huawei.com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Xiaolong </a:t>
                      </a: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zhangxiaolong66@huawei.com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Tony Zeng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>
                          <a:latin typeface="+mn-lt"/>
                          <a:ea typeface="Times New Roman"/>
                          <a:cs typeface="Arial"/>
                        </a:rPr>
                        <a:t>tony.zengyan@huawei.com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Shengsen</a:t>
                      </a: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Wang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</a:rPr>
                        <a:t>wangshengsen@huawei.com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Arial"/>
                        </a:rPr>
                        <a:t>YunChen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</a:rPr>
                        <a:t>chenyun66@huawei.com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Luna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>
                          <a:latin typeface="+mn-lt"/>
                          <a:ea typeface="Times New Roman"/>
                          <a:cs typeface="Arial"/>
                        </a:rPr>
                        <a:t>Luna.lixin@huawei.com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Introduction</a:t>
            </a:r>
            <a:endParaRPr lang="zh-CN" altLang="en-US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710782"/>
            <a:ext cx="7772400" cy="1655806"/>
          </a:xfrm>
        </p:spPr>
        <p:txBody>
          <a:bodyPr/>
          <a:lstStyle/>
          <a:p>
            <a:r>
              <a:rPr kumimoji="1" lang="en-US" altLang="ja-JP" sz="1800" dirty="0">
                <a:cs typeface="Times New Roman" panose="02020603050405020304" pitchFamily="18" charset="0"/>
              </a:rPr>
              <a:t>Coordinated Beamforming  (Co-BF)</a:t>
            </a:r>
          </a:p>
          <a:p>
            <a:pPr lvl="1"/>
            <a:r>
              <a:rPr kumimoji="1" lang="en-US" altLang="ja-JP" sz="1800" dirty="0">
                <a:cs typeface="Times New Roman" panose="02020603050405020304" pitchFamily="18" charset="0"/>
              </a:rPr>
              <a:t>Independently operating APs creating nulls to avoid mutual interference between </a:t>
            </a:r>
            <a:r>
              <a:rPr kumimoji="1" lang="en-US" altLang="ja-JP" sz="1800" dirty="0" err="1">
                <a:cs typeface="Times New Roman" panose="02020603050405020304" pitchFamily="18" charset="0"/>
              </a:rPr>
              <a:t>OBSSes</a:t>
            </a:r>
            <a:r>
              <a:rPr kumimoji="1" lang="en-US" altLang="ja-JP" sz="1800" dirty="0"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kumimoji="1" lang="en-US" altLang="ja-JP" sz="1800" dirty="0">
                <a:cs typeface="Times New Roman" panose="02020603050405020304" pitchFamily="18" charset="0"/>
              </a:rPr>
              <a:t>Less difficult to realize than Joint Tx (no need of tight synchronization and data sharing).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313396" y="6475413"/>
            <a:ext cx="1049967" cy="184666"/>
          </a:xfrm>
        </p:spPr>
        <p:txBody>
          <a:bodyPr/>
          <a:lstStyle/>
          <a:p>
            <a:r>
              <a:rPr lang="en-US" altLang="zh-CN" dirty="0">
                <a:ea typeface="Times New Roman"/>
                <a:cs typeface="Arial"/>
              </a:rPr>
              <a:t>Luna Li</a:t>
            </a:r>
            <a:r>
              <a:rPr lang="en-US" dirty="0">
                <a:latin typeface="+mn-lt"/>
              </a:rPr>
              <a:t>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2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July 2023</a:t>
            </a:r>
          </a:p>
        </p:txBody>
      </p:sp>
      <p:pic>
        <p:nvPicPr>
          <p:cNvPr id="8" name="図 73">
            <a:extLst>
              <a:ext uri="{FF2B5EF4-FFF2-40B4-BE49-F238E27FC236}">
                <a16:creationId xmlns:a16="http://schemas.microsoft.com/office/drawing/2014/main" id="{A6DA4F1B-66D6-48DB-9FAB-8D1DA101E6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7315200"/>
            <a:ext cx="5125486" cy="200019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478B7597-920B-4301-966C-CD1BD7DA27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1683" y="3366588"/>
            <a:ext cx="3704024" cy="2790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312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313396" y="6475413"/>
            <a:ext cx="1049967" cy="184666"/>
          </a:xfrm>
        </p:spPr>
        <p:txBody>
          <a:bodyPr/>
          <a:lstStyle/>
          <a:p>
            <a:r>
              <a:rPr lang="en-US" altLang="zh-CN" dirty="0">
                <a:ea typeface="Times New Roman"/>
                <a:cs typeface="Arial"/>
              </a:rPr>
              <a:t>Luna Li</a:t>
            </a:r>
            <a:r>
              <a:rPr lang="en-US" dirty="0">
                <a:latin typeface="+mn-lt"/>
              </a:rPr>
              <a:t>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3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July 2023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F06171F-53D2-4EA7-A6DB-4BE69006B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Challenges of</a:t>
            </a:r>
            <a:r>
              <a:rPr lang="en-US" dirty="0">
                <a:latin typeface="+mn-lt"/>
              </a:rPr>
              <a:t> </a:t>
            </a:r>
            <a:r>
              <a:rPr lang="en-US" altLang="zh-CN" dirty="0">
                <a:latin typeface="+mn-lt"/>
              </a:rPr>
              <a:t>Co-</a:t>
            </a:r>
            <a:r>
              <a:rPr lang="en-US" dirty="0">
                <a:latin typeface="+mn-lt"/>
              </a:rPr>
              <a:t>BF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6E21D879-CF21-4427-ACA0-E8D74B071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388" y="1447800"/>
            <a:ext cx="5791200" cy="2743199"/>
          </a:xfrm>
          <a:prstGeom prst="rect">
            <a:avLst/>
          </a:prstGeom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3DBCE84A-666E-49B5-9CDB-43671F9760BE}"/>
              </a:ext>
            </a:extLst>
          </p:cNvPr>
          <p:cNvSpPr txBox="1"/>
          <p:nvPr/>
        </p:nvSpPr>
        <p:spPr>
          <a:xfrm>
            <a:off x="777277" y="4267200"/>
            <a:ext cx="718185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800" dirty="0">
                <a:latin typeface="+mn-lt"/>
                <a:ea typeface="微软雅黑" panose="020B0503020204020204" pitchFamily="34" charset="-122"/>
              </a:rPr>
              <a:t>Challenges existed in the Co-BF[1]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+mn-lt"/>
                <a:ea typeface="微软雅黑" panose="020B0503020204020204" pitchFamily="34" charset="-122"/>
              </a:rPr>
              <a:t>Periodic bursts arrives during data transitions even in part of the signal that is </a:t>
            </a:r>
            <a:r>
              <a:rPr lang="en-US" altLang="zh-CN" sz="1800" dirty="0" err="1">
                <a:latin typeface="+mn-lt"/>
                <a:ea typeface="微软雅黑" panose="020B0503020204020204" pitchFamily="34" charset="-122"/>
              </a:rPr>
              <a:t>precoded</a:t>
            </a:r>
            <a:r>
              <a:rPr lang="en-US" altLang="zh-CN" sz="1800" dirty="0">
                <a:latin typeface="+mn-lt"/>
                <a:ea typeface="微软雅黑" panose="020B0503020204020204" pitchFamily="34" charset="-122"/>
              </a:rPr>
              <a:t>.</a:t>
            </a:r>
          </a:p>
          <a:p>
            <a:endParaRPr lang="en-US" altLang="zh-CN" sz="1800" dirty="0">
              <a:latin typeface="+mn-lt"/>
              <a:ea typeface="微软雅黑" panose="020B0503020204020204" pitchFamily="34" charset="-122"/>
            </a:endParaRPr>
          </a:p>
          <a:p>
            <a:r>
              <a:rPr lang="en-US" altLang="zh-CN" sz="1800" dirty="0">
                <a:latin typeface="+mn-lt"/>
                <a:ea typeface="微软雅黑" panose="020B0503020204020204" pitchFamily="34" charset="-122"/>
              </a:rPr>
              <a:t>The Problem can be solved by Proper synchronization[1].</a:t>
            </a:r>
            <a:endParaRPr lang="zh-CN" altLang="en-US" sz="1800" dirty="0"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0337E7A-DE6F-47FF-905F-553BD5D04A1B}"/>
              </a:ext>
            </a:extLst>
          </p:cNvPr>
          <p:cNvSpPr/>
          <p:nvPr/>
        </p:nvSpPr>
        <p:spPr>
          <a:xfrm>
            <a:off x="-1589088" y="7239000"/>
            <a:ext cx="6008687" cy="336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+mn-lt"/>
                <a:ea typeface="微软雅黑" panose="020B0503020204020204" pitchFamily="34" charset="-122"/>
              </a:rPr>
              <a:t>Preamble still arrives at full power(don’t </a:t>
            </a:r>
            <a:r>
              <a:rPr lang="en-US" altLang="zh-CN" dirty="0" err="1">
                <a:latin typeface="+mn-lt"/>
                <a:ea typeface="微软雅黑" panose="020B0503020204020204" pitchFamily="34" charset="-122"/>
              </a:rPr>
              <a:t>precode</a:t>
            </a:r>
            <a:r>
              <a:rPr lang="en-US" altLang="zh-CN" dirty="0">
                <a:latin typeface="+mn-lt"/>
                <a:ea typeface="微软雅黑" panose="020B0503020204020204" pitchFamily="34" charset="-122"/>
              </a:rPr>
              <a:t> on the preamble)</a:t>
            </a:r>
          </a:p>
        </p:txBody>
      </p:sp>
    </p:spTree>
    <p:extLst>
      <p:ext uri="{BB962C8B-B14F-4D97-AF65-F5344CB8AC3E}">
        <p14:creationId xmlns:p14="http://schemas.microsoft.com/office/powerpoint/2010/main" val="4223541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84739"/>
            <a:ext cx="7772400" cy="7620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  <a:latin typeface="+mn-lt"/>
              </a:rPr>
              <a:t>Further Analysis of Co-BF</a:t>
            </a:r>
            <a:endParaRPr lang="zh-CN" alt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493959" y="6475413"/>
            <a:ext cx="1049966" cy="184666"/>
          </a:xfrm>
        </p:spPr>
        <p:txBody>
          <a:bodyPr/>
          <a:lstStyle/>
          <a:p>
            <a:r>
              <a:rPr lang="en-US" altLang="zh-CN" dirty="0">
                <a:ea typeface="Times New Roman"/>
                <a:cs typeface="Arial"/>
              </a:rPr>
              <a:t>Luna Li</a:t>
            </a:r>
            <a:r>
              <a:rPr lang="en-US" dirty="0">
                <a:latin typeface="+mn-lt"/>
              </a:rPr>
              <a:t>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4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July 2023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12D78C4-EAA1-42A8-849D-B7E85982A833}"/>
              </a:ext>
            </a:extLst>
          </p:cNvPr>
          <p:cNvSpPr txBox="1"/>
          <p:nvPr/>
        </p:nvSpPr>
        <p:spPr>
          <a:xfrm>
            <a:off x="838200" y="1676400"/>
            <a:ext cx="762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latin typeface="+mn-lt"/>
              </a:rPr>
              <a:t>Questions</a:t>
            </a:r>
          </a:p>
          <a:p>
            <a:r>
              <a:rPr lang="en-US" altLang="zh-CN" sz="1800" dirty="0">
                <a:latin typeface="+mn-lt"/>
              </a:rPr>
              <a:t>What’s the Performance of Co-BF in the unsynchronized system?</a:t>
            </a:r>
          </a:p>
          <a:p>
            <a:endParaRPr lang="en-US" altLang="zh-CN" sz="1800" dirty="0">
              <a:latin typeface="+mn-lt"/>
            </a:endParaRPr>
          </a:p>
          <a:p>
            <a:r>
              <a:rPr lang="en-US" altLang="zh-CN" sz="1800" dirty="0">
                <a:latin typeface="+mn-lt"/>
              </a:rPr>
              <a:t>Simulation Setup</a:t>
            </a:r>
          </a:p>
          <a:p>
            <a:r>
              <a:rPr lang="en-US" altLang="zh-CN" sz="1800" dirty="0">
                <a:latin typeface="+mn-lt"/>
              </a:rPr>
              <a:t> </a:t>
            </a:r>
            <a:endParaRPr lang="zh-CN" altLang="en-US" sz="1800" dirty="0">
              <a:latin typeface="+mn-lt"/>
            </a:endParaRPr>
          </a:p>
        </p:txBody>
      </p:sp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07F232EF-D3B5-4F49-AF1B-B80780F8B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037011"/>
              </p:ext>
            </p:extLst>
          </p:nvPr>
        </p:nvGraphicFramePr>
        <p:xfrm>
          <a:off x="1214311" y="2994917"/>
          <a:ext cx="3810000" cy="33528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6423736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232653246"/>
                    </a:ext>
                  </a:extLst>
                </a:gridCol>
              </a:tblGrid>
              <a:tr h="30119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Parameters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Co-BF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985568"/>
                  </a:ext>
                </a:extLst>
              </a:tr>
              <a:tr h="30119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Bandwidth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80M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931355"/>
                  </a:ext>
                </a:extLst>
              </a:tr>
              <a:tr h="30119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AP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antennas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2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*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2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（ 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two AP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4407826"/>
                  </a:ext>
                </a:extLst>
              </a:tr>
              <a:tr h="30119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STA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antennas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1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*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2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two STA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3466984"/>
                  </a:ext>
                </a:extLst>
              </a:tr>
              <a:tr h="30119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streams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1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*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2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454655"/>
                  </a:ext>
                </a:extLst>
              </a:tr>
              <a:tr h="30119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Comm channel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Model-B; distance=5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8711470"/>
                  </a:ext>
                </a:extLst>
              </a:tr>
              <a:tr h="301190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Interf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 channel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Model-B; distance=10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65519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Tx power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20dBm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037374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Noise level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-90dBm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689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Guard interval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3.2us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398956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Test number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</a:rPr>
                        <a:t>1000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533979"/>
                  </a:ext>
                </a:extLst>
              </a:tr>
            </a:tbl>
          </a:graphicData>
        </a:graphic>
      </p:graphicFrame>
      <p:pic>
        <p:nvPicPr>
          <p:cNvPr id="3" name="图片 2">
            <a:extLst>
              <a:ext uri="{FF2B5EF4-FFF2-40B4-BE49-F238E27FC236}">
                <a16:creationId xmlns:a16="http://schemas.microsoft.com/office/drawing/2014/main" id="{5924F649-822B-4C01-8495-93C1A8F42C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7899" y="3048000"/>
            <a:ext cx="3349451" cy="3072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439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片 26">
            <a:extLst>
              <a:ext uri="{FF2B5EF4-FFF2-40B4-BE49-F238E27FC236}">
                <a16:creationId xmlns:a16="http://schemas.microsoft.com/office/drawing/2014/main" id="{DD67BBD5-D787-47B8-9A76-CACD00595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383" y="1136509"/>
            <a:ext cx="3955430" cy="2755313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70CD3A66-7FD0-4EFC-9179-B305B56AF6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79" y="1136509"/>
            <a:ext cx="3773895" cy="2830422"/>
          </a:xfrm>
          <a:prstGeom prst="rect">
            <a:avLst/>
          </a:prstGeom>
        </p:spPr>
      </p:pic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493959" y="6475413"/>
            <a:ext cx="1049966" cy="184666"/>
          </a:xfrm>
        </p:spPr>
        <p:txBody>
          <a:bodyPr/>
          <a:lstStyle/>
          <a:p>
            <a:r>
              <a:rPr lang="en-US" altLang="zh-CN" dirty="0">
                <a:ea typeface="Times New Roman"/>
                <a:cs typeface="Arial"/>
              </a:rPr>
              <a:t>Luna Li</a:t>
            </a:r>
            <a:r>
              <a:rPr lang="en-US" dirty="0">
                <a:latin typeface="+mn-lt"/>
              </a:rPr>
              <a:t>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5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July 2023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256230E4-8460-4665-85F4-23D197F493CC}"/>
              </a:ext>
            </a:extLst>
          </p:cNvPr>
          <p:cNvSpPr txBox="1"/>
          <p:nvPr/>
        </p:nvSpPr>
        <p:spPr>
          <a:xfrm>
            <a:off x="1600200" y="685800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latin typeface="+mn-lt"/>
                <a:ea typeface="微软雅黑" panose="020B0503020204020204" pitchFamily="34" charset="-122"/>
              </a:rPr>
              <a:t>Noise-limited case: Pathloss = 70dB &amp; MCS=10</a:t>
            </a:r>
            <a:endParaRPr lang="zh-CN" altLang="en-US" sz="1800" dirty="0"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96FEE52-0350-4652-A6FB-1721D057C410}"/>
              </a:ext>
            </a:extLst>
          </p:cNvPr>
          <p:cNvSpPr txBox="1"/>
          <p:nvPr/>
        </p:nvSpPr>
        <p:spPr>
          <a:xfrm>
            <a:off x="367018" y="3880449"/>
            <a:ext cx="8534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latin typeface="+mn-lt"/>
                <a:ea typeface="微软雅黑" panose="020B0503020204020204" pitchFamily="34" charset="-122"/>
              </a:rPr>
              <a:t>Shift number=0:10:300 simulates the unsynchronized case (zero means synchronized).</a:t>
            </a:r>
          </a:p>
          <a:p>
            <a:pPr>
              <a:lnSpc>
                <a:spcPct val="150000"/>
              </a:lnSpc>
            </a:pPr>
            <a:endParaRPr lang="en-US" altLang="zh-CN" sz="1600" dirty="0">
              <a:latin typeface="+mn-lt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latin typeface="+mn-lt"/>
                <a:ea typeface="微软雅黑" panose="020B0503020204020204" pitchFamily="34" charset="-122"/>
              </a:rPr>
              <a:t>6081 is the begin index of data in the PPDU.</a:t>
            </a:r>
          </a:p>
          <a:p>
            <a:pPr>
              <a:lnSpc>
                <a:spcPct val="150000"/>
              </a:lnSpc>
            </a:pPr>
            <a:r>
              <a:rPr lang="en-US" altLang="zh-CN" sz="1600" dirty="0">
                <a:latin typeface="+mn-lt"/>
                <a:ea typeface="微软雅黑" panose="020B0503020204020204" pitchFamily="34" charset="-122"/>
              </a:rPr>
              <a:t>FFT size is 1024, CP size is 256, selected index of FFT data is 200:1223.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+mn-lt"/>
                <a:ea typeface="微软雅黑" panose="020B0503020204020204" pitchFamily="34" charset="-122"/>
              </a:rPr>
              <a:t>There is an obvious throughput gap if the interference exists in the selected FFT data when moving the CP in the </a:t>
            </a:r>
            <a:r>
              <a:rPr lang="en-US" altLang="zh-CN" sz="1600" dirty="0" err="1">
                <a:latin typeface="+mn-lt"/>
                <a:ea typeface="微软雅黑" panose="020B0503020204020204" pitchFamily="34" charset="-122"/>
              </a:rPr>
              <a:t>noise_limited</a:t>
            </a:r>
            <a:r>
              <a:rPr lang="en-US" altLang="zh-CN" sz="1600" dirty="0">
                <a:latin typeface="+mn-lt"/>
                <a:ea typeface="微软雅黑" panose="020B0503020204020204" pitchFamily="34" charset="-122"/>
              </a:rPr>
              <a:t> case.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+mn-lt"/>
                <a:ea typeface="微软雅黑" panose="020B0503020204020204" pitchFamily="34" charset="-122"/>
              </a:rPr>
              <a:t>Synchronization can improve data throughput.</a:t>
            </a:r>
            <a:endParaRPr lang="zh-CN" altLang="en-US" sz="1600" dirty="0"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879B2265-5F2F-4812-BEFF-01F33F91A6F1}"/>
              </a:ext>
            </a:extLst>
          </p:cNvPr>
          <p:cNvSpPr/>
          <p:nvPr/>
        </p:nvSpPr>
        <p:spPr bwMode="auto">
          <a:xfrm>
            <a:off x="1570137" y="1919065"/>
            <a:ext cx="228600" cy="690331"/>
          </a:xfrm>
          <a:prstGeom prst="rect">
            <a:avLst/>
          </a:prstGeom>
          <a:solidFill>
            <a:srgbClr val="FD9491">
              <a:alpha val="2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67E7C86F-4287-4FE6-AB94-E960D7BFCF78}"/>
              </a:ext>
            </a:extLst>
          </p:cNvPr>
          <p:cNvSpPr/>
          <p:nvPr/>
        </p:nvSpPr>
        <p:spPr bwMode="auto">
          <a:xfrm>
            <a:off x="6441645" y="1388650"/>
            <a:ext cx="685800" cy="2209800"/>
          </a:xfrm>
          <a:prstGeom prst="rect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442DBA46-782D-4419-8FEA-9CFE7DFFF518}"/>
              </a:ext>
            </a:extLst>
          </p:cNvPr>
          <p:cNvCxnSpPr>
            <a:cxnSpLocks/>
            <a:stCxn id="21" idx="3"/>
          </p:cNvCxnSpPr>
          <p:nvPr/>
        </p:nvCxnSpPr>
        <p:spPr bwMode="auto">
          <a:xfrm>
            <a:off x="1798737" y="2264231"/>
            <a:ext cx="271066" cy="1574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70022EA2-C536-43F1-ABA9-4C585FA08957}"/>
              </a:ext>
            </a:extLst>
          </p:cNvPr>
          <p:cNvSpPr txBox="1"/>
          <p:nvPr/>
        </p:nvSpPr>
        <p:spPr>
          <a:xfrm>
            <a:off x="2018420" y="2843137"/>
            <a:ext cx="1066800" cy="286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+mn-lt"/>
              </a:rPr>
              <a:t>Shift number</a:t>
            </a:r>
            <a:endParaRPr lang="zh-CN" altLang="en-US" dirty="0">
              <a:latin typeface="+mn-lt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B245D57C-F42D-4DB8-9F92-94D4436050D3}"/>
              </a:ext>
            </a:extLst>
          </p:cNvPr>
          <p:cNvGrpSpPr/>
          <p:nvPr/>
        </p:nvGrpSpPr>
        <p:grpSpPr>
          <a:xfrm>
            <a:off x="2056520" y="2747731"/>
            <a:ext cx="1066800" cy="790041"/>
            <a:chOff x="2032402" y="2895600"/>
            <a:chExt cx="1066800" cy="790041"/>
          </a:xfrm>
        </p:grpSpPr>
        <p:cxnSp>
          <p:nvCxnSpPr>
            <p:cNvPr id="15" name="直接箭头连接符 14">
              <a:extLst>
                <a:ext uri="{FF2B5EF4-FFF2-40B4-BE49-F238E27FC236}">
                  <a16:creationId xmlns:a16="http://schemas.microsoft.com/office/drawing/2014/main" id="{904ABC14-3993-4F5C-B038-D001F98DF911}"/>
                </a:ext>
              </a:extLst>
            </p:cNvPr>
            <p:cNvCxnSpPr/>
            <p:nvPr/>
          </p:nvCxnSpPr>
          <p:spPr bwMode="auto">
            <a:xfrm>
              <a:off x="2070502" y="2895600"/>
              <a:ext cx="41559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9" name="直接箭头连接符 18">
              <a:extLst>
                <a:ext uri="{FF2B5EF4-FFF2-40B4-BE49-F238E27FC236}">
                  <a16:creationId xmlns:a16="http://schemas.microsoft.com/office/drawing/2014/main" id="{AF5C6584-ECB9-4AF9-A74F-EE8C6181CF45}"/>
                </a:ext>
              </a:extLst>
            </p:cNvPr>
            <p:cNvCxnSpPr/>
            <p:nvPr/>
          </p:nvCxnSpPr>
          <p:spPr bwMode="auto">
            <a:xfrm>
              <a:off x="2070502" y="3352800"/>
              <a:ext cx="990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780F2243-533F-4217-A2EF-2628D19D3CC0}"/>
                </a:ext>
              </a:extLst>
            </p:cNvPr>
            <p:cNvSpPr txBox="1"/>
            <p:nvPr/>
          </p:nvSpPr>
          <p:spPr>
            <a:xfrm>
              <a:off x="2032402" y="3399329"/>
              <a:ext cx="1066800" cy="286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err="1">
                  <a:latin typeface="+mn-lt"/>
                </a:rPr>
                <a:t>CP+data</a:t>
              </a:r>
              <a:endParaRPr lang="zh-CN" altLang="en-US" dirty="0">
                <a:latin typeface="+mn-lt"/>
              </a:endParaRPr>
            </a:p>
          </p:txBody>
        </p:sp>
      </p:grpSp>
      <p:sp>
        <p:nvSpPr>
          <p:cNvPr id="20" name="矩形 19">
            <a:extLst>
              <a:ext uri="{FF2B5EF4-FFF2-40B4-BE49-F238E27FC236}">
                <a16:creationId xmlns:a16="http://schemas.microsoft.com/office/drawing/2014/main" id="{D4698516-DE20-4C45-9A49-942C7A7ED59B}"/>
              </a:ext>
            </a:extLst>
          </p:cNvPr>
          <p:cNvSpPr/>
          <p:nvPr/>
        </p:nvSpPr>
        <p:spPr>
          <a:xfrm>
            <a:off x="529074" y="4288772"/>
            <a:ext cx="7620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rx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(6081+shift_num:end,:) = </a:t>
            </a:r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rx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(6081+shift_num:end,:) + </a:t>
            </a:r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rx_interf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(6081:end-shift_num,:);</a:t>
            </a:r>
          </a:p>
        </p:txBody>
      </p:sp>
      <p:pic>
        <p:nvPicPr>
          <p:cNvPr id="22" name="图片 21">
            <a:extLst>
              <a:ext uri="{FF2B5EF4-FFF2-40B4-BE49-F238E27FC236}">
                <a16:creationId xmlns:a16="http://schemas.microsoft.com/office/drawing/2014/main" id="{30A0DE29-790D-46B1-A864-7ACDB3A7D2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2484" y="2157166"/>
            <a:ext cx="1066800" cy="542857"/>
          </a:xfrm>
          <a:prstGeom prst="rect">
            <a:avLst/>
          </a:prstGeom>
        </p:spPr>
      </p:pic>
      <p:sp>
        <p:nvSpPr>
          <p:cNvPr id="25" name="矩形 24">
            <a:extLst>
              <a:ext uri="{FF2B5EF4-FFF2-40B4-BE49-F238E27FC236}">
                <a16:creationId xmlns:a16="http://schemas.microsoft.com/office/drawing/2014/main" id="{D7CDFC3B-FFCD-4145-84B7-DD84EADDA9EE}"/>
              </a:ext>
            </a:extLst>
          </p:cNvPr>
          <p:cNvSpPr/>
          <p:nvPr/>
        </p:nvSpPr>
        <p:spPr bwMode="auto">
          <a:xfrm>
            <a:off x="2077280" y="1671860"/>
            <a:ext cx="1053517" cy="1875071"/>
          </a:xfrm>
          <a:prstGeom prst="rect">
            <a:avLst/>
          </a:prstGeom>
          <a:solidFill>
            <a:srgbClr val="FD9491">
              <a:alpha val="19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5830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>
            <a:extLst>
              <a:ext uri="{FF2B5EF4-FFF2-40B4-BE49-F238E27FC236}">
                <a16:creationId xmlns:a16="http://schemas.microsoft.com/office/drawing/2014/main" id="{17B06280-6CFD-466D-BF6E-DFC8411DF7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264" y="1215659"/>
            <a:ext cx="4495800" cy="3371849"/>
          </a:xfrm>
          <a:prstGeom prst="rect">
            <a:avLst/>
          </a:prstGeom>
        </p:spPr>
      </p:pic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493958" y="6475413"/>
            <a:ext cx="1049967" cy="184666"/>
          </a:xfrm>
        </p:spPr>
        <p:txBody>
          <a:bodyPr/>
          <a:lstStyle/>
          <a:p>
            <a:r>
              <a:rPr lang="en-US" altLang="zh-CN" dirty="0">
                <a:ea typeface="Times New Roman"/>
                <a:cs typeface="Arial"/>
              </a:rPr>
              <a:t>Luna Li</a:t>
            </a:r>
            <a:r>
              <a:rPr lang="en-US" dirty="0">
                <a:latin typeface="+mn-lt"/>
              </a:rPr>
              <a:t>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286294" y="6475413"/>
            <a:ext cx="647613" cy="276999"/>
          </a:xfrm>
        </p:spPr>
        <p:txBody>
          <a:bodyPr/>
          <a:lstStyle/>
          <a:p>
            <a:r>
              <a:rPr lang="en-US" sz="1800">
                <a:latin typeface="+mn-lt"/>
              </a:rPr>
              <a:t>Slide </a:t>
            </a:r>
            <a:fld id="{303B08C7-0CD1-8846-8502-BF7BB64F440C}" type="slidenum">
              <a:rPr lang="en-US" sz="1800" smtClean="0">
                <a:latin typeface="+mn-lt"/>
              </a:rPr>
              <a:pPr/>
              <a:t>6</a:t>
            </a:fld>
            <a:endParaRPr lang="en-US" sz="1800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July 2023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256230E4-8460-4665-85F4-23D197F493CC}"/>
              </a:ext>
            </a:extLst>
          </p:cNvPr>
          <p:cNvSpPr txBox="1"/>
          <p:nvPr/>
        </p:nvSpPr>
        <p:spPr>
          <a:xfrm>
            <a:off x="1665126" y="990600"/>
            <a:ext cx="5345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latin typeface="+mn-lt"/>
                <a:ea typeface="微软雅黑" panose="020B0503020204020204" pitchFamily="34" charset="-122"/>
              </a:rPr>
              <a:t>Medium-noise case : Pathloss = 75dB &amp; MCS=8</a:t>
            </a:r>
            <a:endParaRPr lang="zh-CN" altLang="en-US" sz="1800" dirty="0"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4D06176-0D1A-456D-B984-C6346D538E31}"/>
              </a:ext>
            </a:extLst>
          </p:cNvPr>
          <p:cNvSpPr txBox="1"/>
          <p:nvPr/>
        </p:nvSpPr>
        <p:spPr>
          <a:xfrm>
            <a:off x="838200" y="4560046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1800" dirty="0">
              <a:latin typeface="+mn-lt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微软雅黑" panose="020B0503020204020204" pitchFamily="34" charset="-122"/>
              </a:rPr>
              <a:t>Synchronization can improve data throughput.</a:t>
            </a:r>
            <a:endParaRPr lang="zh-CN" altLang="en-US" sz="1800" dirty="0">
              <a:ea typeface="微软雅黑" panose="020B0503020204020204" pitchFamily="34" charset="-122"/>
            </a:endParaRPr>
          </a:p>
          <a:p>
            <a:endParaRPr lang="en-US" altLang="zh-CN" sz="1800" dirty="0">
              <a:latin typeface="+mn-lt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+mn-lt"/>
                <a:ea typeface="微软雅黑" panose="020B0503020204020204" pitchFamily="34" charset="-122"/>
              </a:rPr>
              <a:t>The throughput gap decreases in the medium-noise case.</a:t>
            </a:r>
            <a:endParaRPr lang="zh-CN" altLang="en-US" sz="1800" dirty="0">
              <a:latin typeface="+mn-lt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C2FFDAF6-39B8-4E1A-9751-B359145753CC}"/>
              </a:ext>
            </a:extLst>
          </p:cNvPr>
          <p:cNvSpPr/>
          <p:nvPr/>
        </p:nvSpPr>
        <p:spPr bwMode="auto">
          <a:xfrm>
            <a:off x="6629399" y="1524000"/>
            <a:ext cx="762000" cy="2590800"/>
          </a:xfrm>
          <a:prstGeom prst="rect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D392DC83-090A-40DD-AE0A-2247B6BC83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922" y="1295400"/>
            <a:ext cx="3984129" cy="326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334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493958" y="6475413"/>
            <a:ext cx="1049967" cy="184666"/>
          </a:xfrm>
        </p:spPr>
        <p:txBody>
          <a:bodyPr/>
          <a:lstStyle/>
          <a:p>
            <a:r>
              <a:rPr lang="en-US" altLang="zh-CN" dirty="0">
                <a:ea typeface="Times New Roman"/>
                <a:cs typeface="Arial"/>
              </a:rPr>
              <a:t>Luna Li</a:t>
            </a:r>
            <a:r>
              <a:rPr lang="en-US" dirty="0">
                <a:latin typeface="+mn-lt"/>
              </a:rPr>
              <a:t>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286294" y="6475413"/>
            <a:ext cx="647613" cy="276999"/>
          </a:xfrm>
        </p:spPr>
        <p:txBody>
          <a:bodyPr/>
          <a:lstStyle/>
          <a:p>
            <a:r>
              <a:rPr lang="en-US" sz="1800">
                <a:latin typeface="+mn-lt"/>
              </a:rPr>
              <a:t>Slide </a:t>
            </a:r>
            <a:fld id="{303B08C7-0CD1-8846-8502-BF7BB64F440C}" type="slidenum">
              <a:rPr lang="en-US" sz="1800" smtClean="0">
                <a:latin typeface="+mn-lt"/>
              </a:rPr>
              <a:pPr/>
              <a:t>7</a:t>
            </a:fld>
            <a:endParaRPr lang="en-US" sz="1800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July 2023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256230E4-8460-4665-85F4-23D197F493CC}"/>
              </a:ext>
            </a:extLst>
          </p:cNvPr>
          <p:cNvSpPr txBox="1"/>
          <p:nvPr/>
        </p:nvSpPr>
        <p:spPr>
          <a:xfrm>
            <a:off x="1524000" y="1007477"/>
            <a:ext cx="5497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latin typeface="+mn-lt"/>
                <a:ea typeface="微软雅黑" panose="020B0503020204020204" pitchFamily="34" charset="-122"/>
              </a:rPr>
              <a:t>Interference-limited case : Pathloss = 80dB &amp; MCS=6</a:t>
            </a:r>
            <a:endParaRPr lang="zh-CN" altLang="en-US" sz="1800" dirty="0">
              <a:latin typeface="+mn-lt"/>
              <a:ea typeface="微软雅黑" panose="020B0503020204020204" pitchFamily="34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4D06176-0D1A-456D-B984-C6346D538E31}"/>
              </a:ext>
            </a:extLst>
          </p:cNvPr>
          <p:cNvSpPr txBox="1"/>
          <p:nvPr/>
        </p:nvSpPr>
        <p:spPr>
          <a:xfrm>
            <a:off x="874676" y="4742708"/>
            <a:ext cx="716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+mn-lt"/>
                <a:ea typeface="微软雅黑" panose="020B0503020204020204" pitchFamily="34" charset="-122"/>
              </a:rPr>
              <a:t>Synchronization can still improve data throughput.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800" dirty="0">
              <a:latin typeface="+mn-lt"/>
              <a:ea typeface="微软雅黑" panose="020B0503020204020204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+mn-lt"/>
                <a:ea typeface="微软雅黑" panose="020B0503020204020204" pitchFamily="34" charset="-122"/>
              </a:rPr>
              <a:t>The throughput gap is not obvious in the interference-limited case.</a:t>
            </a:r>
            <a:endParaRPr lang="zh-CN" altLang="en-US" sz="1800" dirty="0">
              <a:latin typeface="+mn-lt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30ACFE8B-E686-4533-8601-ABF8287F30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391195"/>
            <a:ext cx="4495800" cy="3371850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E267BA28-2D31-4CB0-A62F-BA83A592CBE3}"/>
              </a:ext>
            </a:extLst>
          </p:cNvPr>
          <p:cNvSpPr/>
          <p:nvPr/>
        </p:nvSpPr>
        <p:spPr bwMode="auto">
          <a:xfrm>
            <a:off x="6934200" y="1774686"/>
            <a:ext cx="685800" cy="2460944"/>
          </a:xfrm>
          <a:prstGeom prst="rect">
            <a:avLst/>
          </a:prstGeom>
          <a:solidFill>
            <a:srgbClr val="FF0000">
              <a:alpha val="3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985CAFED-0212-45A8-8194-0870E8B878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843" y="1413351"/>
            <a:ext cx="4089040" cy="333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381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Summary</a:t>
            </a:r>
            <a:endParaRPr lang="zh-CN" altLang="en-US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819400"/>
          </a:xfrm>
        </p:spPr>
        <p:txBody>
          <a:bodyPr/>
          <a:lstStyle/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1800" kern="1200" dirty="0">
                <a:ea typeface="微软雅黑" panose="020B0503020204020204" pitchFamily="34" charset="-122"/>
              </a:rPr>
              <a:t>Synchronization can improve the throughput of Co-BF, regardless of noise-limited or interference-limited scenarios.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endParaRPr lang="en-US" altLang="zh-CN" sz="1800" kern="1200" dirty="0">
              <a:ea typeface="微软雅黑" panose="020B0503020204020204" pitchFamily="34" charset="-122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1800" kern="1200" dirty="0">
                <a:ea typeface="微软雅黑" panose="020B0503020204020204" pitchFamily="34" charset="-122"/>
              </a:rPr>
              <a:t>The nulling interference is negligible,  especially in interference-limited scenarios.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493959" y="6475413"/>
            <a:ext cx="1049966" cy="184666"/>
          </a:xfrm>
        </p:spPr>
        <p:txBody>
          <a:bodyPr/>
          <a:lstStyle/>
          <a:p>
            <a:r>
              <a:rPr lang="en-US" altLang="zh-CN" dirty="0">
                <a:ea typeface="Times New Roman"/>
                <a:cs typeface="Arial"/>
              </a:rPr>
              <a:t>Luna Li</a:t>
            </a:r>
            <a:r>
              <a:rPr lang="en-US" dirty="0">
                <a:latin typeface="+mn-lt"/>
              </a:rPr>
              <a:t>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8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3567321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  <a:latin typeface="+mn-lt"/>
              </a:rPr>
              <a:t>References</a:t>
            </a:r>
            <a:endParaRPr lang="zh-CN" alt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200" dirty="0">
                <a:ea typeface="微软雅黑" panose="020B0503020204020204" pitchFamily="34" charset="-122"/>
              </a:rPr>
              <a:t>[1] 11-19-0445-00-0eht-nulling-and-coordinated-beamforming-Quantenna</a:t>
            </a:r>
          </a:p>
          <a:p>
            <a:pPr>
              <a:lnSpc>
                <a:spcPct val="150000"/>
              </a:lnSpc>
            </a:pPr>
            <a:r>
              <a:rPr lang="en-US" altLang="zh-CN" sz="1200" dirty="0">
                <a:ea typeface="微软雅黑" panose="020B0503020204020204" pitchFamily="34" charset="-122"/>
              </a:rPr>
              <a:t>[2] </a:t>
            </a:r>
            <a:r>
              <a:rPr lang="en-GB" altLang="en-US" sz="1200" dirty="0">
                <a:ea typeface="微软雅黑" panose="020B0503020204020204" pitchFamily="34" charset="-122"/>
                <a:cs typeface="Times New Roman" panose="02020603050405020304" pitchFamily="18" charset="0"/>
              </a:rPr>
              <a:t>Terminology for AP Coordination, doc.: IEEE 802.11-18/1926r2</a:t>
            </a:r>
          </a:p>
          <a:p>
            <a:pPr>
              <a:lnSpc>
                <a:spcPct val="150000"/>
              </a:lnSpc>
            </a:pPr>
            <a:r>
              <a:rPr lang="en-US" altLang="zh-CN" sz="1200" dirty="0">
                <a:ea typeface="微软雅黑" panose="020B0503020204020204" pitchFamily="34" charset="-122"/>
              </a:rPr>
              <a:t>[3] </a:t>
            </a:r>
            <a:r>
              <a:rPr lang="en-US" altLang="zh-CN" sz="1200" dirty="0">
                <a:ea typeface="微软雅黑" panose="020B0503020204020204" pitchFamily="34" charset="-122"/>
                <a:cs typeface="Times New Roman" panose="02020603050405020304" pitchFamily="18" charset="0"/>
              </a:rPr>
              <a:t>Nulling and Coordinated Beamforming, doc.: IEEE802.11-19/0638</a:t>
            </a:r>
          </a:p>
          <a:p>
            <a:pPr>
              <a:lnSpc>
                <a:spcPct val="150000"/>
              </a:lnSpc>
            </a:pPr>
            <a:r>
              <a:rPr lang="en-US" altLang="zh-CN" sz="1200" dirty="0">
                <a:ea typeface="微软雅黑" panose="020B0503020204020204" pitchFamily="34" charset="-122"/>
              </a:rPr>
              <a:t>[4] </a:t>
            </a:r>
            <a:r>
              <a:rPr lang="en-US" altLang="zh-CN" sz="1200" dirty="0">
                <a:ea typeface="微软雅黑" panose="020B0503020204020204" pitchFamily="34" charset="-122"/>
                <a:cs typeface="Times New Roman" panose="02020603050405020304" pitchFamily="18" charset="0"/>
              </a:rPr>
              <a:t>Performance of Coordinated Null Steering in 802.11be, doc.: IEEE802.11-19/1212</a:t>
            </a:r>
          </a:p>
          <a:p>
            <a:r>
              <a:rPr lang="en-US" altLang="zh-CN" sz="1200" dirty="0">
                <a:ea typeface="微软雅黑" panose="020B0503020204020204" pitchFamily="34" charset="-122"/>
              </a:rPr>
              <a:t>[5] 11-22-1821-01-0uhr-system-level-simulation-of-co-bf-and-joint-tx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493959" y="6475413"/>
            <a:ext cx="1049966" cy="184666"/>
          </a:xfrm>
        </p:spPr>
        <p:txBody>
          <a:bodyPr/>
          <a:lstStyle/>
          <a:p>
            <a:r>
              <a:rPr lang="en-US" altLang="zh-CN" dirty="0">
                <a:latin typeface="+mn-lt"/>
                <a:ea typeface="Times New Roman"/>
                <a:cs typeface="Arial"/>
              </a:rPr>
              <a:t>Luna Li</a:t>
            </a:r>
            <a:r>
              <a:rPr lang="en-US" dirty="0">
                <a:latin typeface="+mn-lt"/>
              </a:rPr>
              <a:t>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9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17873007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91172</TotalTime>
  <Words>560</Words>
  <Application>Microsoft Office PowerPoint</Application>
  <PresentationFormat>全屏显示(4:3)</PresentationFormat>
  <Paragraphs>121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MS PGothic</vt:lpstr>
      <vt:lpstr>微软雅黑</vt:lpstr>
      <vt:lpstr>Arial</vt:lpstr>
      <vt:lpstr>Times New Roman</vt:lpstr>
      <vt:lpstr>802-11-Submission</vt:lpstr>
      <vt:lpstr>Nulling Performance of Coordinated-Beamforming</vt:lpstr>
      <vt:lpstr>Introduction</vt:lpstr>
      <vt:lpstr>Challenges of Co-BF</vt:lpstr>
      <vt:lpstr>Further Analysis of Co-BF</vt:lpstr>
      <vt:lpstr>PowerPoint 演示文稿</vt:lpstr>
      <vt:lpstr>PowerPoint 演示文稿</vt:lpstr>
      <vt:lpstr>PowerPoint 演示文稿</vt:lpstr>
      <vt:lpstr>Summary</vt:lpstr>
      <vt:lpstr>References</vt:lpstr>
    </vt:vector>
  </TitlesOfParts>
  <Company>Stanford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Liyanchun (CTL)</cp:lastModifiedBy>
  <cp:revision>968</cp:revision>
  <cp:lastPrinted>1998-02-10T13:28:06Z</cp:lastPrinted>
  <dcterms:created xsi:type="dcterms:W3CDTF">2013-11-12T18:41:50Z</dcterms:created>
  <dcterms:modified xsi:type="dcterms:W3CDTF">2023-07-08T07:08:41Z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(3)u0JkHmPhgO2vRcJ46uUwBK5/W6KcGc0GllWVQKRE3Jmc9C6J5M2IISb8OODdKlHOVJlNLI1d
15c1t/m2xX8ar9+bsrvvVFHXnyyC53PnLYuc5+gT353srDY1Uj+zkHYfoSo6Wr08ZFUE5c3H
PfhLbjW9OxDQI94pL9SXxFUrFN8yK1TDurzet3t1BpohHrDqPDN5PmjnXR4TFCgqlhRUimN7
YgrT56N6PvZPS3sGYX</vt:lpwstr>
  </property>
  <property fmtid="{D5CDD505-2E9C-101B-9397-08002B2CF9AE}" pid="4" name="_2015_ms_pID_7253431">
    <vt:lpwstr>0/O77CcYEbMGt57E6BopVSkFxlmfmgLc9IF0HGxv/jMf8qCzzKfHUj
JE4CSc1jod8IcafYYvYrV5h0c+ob3hsRchQ1Cy2bqWPp/z2wc8ud139q3vMuC6bnzGJEbfZA
QrTXCeZQWsUAUerErPUQz15RZdwiUe5SUeg6LzpGiI+eO4BRTcD8o1sU5rNjmmD/KMpdxHnT
IiYUeQ6KyMeom/WVA2Xmbi+XyP9rsTXr+1xS</vt:lpwstr>
  </property>
  <property fmtid="{D5CDD505-2E9C-101B-9397-08002B2CF9AE}" pid="5" name="_2015_ms_pID_7253432">
    <vt:lpwstr>3w==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1688715143</vt:lpwstr>
  </property>
</Properties>
</file>