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73" r:id="rId3"/>
    <p:sldId id="275" r:id="rId4"/>
    <p:sldId id="276" r:id="rId5"/>
    <p:sldId id="264" r:id="rId6"/>
    <p:sldId id="269" r:id="rId7"/>
    <p:sldId id="277" r:id="rId8"/>
    <p:sldId id="262" r:id="rId9"/>
    <p:sldId id="263" r:id="rId10"/>
  </p:sldIdLst>
  <p:sldSz cx="12192000" cy="6858000"/>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136" autoAdjust="0"/>
  </p:normalViewPr>
  <p:slideViewPr>
    <p:cSldViewPr snapToGrid="0">
      <p:cViewPr varScale="1">
        <p:scale>
          <a:sx n="83" d="100"/>
          <a:sy n="83" d="100"/>
        </p:scale>
        <p:origin x="828" y="84"/>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919D98-7A66-4442-B59B-96AA1B563EC2}" type="datetimeFigureOut">
              <a:rPr lang="zh-CN" altLang="en-US" smtClean="0"/>
              <a:t>2023/7/7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909004-20E7-4BBD-B887-7A7AE9F331CB}" type="slidenum">
              <a:rPr lang="zh-CN" altLang="en-US" smtClean="0"/>
              <a:t>‹#›</a:t>
            </a:fld>
            <a:endParaRPr lang="zh-CN" altLang="en-US"/>
          </a:p>
        </p:txBody>
      </p:sp>
    </p:spTree>
    <p:extLst>
      <p:ext uri="{BB962C8B-B14F-4D97-AF65-F5344CB8AC3E}">
        <p14:creationId xmlns:p14="http://schemas.microsoft.com/office/powerpoint/2010/main" val="703895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5909004-20E7-4BBD-B887-7A7AE9F331CB}" type="slidenum">
              <a:rPr lang="zh-CN" altLang="en-US" smtClean="0"/>
              <a:t>1</a:t>
            </a:fld>
            <a:endParaRPr lang="zh-CN" altLang="en-US"/>
          </a:p>
        </p:txBody>
      </p:sp>
    </p:spTree>
    <p:extLst>
      <p:ext uri="{BB962C8B-B14F-4D97-AF65-F5344CB8AC3E}">
        <p14:creationId xmlns:p14="http://schemas.microsoft.com/office/powerpoint/2010/main" val="3632234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5909004-20E7-4BBD-B887-7A7AE9F331CB}" type="slidenum">
              <a:rPr lang="zh-CN" altLang="en-US" smtClean="0"/>
              <a:t>3</a:t>
            </a:fld>
            <a:endParaRPr lang="zh-CN" altLang="en-US"/>
          </a:p>
        </p:txBody>
      </p:sp>
    </p:spTree>
    <p:extLst>
      <p:ext uri="{BB962C8B-B14F-4D97-AF65-F5344CB8AC3E}">
        <p14:creationId xmlns:p14="http://schemas.microsoft.com/office/powerpoint/2010/main" val="1231385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5909004-20E7-4BBD-B887-7A7AE9F331CB}" type="slidenum">
              <a:rPr lang="zh-CN" altLang="en-US" smtClean="0"/>
              <a:t>4</a:t>
            </a:fld>
            <a:endParaRPr lang="zh-CN" altLang="en-US"/>
          </a:p>
        </p:txBody>
      </p:sp>
    </p:spTree>
    <p:extLst>
      <p:ext uri="{BB962C8B-B14F-4D97-AF65-F5344CB8AC3E}">
        <p14:creationId xmlns:p14="http://schemas.microsoft.com/office/powerpoint/2010/main" val="235113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fld id="{092232A9-B79D-482C-B37E-23678B869C72}" type="datetimeFigureOut">
              <a:rPr lang="zh-CN" altLang="en-US" smtClean="0"/>
              <a:t>2023/7/7</a:t>
            </a:fld>
            <a:endParaRPr lang="zh-CN" altLang="en-US" dirty="0"/>
          </a:p>
        </p:txBody>
      </p:sp>
      <p:sp>
        <p:nvSpPr>
          <p:cNvPr id="7" name="Line 8">
            <a:extLst>
              <a:ext uri="{FF2B5EF4-FFF2-40B4-BE49-F238E27FC236}">
                <a16:creationId xmlns:a16="http://schemas.microsoft.com/office/drawing/2014/main" id="{8A032261-FB03-0A89-1B37-36FD806B6C38}"/>
              </a:ext>
            </a:extLst>
          </p:cNvPr>
          <p:cNvSpPr>
            <a:spLocks noChangeShapeType="1"/>
          </p:cNvSpPr>
          <p:nvPr userDrawn="1"/>
        </p:nvSpPr>
        <p:spPr bwMode="auto">
          <a:xfrm>
            <a:off x="914400" y="6477000"/>
            <a:ext cx="10464800" cy="1588"/>
          </a:xfrm>
          <a:prstGeom prst="line">
            <a:avLst/>
          </a:prstGeom>
          <a:noFill/>
          <a:ln w="12600">
            <a:solidFill>
              <a:srgbClr val="000000"/>
            </a:solidFill>
            <a:miter lim="800000"/>
            <a:headEnd/>
            <a:tailEnd/>
          </a:ln>
          <a:effectLst/>
        </p:spPr>
        <p:txBody>
          <a:bodyPr/>
          <a:lstStyle/>
          <a:p>
            <a:r>
              <a:rPr lang="en-GB" sz="1800" dirty="0"/>
              <a:t>L</a:t>
            </a:r>
          </a:p>
        </p:txBody>
      </p:sp>
      <p:sp>
        <p:nvSpPr>
          <p:cNvPr id="8" name="Rectangle 5">
            <a:extLst>
              <a:ext uri="{FF2B5EF4-FFF2-40B4-BE49-F238E27FC236}">
                <a16:creationId xmlns:a16="http://schemas.microsoft.com/office/drawing/2014/main" id="{581A70DC-463C-B277-BE4B-2B8638D43467}"/>
              </a:ext>
            </a:extLst>
          </p:cNvPr>
          <p:cNvSpPr>
            <a:spLocks noGrp="1" noChangeArrowheads="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a:t>Slide </a:t>
            </a:r>
            <a:fld id="{1D1AEF17-2F2B-421F-925F-502895AF38AE}" type="slidenum">
              <a:rPr lang="zh-CN" altLang="en-US" smtClean="0"/>
              <a:pPr/>
              <a:t>‹#›</a:t>
            </a:fld>
            <a:endParaRPr lang="zh-CN" altLang="en-US" dirty="0"/>
          </a:p>
        </p:txBody>
      </p:sp>
      <p:sp>
        <p:nvSpPr>
          <p:cNvPr id="11" name="Rectangle 4">
            <a:extLst>
              <a:ext uri="{FF2B5EF4-FFF2-40B4-BE49-F238E27FC236}">
                <a16:creationId xmlns:a16="http://schemas.microsoft.com/office/drawing/2014/main" id="{3F99B417-9063-4CE1-51B6-AF366A5F5C1E}"/>
              </a:ext>
            </a:extLst>
          </p:cNvPr>
          <p:cNvSpPr>
            <a:spLocks noGrp="1" noChangeArrowheads="1"/>
          </p:cNvSpPr>
          <p:nvPr>
            <p:ph type="ftr" idx="13"/>
          </p:nvPr>
        </p:nvSpPr>
        <p:spPr bwMode="auto">
          <a:xfrm>
            <a:off x="7143757" y="6475414"/>
            <a:ext cx="424602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err="1"/>
              <a:t>Lihua</a:t>
            </a:r>
            <a:r>
              <a:rPr lang="en-US" altLang="zh-CN" dirty="0"/>
              <a:t> Zhu, </a:t>
            </a:r>
            <a:r>
              <a:rPr lang="en-US" altLang="zh-CN" dirty="0" err="1"/>
              <a:t>Ruijie</a:t>
            </a:r>
            <a:r>
              <a:rPr lang="en-US" altLang="zh-CN" dirty="0"/>
              <a:t> Networks Inc</a:t>
            </a:r>
            <a:endParaRPr lang="zh-CN" altLang="en-US" dirty="0"/>
          </a:p>
        </p:txBody>
      </p:sp>
    </p:spTree>
    <p:extLst>
      <p:ext uri="{BB962C8B-B14F-4D97-AF65-F5344CB8AC3E}">
        <p14:creationId xmlns:p14="http://schemas.microsoft.com/office/powerpoint/2010/main" val="2628356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zh-CN" altLang="en-US"/>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092232A9-B79D-482C-B37E-23678B869C72}" type="datetimeFigureOut">
              <a:rPr lang="zh-CN" altLang="en-US" smtClean="0"/>
              <a:t>2023/7/7</a:t>
            </a:fld>
            <a:endParaRPr lang="zh-CN" altLang="en-US"/>
          </a:p>
        </p:txBody>
      </p:sp>
    </p:spTree>
    <p:extLst>
      <p:ext uri="{BB962C8B-B14F-4D97-AF65-F5344CB8AC3E}">
        <p14:creationId xmlns:p14="http://schemas.microsoft.com/office/powerpoint/2010/main" val="2212043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fld id="{092232A9-B79D-482C-B37E-23678B869C72}" type="datetimeFigureOut">
              <a:rPr lang="zh-CN" altLang="en-US" smtClean="0"/>
              <a:t>2023/7/7</a:t>
            </a:fld>
            <a:endParaRPr lang="zh-CN" altLang="en-US"/>
          </a:p>
        </p:txBody>
      </p:sp>
      <p:sp>
        <p:nvSpPr>
          <p:cNvPr id="5" name="Footer Placeholder 4"/>
          <p:cNvSpPr>
            <a:spLocks noGrp="1"/>
          </p:cNvSpPr>
          <p:nvPr>
            <p:ph type="ftr" idx="11"/>
          </p:nvPr>
        </p:nvSpPr>
        <p:spPr/>
        <p:txBody>
          <a:bodyPr/>
          <a:lstStyle>
            <a:lvl1pPr>
              <a:defRPr/>
            </a:lvl1pPr>
          </a:lstStyle>
          <a:p>
            <a:endParaRPr lang="zh-CN" altLang="en-US"/>
          </a:p>
        </p:txBody>
      </p:sp>
      <p:sp>
        <p:nvSpPr>
          <p:cNvPr id="6" name="Slide Number Placeholder 5"/>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7721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fld id="{092232A9-B79D-482C-B37E-23678B869C72}" type="datetimeFigureOut">
              <a:rPr lang="zh-CN" altLang="en-US" smtClean="0"/>
              <a:t>2023/7/7</a:t>
            </a:fld>
            <a:endParaRPr lang="zh-CN" altLang="en-US"/>
          </a:p>
        </p:txBody>
      </p:sp>
      <p:sp>
        <p:nvSpPr>
          <p:cNvPr id="6" name="Footer Placeholder 5"/>
          <p:cNvSpPr>
            <a:spLocks noGrp="1"/>
          </p:cNvSpPr>
          <p:nvPr>
            <p:ph type="ftr" idx="11"/>
          </p:nvPr>
        </p:nvSpPr>
        <p:spPr/>
        <p:txBody>
          <a:bodyPr/>
          <a:lstStyle>
            <a:lvl1pPr>
              <a:defRPr/>
            </a:lvl1pPr>
          </a:lstStyle>
          <a:p>
            <a:endParaRPr lang="zh-CN" altLang="en-US"/>
          </a:p>
        </p:txBody>
      </p:sp>
      <p:sp>
        <p:nvSpPr>
          <p:cNvPr id="7" name="Slide Number Placeholder 6"/>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37973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fld id="{092232A9-B79D-482C-B37E-23678B869C72}" type="datetimeFigureOut">
              <a:rPr lang="zh-CN" altLang="en-US" smtClean="0"/>
              <a:t>2023/7/7</a:t>
            </a:fld>
            <a:endParaRPr lang="zh-CN" altLang="en-US"/>
          </a:p>
        </p:txBody>
      </p:sp>
      <p:sp>
        <p:nvSpPr>
          <p:cNvPr id="8" name="Footer Placeholder 7"/>
          <p:cNvSpPr>
            <a:spLocks noGrp="1"/>
          </p:cNvSpPr>
          <p:nvPr>
            <p:ph type="ftr" idx="11"/>
          </p:nvPr>
        </p:nvSpPr>
        <p:spPr>
          <a:xfrm>
            <a:off x="7524760" y="6475414"/>
            <a:ext cx="3865024" cy="180975"/>
          </a:xfrm>
        </p:spPr>
        <p:txBody>
          <a:bodyPr/>
          <a:lstStyle>
            <a:lvl1pPr>
              <a:defRPr/>
            </a:lvl1pPr>
          </a:lstStyle>
          <a:p>
            <a:endParaRPr lang="zh-CN" altLang="en-US"/>
          </a:p>
        </p:txBody>
      </p:sp>
      <p:sp>
        <p:nvSpPr>
          <p:cNvPr id="9" name="Slide Number Placeholder 8"/>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44938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fld id="{092232A9-B79D-482C-B37E-23678B869C72}" type="datetimeFigureOut">
              <a:rPr lang="zh-CN" altLang="en-US" smtClean="0"/>
              <a:t>2023/7/7</a:t>
            </a:fld>
            <a:endParaRPr lang="zh-CN" altLang="en-US"/>
          </a:p>
        </p:txBody>
      </p:sp>
      <p:sp>
        <p:nvSpPr>
          <p:cNvPr id="4" name="Footer Placeholder 3"/>
          <p:cNvSpPr>
            <a:spLocks noGrp="1"/>
          </p:cNvSpPr>
          <p:nvPr>
            <p:ph type="ftr" idx="11"/>
          </p:nvPr>
        </p:nvSpPr>
        <p:spPr/>
        <p:txBody>
          <a:bodyPr/>
          <a:lstStyle>
            <a:lvl1pPr>
              <a:defRPr/>
            </a:lvl1pPr>
          </a:lstStyle>
          <a:p>
            <a:endParaRPr lang="zh-CN" altLang="en-US"/>
          </a:p>
        </p:txBody>
      </p:sp>
      <p:sp>
        <p:nvSpPr>
          <p:cNvPr id="5" name="Slide Number Placeholder 4"/>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1172029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092232A9-B79D-482C-B37E-23678B869C72}" type="datetimeFigureOut">
              <a:rPr lang="zh-CN" altLang="en-US" smtClean="0"/>
              <a:t>2023/7/7</a:t>
            </a:fld>
            <a:endParaRPr lang="zh-CN" altLang="en-US"/>
          </a:p>
        </p:txBody>
      </p:sp>
      <p:sp>
        <p:nvSpPr>
          <p:cNvPr id="3" name="Footer Placeholder 2"/>
          <p:cNvSpPr>
            <a:spLocks noGrp="1"/>
          </p:cNvSpPr>
          <p:nvPr>
            <p:ph type="ftr" idx="11"/>
          </p:nvPr>
        </p:nvSpPr>
        <p:spPr/>
        <p:txBody>
          <a:bodyPr/>
          <a:lstStyle>
            <a:lvl1pPr>
              <a:defRPr/>
            </a:lvl1pPr>
          </a:lstStyle>
          <a:p>
            <a:endParaRPr lang="zh-CN" altLang="en-US"/>
          </a:p>
        </p:txBody>
      </p:sp>
      <p:sp>
        <p:nvSpPr>
          <p:cNvPr id="4" name="Slide Number Placeholder 3"/>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998839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fld id="{092232A9-B79D-482C-B37E-23678B869C72}" type="datetimeFigureOut">
              <a:rPr lang="zh-CN" altLang="en-US" smtClean="0"/>
              <a:t>2023/7/7</a:t>
            </a:fld>
            <a:endParaRPr lang="zh-CN" altLang="en-US"/>
          </a:p>
        </p:txBody>
      </p:sp>
      <p:sp>
        <p:nvSpPr>
          <p:cNvPr id="5" name="Footer Placeholder 4"/>
          <p:cNvSpPr>
            <a:spLocks noGrp="1"/>
          </p:cNvSpPr>
          <p:nvPr>
            <p:ph type="ftr" idx="11"/>
          </p:nvPr>
        </p:nvSpPr>
        <p:spPr/>
        <p:txBody>
          <a:bodyPr/>
          <a:lstStyle>
            <a:lvl1pPr>
              <a:defRPr/>
            </a:lvl1pPr>
          </a:lstStyle>
          <a:p>
            <a:endParaRPr lang="zh-CN" altLang="en-US"/>
          </a:p>
        </p:txBody>
      </p:sp>
      <p:sp>
        <p:nvSpPr>
          <p:cNvPr id="6" name="Slide Number Placeholder 5"/>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3544536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fld id="{092232A9-B79D-482C-B37E-23678B869C72}" type="datetimeFigureOut">
              <a:rPr lang="zh-CN" altLang="en-US" smtClean="0"/>
              <a:t>2023/7/7</a:t>
            </a:fld>
            <a:endParaRPr lang="zh-CN" altLang="en-US"/>
          </a:p>
        </p:txBody>
      </p:sp>
      <p:sp>
        <p:nvSpPr>
          <p:cNvPr id="5" name="Footer Placeholder 4"/>
          <p:cNvSpPr>
            <a:spLocks noGrp="1"/>
          </p:cNvSpPr>
          <p:nvPr>
            <p:ph type="ftr" idx="11"/>
          </p:nvPr>
        </p:nvSpPr>
        <p:spPr/>
        <p:txBody>
          <a:bodyPr/>
          <a:lstStyle>
            <a:lvl1pPr>
              <a:defRPr/>
            </a:lvl1pPr>
          </a:lstStyle>
          <a:p>
            <a:endParaRPr lang="zh-CN" altLang="en-US"/>
          </a:p>
        </p:txBody>
      </p:sp>
      <p:sp>
        <p:nvSpPr>
          <p:cNvPr id="6" name="Slide Number Placeholder 5"/>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429175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November 2022</a:t>
            </a:r>
            <a:endParaRPr lang="zh-CN" altLang="en-US" dirty="0"/>
          </a:p>
        </p:txBody>
      </p:sp>
      <p:sp>
        <p:nvSpPr>
          <p:cNvPr id="1028" name="Rectangle 4"/>
          <p:cNvSpPr>
            <a:spLocks noGrp="1" noChangeArrowheads="1"/>
          </p:cNvSpPr>
          <p:nvPr>
            <p:ph type="ftr"/>
          </p:nvPr>
        </p:nvSpPr>
        <p:spPr bwMode="auto">
          <a:xfrm>
            <a:off x="7143757" y="6475414"/>
            <a:ext cx="424602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err="1"/>
              <a:t>Lihua</a:t>
            </a:r>
            <a:r>
              <a:rPr lang="en-US" altLang="zh-CN" dirty="0"/>
              <a:t> Zhu, </a:t>
            </a:r>
            <a:r>
              <a:rPr lang="en-US" altLang="zh-CN" dirty="0" err="1"/>
              <a:t>Ruijie</a:t>
            </a:r>
            <a:r>
              <a:rPr lang="en-US" altLang="zh-CN" dirty="0"/>
              <a:t> Networks Inc</a:t>
            </a:r>
            <a:endParaRPr lang="zh-CN" altLang="en-US"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a:t>Slide </a:t>
            </a:r>
            <a:fld id="{1D1AEF17-2F2B-421F-925F-502895AF38AE}" type="slidenum">
              <a:rPr lang="zh-CN" altLang="en-US" smtClean="0"/>
              <a:pPr/>
              <a:t>‹#›</a:t>
            </a:fld>
            <a:endParaRPr lang="zh-CN" altLang="en-US"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dirty="0"/>
          </a:p>
        </p:txBody>
      </p:sp>
      <p:sp>
        <p:nvSpPr>
          <p:cNvPr id="10" name="Date Placeholder 3"/>
          <p:cNvSpPr txBox="1">
            <a:spLocks/>
          </p:cNvSpPr>
          <p:nvPr/>
        </p:nvSpPr>
        <p:spPr bwMode="auto">
          <a:xfrm>
            <a:off x="6595500" y="36778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a:t>
            </a:r>
            <a:r>
              <a:rPr kumimoji="0" lang="en-GB" sz="1800" b="1" i="0" u="none" strike="noStrike" kern="1200" cap="none" spc="0" normalizeH="0" baseline="0" noProof="0" dirty="0" err="1">
                <a:ln>
                  <a:noFill/>
                </a:ln>
                <a:solidFill>
                  <a:srgbClr val="000000"/>
                </a:solidFill>
                <a:effectLst/>
                <a:uLnTx/>
                <a:uFillTx/>
                <a:latin typeface="Times New Roman" pitchFamily="16" charset="0"/>
                <a:ea typeface="MS Gothic" charset="-128"/>
                <a:cs typeface="Arial Unicode MS" charset="0"/>
              </a:rPr>
              <a:t>1191r0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761817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dirty="0"/>
              <a:t>July 202</a:t>
            </a:r>
            <a:r>
              <a:rPr lang="en-US" altLang="zh-CN" dirty="0"/>
              <a:t>3</a:t>
            </a:r>
            <a:endParaRPr lang="en-GB" dirty="0"/>
          </a:p>
        </p:txBody>
      </p:sp>
      <p:sp>
        <p:nvSpPr>
          <p:cNvPr id="5" name="Rectangle 1">
            <a:extLst>
              <a:ext uri="{FF2B5EF4-FFF2-40B4-BE49-F238E27FC236}">
                <a16:creationId xmlns:a16="http://schemas.microsoft.com/office/drawing/2014/main" id="{43A64CF4-BD00-2C4D-E363-14F9925E059D}"/>
              </a:ext>
            </a:extLst>
          </p:cNvPr>
          <p:cNvSpPr>
            <a:spLocks noGrp="1" noChangeArrowheads="1"/>
          </p:cNvSpPr>
          <p:nvPr>
            <p:ph type="ctrTitle"/>
          </p:nvPr>
        </p:nvSpPr>
        <p:spPr>
          <a:xfrm>
            <a:off x="914400" y="606425"/>
            <a:ext cx="10363200" cy="1333500"/>
          </a:xfrm>
          <a:ln/>
        </p:spPr>
        <p:txBody>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2"/>
                </a:solidFill>
              </a:rPr>
              <a:t>Consideration on Identify and Attack Fake Wi-Fi</a:t>
            </a:r>
            <a:endParaRPr lang="en-GB" dirty="0">
              <a:solidFill>
                <a:schemeClr val="tx2"/>
              </a:solidFill>
            </a:endParaRPr>
          </a:p>
        </p:txBody>
      </p:sp>
      <p:sp>
        <p:nvSpPr>
          <p:cNvPr id="6" name="Rectangle 2">
            <a:extLst>
              <a:ext uri="{FF2B5EF4-FFF2-40B4-BE49-F238E27FC236}">
                <a16:creationId xmlns:a16="http://schemas.microsoft.com/office/drawing/2014/main" id="{48F49D38-2D53-72A4-5434-331A065F4D59}"/>
              </a:ext>
            </a:extLst>
          </p:cNvPr>
          <p:cNvSpPr>
            <a:spLocks noGrp="1" noChangeArrowheads="1"/>
          </p:cNvSpPr>
          <p:nvPr>
            <p:ph type="subTitle" idx="1"/>
          </p:nvPr>
        </p:nvSpPr>
        <p:spPr>
          <a:xfrm>
            <a:off x="1828800" y="173947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a:t>
            </a:r>
            <a:r>
              <a:rPr lang="en-US" altLang="zh-CN" sz="2000" b="0" dirty="0"/>
              <a:t>3</a:t>
            </a:r>
            <a:r>
              <a:rPr lang="en-GB" sz="2000" b="0" dirty="0"/>
              <a:t>-</a:t>
            </a:r>
            <a:r>
              <a:rPr lang="en-US" altLang="zh-CN" sz="2000" b="0" dirty="0"/>
              <a:t>07</a:t>
            </a:r>
            <a:r>
              <a:rPr lang="en-GB" sz="2000" b="0" dirty="0"/>
              <a:t>-10</a:t>
            </a:r>
          </a:p>
        </p:txBody>
      </p:sp>
      <p:graphicFrame>
        <p:nvGraphicFramePr>
          <p:cNvPr id="7" name="Object 3">
            <a:extLst>
              <a:ext uri="{FF2B5EF4-FFF2-40B4-BE49-F238E27FC236}">
                <a16:creationId xmlns:a16="http://schemas.microsoft.com/office/drawing/2014/main" id="{B43E0328-54C8-0A87-4EB4-2B008548BE81}"/>
              </a:ext>
            </a:extLst>
          </p:cNvPr>
          <p:cNvGraphicFramePr>
            <a:graphicFrameLocks noChangeAspect="1"/>
          </p:cNvGraphicFramePr>
          <p:nvPr>
            <p:extLst>
              <p:ext uri="{D42A27DB-BD31-4B8C-83A1-F6EECF244321}">
                <p14:modId xmlns:p14="http://schemas.microsoft.com/office/powerpoint/2010/main" val="1499473917"/>
              </p:ext>
            </p:extLst>
          </p:nvPr>
        </p:nvGraphicFramePr>
        <p:xfrm>
          <a:off x="1339850" y="2905125"/>
          <a:ext cx="9432925" cy="2484438"/>
        </p:xfrm>
        <a:graphic>
          <a:graphicData uri="http://schemas.openxmlformats.org/presentationml/2006/ole">
            <mc:AlternateContent xmlns:mc="http://schemas.openxmlformats.org/markup-compatibility/2006">
              <mc:Choice xmlns:v="urn:schemas-microsoft-com:vml" Requires="v">
                <p:oleObj spid="_x0000_s1052" name="Document" r:id="rId4" imgW="10448650" imgH="2746794" progId="Word.Document.8">
                  <p:embed/>
                </p:oleObj>
              </mc:Choice>
              <mc:Fallback>
                <p:oleObj name="Document" r:id="rId4" imgW="10448650" imgH="2746794" progId="Word.Document.8">
                  <p:embed/>
                  <p:pic>
                    <p:nvPicPr>
                      <p:cNvPr id="3075" name="Object 3"/>
                      <p:cNvPicPr>
                        <a:picLocks noChangeAspect="1" noChangeArrowheads="1"/>
                      </p:cNvPicPr>
                      <p:nvPr/>
                    </p:nvPicPr>
                    <p:blipFill>
                      <a:blip r:embed="rId5"/>
                      <a:srcRect/>
                      <a:stretch>
                        <a:fillRect/>
                      </a:stretch>
                    </p:blipFill>
                    <p:spPr bwMode="auto">
                      <a:xfrm>
                        <a:off x="1339850" y="2905125"/>
                        <a:ext cx="9432925" cy="2484438"/>
                      </a:xfrm>
                      <a:prstGeom prst="rect">
                        <a:avLst/>
                      </a:prstGeom>
                      <a:noFill/>
                    </p:spPr>
                  </p:pic>
                </p:oleObj>
              </mc:Fallback>
            </mc:AlternateContent>
          </a:graphicData>
        </a:graphic>
      </p:graphicFrame>
      <p:sp>
        <p:nvSpPr>
          <p:cNvPr id="8" name="Rectangle 4">
            <a:extLst>
              <a:ext uri="{FF2B5EF4-FFF2-40B4-BE49-F238E27FC236}">
                <a16:creationId xmlns:a16="http://schemas.microsoft.com/office/drawing/2014/main" id="{423B0EF3-EB56-C2D3-AB76-935B900476CE}"/>
              </a:ext>
            </a:extLst>
          </p:cNvPr>
          <p:cNvSpPr>
            <a:spLocks noChangeArrowheads="1"/>
          </p:cNvSpPr>
          <p:nvPr/>
        </p:nvSpPr>
        <p:spPr bwMode="auto">
          <a:xfrm>
            <a:off x="993775" y="2392501"/>
            <a:ext cx="1447800" cy="381000"/>
          </a:xfrm>
          <a:prstGeom prst="rect">
            <a:avLst/>
          </a:prstGeom>
          <a:noFill/>
          <a:ln w="9525">
            <a:noFill/>
            <a:round/>
            <a:headEnd/>
            <a:tailEnd/>
          </a:ln>
          <a:effectLst/>
        </p:spPr>
        <p:txBody>
          <a:bodyPr lIns="92160" tIns="46080" rIns="92160" bIns="46080"/>
          <a:lstStyle/>
          <a:p>
            <a:pPr marL="342900" indent="-342900">
              <a:spcBef>
                <a:spcPct val="200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chemeClr val="tx1"/>
                </a:solidFill>
                <a:latin typeface="Times New Roman" pitchFamily="18" charset="0"/>
                <a:ea typeface="+mn-ea"/>
              </a:rPr>
              <a:t>Authors:</a:t>
            </a:r>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sp>
        <p:nvSpPr>
          <p:cNvPr id="12" name="文本框 11">
            <a:extLst>
              <a:ext uri="{FF2B5EF4-FFF2-40B4-BE49-F238E27FC236}">
                <a16:creationId xmlns:a16="http://schemas.microsoft.com/office/drawing/2014/main" id="{E650798E-1739-10E1-E68D-0B6246EC4F27}"/>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3656426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2</a:t>
            </a:fld>
            <a:endParaRPr lang="en-GB" dirty="0"/>
          </a:p>
        </p:txBody>
      </p:sp>
      <p:sp>
        <p:nvSpPr>
          <p:cNvPr id="13" name="タイトル 1">
            <a:extLst>
              <a:ext uri="{FF2B5EF4-FFF2-40B4-BE49-F238E27FC236}">
                <a16:creationId xmlns:a16="http://schemas.microsoft.com/office/drawing/2014/main" id="{7C798FC0-0420-DD31-8005-7624CC906B36}"/>
              </a:ext>
            </a:extLst>
          </p:cNvPr>
          <p:cNvSpPr txBox="1">
            <a:spLocks/>
          </p:cNvSpPr>
          <p:nvPr/>
        </p:nvSpPr>
        <p:spPr bwMode="auto">
          <a:xfrm>
            <a:off x="886652" y="772696"/>
            <a:ext cx="10418696"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lvl="0">
              <a:defRPr/>
            </a:pPr>
            <a:r>
              <a:rPr lang="en-US" altLang="ja-JP" kern="0" dirty="0"/>
              <a:t>Background </a:t>
            </a:r>
            <a:endParaRPr kumimoji="1" lang="ja-JP" altLang="en-US" sz="3200" b="1"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14" name="コンテンツ プレースホルダー 2">
            <a:extLst>
              <a:ext uri="{FF2B5EF4-FFF2-40B4-BE49-F238E27FC236}">
                <a16:creationId xmlns:a16="http://schemas.microsoft.com/office/drawing/2014/main" id="{26027CC2-8F80-15F1-A10B-0BE2D43D33B6}"/>
              </a:ext>
            </a:extLst>
          </p:cNvPr>
          <p:cNvSpPr txBox="1">
            <a:spLocks/>
          </p:cNvSpPr>
          <p:nvPr/>
        </p:nvSpPr>
        <p:spPr bwMode="auto">
          <a:xfrm>
            <a:off x="838526" y="1837909"/>
            <a:ext cx="10727958" cy="4494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0" indent="0">
              <a:buFont typeface="Times New Roman" pitchFamily="16" charset="0"/>
              <a:buChar char="•"/>
            </a:pPr>
            <a:r>
              <a:rPr lang="en-US" altLang="zh-CN" kern="0" dirty="0">
                <a:ea typeface="宋体" panose="02010600030101010101" pitchFamily="2" charset="-122"/>
              </a:rPr>
              <a:t>Scope of </a:t>
            </a:r>
            <a:r>
              <a:rPr lang="en-US" altLang="zh-CN" kern="0" dirty="0" err="1">
                <a:ea typeface="宋体" panose="02010600030101010101" pitchFamily="2" charset="-122"/>
              </a:rPr>
              <a:t>P802.11bi</a:t>
            </a:r>
            <a:r>
              <a:rPr lang="en-US" altLang="zh-CN" kern="0" dirty="0">
                <a:ea typeface="宋体" panose="02010600030101010101" pitchFamily="2" charset="-122"/>
              </a:rPr>
              <a:t>:</a:t>
            </a:r>
          </a:p>
          <a:p>
            <a:pPr marL="0" indent="0"/>
            <a:r>
              <a:rPr lang="en-US" altLang="zh-CN" b="0" kern="0" dirty="0">
                <a:ea typeface="宋体" panose="02010600030101010101" pitchFamily="2" charset="-122"/>
              </a:rPr>
              <a:t>This amendment specifies modifications to the IEEE Std 802.11 medium access control (MAC) specification to specify new mechanisms that address and improve user privacy.</a:t>
            </a:r>
          </a:p>
          <a:p>
            <a:pPr marL="0" indent="0"/>
            <a:endParaRPr lang="en-US" altLang="zh-CN" b="0" kern="0" dirty="0">
              <a:ea typeface="宋体" panose="02010600030101010101" pitchFamily="2" charset="-122"/>
            </a:endParaRPr>
          </a:p>
          <a:p>
            <a:pPr marL="0" indent="0"/>
            <a:r>
              <a:rPr lang="en-US" altLang="zh-CN" kern="0" dirty="0">
                <a:ea typeface="宋体" panose="02010600030101010101" pitchFamily="2" charset="-122"/>
              </a:rPr>
              <a:t>Fake Wi-Fi:</a:t>
            </a:r>
            <a:endParaRPr lang="en-US" altLang="ja-JP" b="0" kern="0" dirty="0">
              <a:ea typeface="宋体" panose="02010600030101010101" pitchFamily="2" charset="-122"/>
            </a:endParaRPr>
          </a:p>
          <a:p>
            <a:pPr marL="0" indent="0"/>
            <a:r>
              <a:rPr lang="en-US" altLang="ja-JP" b="0" kern="0" dirty="0">
                <a:ea typeface="宋体" panose="02010600030101010101" pitchFamily="2" charset="-122"/>
              </a:rPr>
              <a:t>Fake Wi-Fi refers to unauthorized or maliciously created wireless networks that mimic legitimate Wi-Fi networks. These networks are set up by attackers with the intention of deceiving users into connecting to them, often with the aim of stealing sensitive information or conducting other malicious activities. Especially those </a:t>
            </a:r>
            <a:r>
              <a:rPr lang="en-US" altLang="zh-CN" b="0" kern="0" dirty="0">
                <a:ea typeface="宋体" panose="02010600030101010101" pitchFamily="2" charset="-122"/>
              </a:rPr>
              <a:t>fake APs</a:t>
            </a:r>
            <a:r>
              <a:rPr lang="en-US" altLang="ja-JP" b="0" kern="0" dirty="0">
                <a:ea typeface="宋体" panose="02010600030101010101" pitchFamily="2" charset="-122"/>
              </a:rPr>
              <a:t> who disguise their </a:t>
            </a:r>
            <a:r>
              <a:rPr lang="en-US" altLang="ja-JP" b="0" kern="0" dirty="0" err="1">
                <a:ea typeface="宋体" panose="02010600030101010101" pitchFamily="2" charset="-122"/>
              </a:rPr>
              <a:t>SSIDs</a:t>
            </a:r>
            <a:r>
              <a:rPr lang="en-US" altLang="ja-JP" b="0" kern="0" dirty="0">
                <a:ea typeface="宋体" panose="02010600030101010101" pitchFamily="2" charset="-122"/>
              </a:rPr>
              <a:t> to appear identical to legitimate APs.</a:t>
            </a:r>
          </a:p>
          <a:p>
            <a:pPr marL="0" indent="0"/>
            <a:endParaRPr lang="en-US" altLang="ja-JP" b="0" kern="0" dirty="0">
              <a:ea typeface="宋体" panose="02010600030101010101" pitchFamily="2" charset="-122"/>
            </a:endParaRPr>
          </a:p>
          <a:p>
            <a:pPr marL="0" indent="0"/>
            <a:endParaRPr lang="en-US" altLang="ja-JP" b="0" kern="0" dirty="0">
              <a:ea typeface="宋体" panose="02010600030101010101" pitchFamily="2" charset="-122"/>
            </a:endParaRPr>
          </a:p>
          <a:p>
            <a:pPr marL="0" indent="0"/>
            <a:endParaRPr lang="en-US" altLang="ja-JP" b="0" kern="0" dirty="0">
              <a:ea typeface="宋体" panose="02010600030101010101" pitchFamily="2" charset="-122"/>
            </a:endParaRPr>
          </a:p>
          <a:p>
            <a:pPr marL="0" indent="0"/>
            <a:endParaRPr lang="en-US" altLang="ja-JP" b="0" kern="0" dirty="0">
              <a:ea typeface="宋体" panose="02010600030101010101" pitchFamily="2" charset="-122"/>
            </a:endParaRPr>
          </a:p>
        </p:txBody>
      </p:sp>
      <p:sp>
        <p:nvSpPr>
          <p:cNvPr id="2" name="文本框 1">
            <a:extLst>
              <a:ext uri="{FF2B5EF4-FFF2-40B4-BE49-F238E27FC236}">
                <a16:creationId xmlns:a16="http://schemas.microsoft.com/office/drawing/2014/main" id="{05EFB56E-5E15-D615-B96D-B132EEA88FD4}"/>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2430761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3</a:t>
            </a:fld>
            <a:endParaRPr lang="en-GB" dirty="0"/>
          </a:p>
        </p:txBody>
      </p:sp>
      <p:sp>
        <p:nvSpPr>
          <p:cNvPr id="13" name="タイトル 1">
            <a:extLst>
              <a:ext uri="{FF2B5EF4-FFF2-40B4-BE49-F238E27FC236}">
                <a16:creationId xmlns:a16="http://schemas.microsoft.com/office/drawing/2014/main" id="{7C798FC0-0420-DD31-8005-7624CC906B36}"/>
              </a:ext>
            </a:extLst>
          </p:cNvPr>
          <p:cNvSpPr txBox="1">
            <a:spLocks/>
          </p:cNvSpPr>
          <p:nvPr/>
        </p:nvSpPr>
        <p:spPr bwMode="auto">
          <a:xfrm>
            <a:off x="886652" y="772696"/>
            <a:ext cx="10418696"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lvl="0">
              <a:defRPr/>
            </a:pPr>
            <a:r>
              <a:rPr lang="en-US" altLang="ja-JP" kern="0" dirty="0"/>
              <a:t>Background</a:t>
            </a:r>
            <a:endParaRPr kumimoji="1" lang="ja-JP" altLang="en-US" sz="3200" b="1"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14" name="コンテンツ プレースホルダー 2">
            <a:extLst>
              <a:ext uri="{FF2B5EF4-FFF2-40B4-BE49-F238E27FC236}">
                <a16:creationId xmlns:a16="http://schemas.microsoft.com/office/drawing/2014/main" id="{26027CC2-8F80-15F1-A10B-0BE2D43D33B6}"/>
              </a:ext>
            </a:extLst>
          </p:cNvPr>
          <p:cNvSpPr txBox="1">
            <a:spLocks/>
          </p:cNvSpPr>
          <p:nvPr/>
        </p:nvSpPr>
        <p:spPr bwMode="auto">
          <a:xfrm>
            <a:off x="781763" y="1832504"/>
            <a:ext cx="10727958" cy="4494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0" indent="0"/>
            <a:r>
              <a:rPr lang="en-US" altLang="zh-CN" sz="2000" b="0" dirty="0"/>
              <a:t>Since, it easy and cheap for attackers to create  a fake Wi-Fi network. Fake Wi-Fi networks are ubiquitous.</a:t>
            </a:r>
          </a:p>
          <a:p>
            <a:pPr marL="0" indent="0"/>
            <a:r>
              <a:rPr lang="en-US" altLang="zh-CN" sz="2000" dirty="0"/>
              <a:t>Public Places: </a:t>
            </a:r>
            <a:r>
              <a:rPr lang="en-US" altLang="zh-CN" sz="2000" b="0" dirty="0"/>
              <a:t>Airports, train stations, bus stations, cafes, restaurants, shopping malls, and public parks are common hotspots for fake Wi-Fi networks.</a:t>
            </a:r>
          </a:p>
          <a:p>
            <a:pPr marL="0" indent="0"/>
            <a:endParaRPr lang="en-US" altLang="zh-CN" sz="2000" dirty="0"/>
          </a:p>
          <a:p>
            <a:pPr marL="0" indent="0"/>
            <a:r>
              <a:rPr lang="en-US" altLang="zh-CN" sz="2000" dirty="0"/>
              <a:t>Hotels and Accommodation: </a:t>
            </a:r>
            <a:r>
              <a:rPr lang="en-US" altLang="zh-CN" sz="2000" b="0" dirty="0"/>
              <a:t>Fake Wi-Fi networks are often found in hotels, guesthouses, and other accommodation facilities. Attackers take advantage of travelers who expect to find Wi-Fi access in their accommodations.</a:t>
            </a:r>
          </a:p>
          <a:p>
            <a:endParaRPr lang="en-US" altLang="zh-CN" sz="2000" dirty="0"/>
          </a:p>
          <a:p>
            <a:pPr marL="0" indent="0"/>
            <a:r>
              <a:rPr lang="en-US" altLang="zh-CN" sz="2000" dirty="0"/>
              <a:t>Tourist Attractions: </a:t>
            </a:r>
            <a:r>
              <a:rPr lang="en-US" altLang="zh-CN" sz="2000" b="0" dirty="0"/>
              <a:t>Popular tourist destinations, such as museums, historical sites, and theme parks, may have fake Wi-Fi networks set up to target unsuspecting tourists.</a:t>
            </a:r>
          </a:p>
          <a:p>
            <a:endParaRPr lang="en-US" altLang="zh-CN" sz="2000" b="0" dirty="0"/>
          </a:p>
          <a:p>
            <a:pPr marL="0" indent="0"/>
            <a:r>
              <a:rPr lang="en-US" altLang="zh-CN" sz="2000" dirty="0"/>
              <a:t>Public Transportation: </a:t>
            </a:r>
            <a:r>
              <a:rPr lang="en-US" altLang="zh-CN" sz="2100" b="0" dirty="0"/>
              <a:t>large events, conferences, trade shows, and exhibitions. Attendees may unknowingly connect to these networks while seeking internet access.</a:t>
            </a:r>
          </a:p>
          <a:p>
            <a:endParaRPr lang="en-US" altLang="ja-JP" b="0" kern="0" dirty="0">
              <a:ea typeface="宋体" panose="02010600030101010101" pitchFamily="2" charset="-122"/>
            </a:endParaRPr>
          </a:p>
        </p:txBody>
      </p:sp>
      <p:sp>
        <p:nvSpPr>
          <p:cNvPr id="2" name="文本框 1">
            <a:extLst>
              <a:ext uri="{FF2B5EF4-FFF2-40B4-BE49-F238E27FC236}">
                <a16:creationId xmlns:a16="http://schemas.microsoft.com/office/drawing/2014/main" id="{05EFB56E-5E15-D615-B96D-B132EEA88FD4}"/>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1298724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4</a:t>
            </a:fld>
            <a:endParaRPr lang="en-GB" dirty="0"/>
          </a:p>
        </p:txBody>
      </p:sp>
      <p:sp>
        <p:nvSpPr>
          <p:cNvPr id="13" name="タイトル 1">
            <a:extLst>
              <a:ext uri="{FF2B5EF4-FFF2-40B4-BE49-F238E27FC236}">
                <a16:creationId xmlns:a16="http://schemas.microsoft.com/office/drawing/2014/main" id="{7C798FC0-0420-DD31-8005-7624CC906B36}"/>
              </a:ext>
            </a:extLst>
          </p:cNvPr>
          <p:cNvSpPr txBox="1">
            <a:spLocks/>
          </p:cNvSpPr>
          <p:nvPr/>
        </p:nvSpPr>
        <p:spPr bwMode="auto">
          <a:xfrm>
            <a:off x="886652" y="772696"/>
            <a:ext cx="10418696"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lvl="0">
              <a:defRPr/>
            </a:pPr>
            <a:r>
              <a:rPr lang="en-US" altLang="ja-JP" kern="0" dirty="0"/>
              <a:t>Background</a:t>
            </a:r>
            <a:endParaRPr kumimoji="1" lang="ja-JP" altLang="en-US" sz="3200" b="1"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14" name="コンテンツ プレースホルダー 2">
            <a:extLst>
              <a:ext uri="{FF2B5EF4-FFF2-40B4-BE49-F238E27FC236}">
                <a16:creationId xmlns:a16="http://schemas.microsoft.com/office/drawing/2014/main" id="{26027CC2-8F80-15F1-A10B-0BE2D43D33B6}"/>
              </a:ext>
            </a:extLst>
          </p:cNvPr>
          <p:cNvSpPr txBox="1">
            <a:spLocks/>
          </p:cNvSpPr>
          <p:nvPr/>
        </p:nvSpPr>
        <p:spPr bwMode="auto">
          <a:xfrm>
            <a:off x="732021" y="1591091"/>
            <a:ext cx="10727958" cy="4494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0" indent="0"/>
            <a:endParaRPr lang="en-US" altLang="zh-CN" sz="2000" dirty="0"/>
          </a:p>
          <a:p>
            <a:pPr marL="0" indent="0"/>
            <a:r>
              <a:rPr lang="en-US" altLang="zh-CN" b="0" dirty="0"/>
              <a:t>Especially, in financial institutions such as bank, by capturing personal and financial information through fake Wi-Fi, attackers can impersonate users, open fraudulent accounts, and engage in identity theft. This can lead to significant financial and reputational damage.</a:t>
            </a:r>
          </a:p>
          <a:p>
            <a:pPr marL="0" indent="0"/>
            <a:endParaRPr lang="en-US" altLang="zh-CN" sz="2100" b="0" dirty="0"/>
          </a:p>
          <a:p>
            <a:pPr marL="0" indent="0"/>
            <a:endParaRPr lang="en-US" altLang="zh-CN" sz="2100" b="0" dirty="0"/>
          </a:p>
          <a:p>
            <a:pPr marL="0" indent="0"/>
            <a:r>
              <a:rPr lang="en-US" altLang="zh-CN" b="0" dirty="0"/>
              <a:t>So how to identify and attack fake Wi-Fi is important for improving user privacy. But it seems nothing about this issue have been discussed in  </a:t>
            </a:r>
            <a:r>
              <a:rPr lang="en-US" altLang="zh-CN" b="0" dirty="0" err="1"/>
              <a:t>TGbi</a:t>
            </a:r>
            <a:r>
              <a:rPr lang="en-US" altLang="zh-CN" b="0" baseline="30000" dirty="0"/>
              <a:t>[1] </a:t>
            </a:r>
          </a:p>
          <a:p>
            <a:endParaRPr lang="en-US" altLang="ja-JP" b="0" kern="0" dirty="0">
              <a:ea typeface="宋体" panose="02010600030101010101" pitchFamily="2" charset="-122"/>
            </a:endParaRPr>
          </a:p>
        </p:txBody>
      </p:sp>
      <p:sp>
        <p:nvSpPr>
          <p:cNvPr id="2" name="文本框 1">
            <a:extLst>
              <a:ext uri="{FF2B5EF4-FFF2-40B4-BE49-F238E27FC236}">
                <a16:creationId xmlns:a16="http://schemas.microsoft.com/office/drawing/2014/main" id="{05EFB56E-5E15-D615-B96D-B132EEA88FD4}"/>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1306360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5</a:t>
            </a:fld>
            <a:endParaRPr lang="en-GB" dirty="0"/>
          </a:p>
        </p:txBody>
      </p:sp>
      <p:sp>
        <p:nvSpPr>
          <p:cNvPr id="5" name="タイトル 1">
            <a:extLst>
              <a:ext uri="{FF2B5EF4-FFF2-40B4-BE49-F238E27FC236}">
                <a16:creationId xmlns:a16="http://schemas.microsoft.com/office/drawing/2014/main" id="{3C46E38F-CAE2-1B16-8D5A-77F0E4EB5F48}"/>
              </a:ext>
            </a:extLst>
          </p:cNvPr>
          <p:cNvSpPr txBox="1">
            <a:spLocks/>
          </p:cNvSpPr>
          <p:nvPr/>
        </p:nvSpPr>
        <p:spPr bwMode="auto">
          <a:xfrm>
            <a:off x="901699" y="55245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br>
              <a:rPr lang="en-US" altLang="zh-CN" kern="0" dirty="0">
                <a:latin typeface="宋体" panose="02010600030101010101" pitchFamily="2" charset="-122"/>
                <a:ea typeface="宋体" panose="02010600030101010101" pitchFamily="2" charset="-122"/>
              </a:rPr>
            </a:br>
            <a:r>
              <a:rPr lang="en-US" altLang="zh-CN" kern="0" dirty="0">
                <a:ea typeface="宋体" panose="02010600030101010101" pitchFamily="2" charset="-122"/>
              </a:rPr>
              <a:t>Possible solution</a:t>
            </a:r>
            <a:endParaRPr lang="ja-JP" altLang="en-US" kern="0" dirty="0">
              <a:ea typeface="宋体" panose="02010600030101010101" pitchFamily="2" charset="-122"/>
            </a:endParaRPr>
          </a:p>
        </p:txBody>
      </p:sp>
      <p:sp>
        <p:nvSpPr>
          <p:cNvPr id="8" name="コンテンツ プレースホルダー 2">
            <a:extLst>
              <a:ext uri="{FF2B5EF4-FFF2-40B4-BE49-F238E27FC236}">
                <a16:creationId xmlns:a16="http://schemas.microsoft.com/office/drawing/2014/main" id="{6D443739-A445-C6FC-D60E-825C820B89F8}"/>
              </a:ext>
            </a:extLst>
          </p:cNvPr>
          <p:cNvSpPr txBox="1">
            <a:spLocks/>
          </p:cNvSpPr>
          <p:nvPr/>
        </p:nvSpPr>
        <p:spPr bwMode="auto">
          <a:xfrm>
            <a:off x="784848" y="1521256"/>
            <a:ext cx="11124930" cy="444114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0" indent="0"/>
            <a:endParaRPr lang="en-US" altLang="ja-JP" b="0" kern="0" dirty="0">
              <a:ea typeface="宋体" panose="02010600030101010101" pitchFamily="2" charset="-122"/>
            </a:endParaRPr>
          </a:p>
          <a:p>
            <a:pPr>
              <a:buFont typeface="Arial" panose="020B0604020202020204" pitchFamily="34" charset="0"/>
              <a:buChar char="•"/>
            </a:pPr>
            <a:r>
              <a:rPr lang="en-US" altLang="ja-JP" b="0" kern="0" dirty="0">
                <a:ea typeface="宋体" panose="02010600030101010101" pitchFamily="2" charset="-122"/>
              </a:rPr>
              <a:t>[2] proposed hashed </a:t>
            </a:r>
            <a:r>
              <a:rPr lang="en-US" altLang="ja-JP" b="0" kern="0" dirty="0" err="1">
                <a:ea typeface="宋体" panose="02010600030101010101" pitchFamily="2" charset="-122"/>
              </a:rPr>
              <a:t>SSID</a:t>
            </a:r>
            <a:r>
              <a:rPr lang="en-US" altLang="ja-JP" b="0" kern="0" dirty="0">
                <a:ea typeface="宋体" panose="02010600030101010101" pitchFamily="2" charset="-122"/>
              </a:rPr>
              <a:t>, AP computes a hashed </a:t>
            </a:r>
            <a:r>
              <a:rPr lang="en-US" altLang="ja-JP" b="0" kern="0" dirty="0" err="1">
                <a:ea typeface="宋体" panose="02010600030101010101" pitchFamily="2" charset="-122"/>
              </a:rPr>
              <a:t>SSID</a:t>
            </a:r>
            <a:r>
              <a:rPr lang="en-US" altLang="ja-JP" b="0" kern="0" dirty="0">
                <a:ea typeface="宋体" panose="02010600030101010101" pitchFamily="2" charset="-122"/>
              </a:rPr>
              <a:t> value and places it in the </a:t>
            </a:r>
            <a:r>
              <a:rPr lang="en-US" altLang="ja-JP" b="0" kern="0" dirty="0" err="1">
                <a:ea typeface="宋体" panose="02010600030101010101" pitchFamily="2" charset="-122"/>
              </a:rPr>
              <a:t>SSID</a:t>
            </a:r>
            <a:r>
              <a:rPr lang="en-US" altLang="ja-JP" b="0" kern="0" dirty="0">
                <a:ea typeface="宋体" panose="02010600030101010101" pitchFamily="2" charset="-122"/>
              </a:rPr>
              <a:t> field of the </a:t>
            </a:r>
            <a:r>
              <a:rPr lang="en-US" altLang="ja-JP" b="0" kern="0" dirty="0" err="1">
                <a:ea typeface="宋体" panose="02010600030101010101" pitchFamily="2" charset="-122"/>
              </a:rPr>
              <a:t>SSID</a:t>
            </a:r>
            <a:r>
              <a:rPr lang="en-US" altLang="ja-JP" b="0" kern="0" dirty="0">
                <a:ea typeface="宋体" panose="02010600030101010101" pitchFamily="2" charset="-122"/>
              </a:rPr>
              <a:t> element. STA computes a hashed </a:t>
            </a:r>
            <a:r>
              <a:rPr lang="en-US" altLang="ja-JP" b="0" kern="0" dirty="0" err="1">
                <a:ea typeface="宋体" panose="02010600030101010101" pitchFamily="2" charset="-122"/>
              </a:rPr>
              <a:t>SSID</a:t>
            </a:r>
            <a:r>
              <a:rPr lang="en-US" altLang="ja-JP" b="0" kern="0" dirty="0">
                <a:ea typeface="宋体" panose="02010600030101010101" pitchFamily="2" charset="-122"/>
              </a:rPr>
              <a:t> value one each </a:t>
            </a:r>
            <a:r>
              <a:rPr lang="en-US" altLang="ja-JP" b="0" kern="0" dirty="0" err="1">
                <a:ea typeface="宋体" panose="02010600030101010101" pitchFamily="2" charset="-122"/>
              </a:rPr>
              <a:t>SSID</a:t>
            </a:r>
            <a:r>
              <a:rPr lang="en-US" altLang="ja-JP" b="0" kern="0" dirty="0">
                <a:ea typeface="宋体" panose="02010600030101010101" pitchFamily="2" charset="-122"/>
              </a:rPr>
              <a:t> that it has been configured with. If there is a match </a:t>
            </a:r>
            <a:r>
              <a:rPr lang="en-US" altLang="zh-CN" b="0" kern="0" dirty="0">
                <a:ea typeface="宋体" panose="02010600030101010101" pitchFamily="2" charset="-122"/>
              </a:rPr>
              <a:t>that means this AP belongs to the configured </a:t>
            </a:r>
            <a:r>
              <a:rPr lang="en-US" altLang="zh-CN" b="0" kern="0" dirty="0" err="1">
                <a:ea typeface="宋体" panose="02010600030101010101" pitchFamily="2" charset="-122"/>
              </a:rPr>
              <a:t>SSID</a:t>
            </a:r>
            <a:r>
              <a:rPr lang="en-US" altLang="zh-CN" b="0" kern="0" dirty="0">
                <a:ea typeface="宋体" panose="02010600030101010101" pitchFamily="2" charset="-122"/>
              </a:rPr>
              <a:t> that the non-AP STA could connect to if it chooses to.</a:t>
            </a:r>
          </a:p>
          <a:p>
            <a:pPr>
              <a:buFont typeface="Arial" panose="020B0604020202020204" pitchFamily="34" charset="0"/>
              <a:buChar char="•"/>
            </a:pPr>
            <a:endParaRPr lang="en-US" altLang="ja-JP" b="0" kern="0" dirty="0">
              <a:ea typeface="宋体" panose="02010600030101010101" pitchFamily="2" charset="-122"/>
            </a:endParaRPr>
          </a:p>
          <a:p>
            <a:pPr>
              <a:buFont typeface="Arial" panose="020B0604020202020204" pitchFamily="34" charset="0"/>
              <a:buChar char="•"/>
            </a:pPr>
            <a:r>
              <a:rPr lang="en-US" altLang="ja-JP" b="0" kern="0" dirty="0">
                <a:ea typeface="宋体" panose="02010600030101010101" pitchFamily="2" charset="-122"/>
              </a:rPr>
              <a:t>This submission give us a good idea to prevent the establishment of fake AP, for it is difficult to guess </a:t>
            </a:r>
            <a:r>
              <a:rPr lang="en-US" altLang="ja-JP" b="0" kern="0" dirty="0" err="1">
                <a:ea typeface="宋体" panose="02010600030101010101" pitchFamily="2" charset="-122"/>
              </a:rPr>
              <a:t>SSID</a:t>
            </a:r>
            <a:r>
              <a:rPr lang="en-US" altLang="ja-JP" b="0" kern="0" dirty="0">
                <a:ea typeface="宋体" panose="02010600030101010101" pitchFamily="2" charset="-122"/>
              </a:rPr>
              <a:t> in this case. So we can design </a:t>
            </a:r>
            <a:r>
              <a:rPr lang="en-GB" altLang="zh-CN" b="0" kern="0" dirty="0">
                <a:ea typeface="宋体" panose="02010600030101010101" pitchFamily="2" charset="-122"/>
              </a:rPr>
              <a:t>mechanism</a:t>
            </a:r>
            <a:r>
              <a:rPr lang="en-US" altLang="ja-JP" b="0" kern="0" dirty="0">
                <a:ea typeface="宋体" panose="02010600030101010101" pitchFamily="2" charset="-122"/>
              </a:rPr>
              <a:t> to  make </a:t>
            </a:r>
            <a:r>
              <a:rPr lang="en-US" altLang="ja-JP" b="0" kern="0" dirty="0" err="1">
                <a:ea typeface="宋体" panose="02010600030101010101" pitchFamily="2" charset="-122"/>
              </a:rPr>
              <a:t>SSID</a:t>
            </a:r>
            <a:r>
              <a:rPr lang="en-US" altLang="ja-JP" b="0" kern="0" dirty="0">
                <a:ea typeface="宋体" panose="02010600030101010101" pitchFamily="2" charset="-122"/>
              </a:rPr>
              <a:t> not unique or </a:t>
            </a:r>
            <a:r>
              <a:rPr lang="en-US" altLang="zh-CN" b="0" kern="0" dirty="0">
                <a:ea typeface="宋体" panose="02010600030101010101" pitchFamily="2" charset="-122"/>
              </a:rPr>
              <a:t>obfuscate </a:t>
            </a:r>
            <a:r>
              <a:rPr lang="en-US" altLang="zh-CN" b="0" kern="0" dirty="0" err="1">
                <a:ea typeface="宋体" panose="02010600030101010101" pitchFamily="2" charset="-122"/>
              </a:rPr>
              <a:t>SSID</a:t>
            </a:r>
            <a:r>
              <a:rPr lang="en-US" altLang="zh-CN" b="0" kern="0" dirty="0">
                <a:ea typeface="宋体" panose="02010600030101010101" pitchFamily="2" charset="-122"/>
              </a:rPr>
              <a:t> in the air</a:t>
            </a:r>
            <a:r>
              <a:rPr lang="en-US" altLang="ja-JP" b="0" kern="0" dirty="0">
                <a:ea typeface="宋体" panose="02010600030101010101" pitchFamily="2" charset="-122"/>
              </a:rPr>
              <a:t>.</a:t>
            </a:r>
          </a:p>
          <a:p>
            <a:pPr>
              <a:buFont typeface="Arial" panose="020B0604020202020204" pitchFamily="34" charset="0"/>
              <a:buChar char="•"/>
            </a:pPr>
            <a:endParaRPr lang="en-US" altLang="ja-JP" b="0" kern="0" dirty="0">
              <a:ea typeface="宋体" panose="02010600030101010101" pitchFamily="2" charset="-122"/>
            </a:endParaRPr>
          </a:p>
          <a:p>
            <a:pPr marL="0" indent="0"/>
            <a:endParaRPr lang="en-US" altLang="ja-JP" b="0" kern="0" baseline="30000" dirty="0">
              <a:ea typeface="宋体" panose="02010600030101010101" pitchFamily="2" charset="-122"/>
            </a:endParaRPr>
          </a:p>
        </p:txBody>
      </p:sp>
      <p:sp>
        <p:nvSpPr>
          <p:cNvPr id="3" name="文本框 2">
            <a:extLst>
              <a:ext uri="{FF2B5EF4-FFF2-40B4-BE49-F238E27FC236}">
                <a16:creationId xmlns:a16="http://schemas.microsoft.com/office/drawing/2014/main" id="{161B87C1-0ECE-7B5A-5CA2-61DD7C1E29A0}"/>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1943614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6</a:t>
            </a:fld>
            <a:endParaRPr lang="en-GB" dirty="0"/>
          </a:p>
        </p:txBody>
      </p:sp>
      <p:sp>
        <p:nvSpPr>
          <p:cNvPr id="5" name="タイトル 1">
            <a:extLst>
              <a:ext uri="{FF2B5EF4-FFF2-40B4-BE49-F238E27FC236}">
                <a16:creationId xmlns:a16="http://schemas.microsoft.com/office/drawing/2014/main" id="{3C46E38F-CAE2-1B16-8D5A-77F0E4EB5F48}"/>
              </a:ext>
            </a:extLst>
          </p:cNvPr>
          <p:cNvSpPr txBox="1">
            <a:spLocks/>
          </p:cNvSpPr>
          <p:nvPr/>
        </p:nvSpPr>
        <p:spPr bwMode="auto">
          <a:xfrm>
            <a:off x="901699" y="55245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br>
              <a:rPr lang="en-US" altLang="zh-CN" kern="0" dirty="0">
                <a:latin typeface="宋体" panose="02010600030101010101" pitchFamily="2" charset="-122"/>
                <a:ea typeface="宋体" panose="02010600030101010101" pitchFamily="2" charset="-122"/>
              </a:rPr>
            </a:br>
            <a:r>
              <a:rPr lang="en-US" altLang="zh-CN" kern="0" dirty="0">
                <a:ea typeface="宋体" panose="02010600030101010101" pitchFamily="2" charset="-122"/>
              </a:rPr>
              <a:t>Possible solution</a:t>
            </a:r>
            <a:endParaRPr lang="ja-JP" altLang="en-US" kern="0" dirty="0">
              <a:ea typeface="宋体" panose="02010600030101010101" pitchFamily="2" charset="-122"/>
            </a:endParaRPr>
          </a:p>
        </p:txBody>
      </p:sp>
      <p:sp>
        <p:nvSpPr>
          <p:cNvPr id="8" name="コンテンツ プレースホルダー 2">
            <a:extLst>
              <a:ext uri="{FF2B5EF4-FFF2-40B4-BE49-F238E27FC236}">
                <a16:creationId xmlns:a16="http://schemas.microsoft.com/office/drawing/2014/main" id="{6D443739-A445-C6FC-D60E-825C820B89F8}"/>
              </a:ext>
            </a:extLst>
          </p:cNvPr>
          <p:cNvSpPr txBox="1">
            <a:spLocks/>
          </p:cNvSpPr>
          <p:nvPr/>
        </p:nvSpPr>
        <p:spPr bwMode="auto">
          <a:xfrm>
            <a:off x="697762" y="1686420"/>
            <a:ext cx="11124930" cy="348515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0" indent="0"/>
            <a:endParaRPr lang="en-US" altLang="ja-JP" b="0" kern="0" dirty="0">
              <a:ea typeface="宋体" panose="02010600030101010101" pitchFamily="2" charset="-122"/>
            </a:endParaRPr>
          </a:p>
          <a:p>
            <a:pPr>
              <a:buFont typeface="Arial" panose="020B0604020202020204" pitchFamily="34" charset="0"/>
              <a:buChar char="•"/>
            </a:pPr>
            <a:r>
              <a:rPr lang="en-US" altLang="ja-JP" b="0" kern="0" dirty="0">
                <a:ea typeface="宋体" panose="02010600030101010101" pitchFamily="2" charset="-122"/>
              </a:rPr>
              <a:t>What can do to </a:t>
            </a:r>
            <a:r>
              <a:rPr lang="en-US" altLang="zh-CN" b="0" dirty="0">
                <a:solidFill>
                  <a:schemeClr val="tx2"/>
                </a:solidFill>
              </a:rPr>
              <a:t>identify fake Wi-Fi?</a:t>
            </a:r>
          </a:p>
          <a:p>
            <a:pPr marL="0" indent="0"/>
            <a:r>
              <a:rPr lang="en-US" altLang="zh-CN" b="0" dirty="0">
                <a:solidFill>
                  <a:schemeClr val="tx2"/>
                </a:solidFill>
              </a:rPr>
              <a:t> </a:t>
            </a:r>
          </a:p>
          <a:p>
            <a:pPr marL="457200" indent="-457200">
              <a:buFont typeface="+mj-lt"/>
              <a:buAutoNum type="alphaLcPeriod"/>
            </a:pPr>
            <a:r>
              <a:rPr lang="en-US" altLang="zh-CN" b="0" dirty="0">
                <a:solidFill>
                  <a:schemeClr val="tx2"/>
                </a:solidFill>
              </a:rPr>
              <a:t> A legitimate AP can listen to Beacon frames from other APs, compare the </a:t>
            </a:r>
            <a:r>
              <a:rPr lang="en-US" altLang="zh-CN" b="0" dirty="0" err="1">
                <a:solidFill>
                  <a:schemeClr val="tx2"/>
                </a:solidFill>
              </a:rPr>
              <a:t>SSID</a:t>
            </a:r>
            <a:r>
              <a:rPr lang="en-US" altLang="zh-CN" b="0" dirty="0">
                <a:solidFill>
                  <a:schemeClr val="tx2"/>
                </a:solidFill>
              </a:rPr>
              <a:t> to its    own, and if they match, report the MAC address of the suspected unauthorized AP to the user. The user can then make a decision on how to counteract if necessary.</a:t>
            </a:r>
            <a:endParaRPr lang="en-US" altLang="ja-JP" b="0" kern="0" baseline="30000" dirty="0">
              <a:ea typeface="宋体" panose="02010600030101010101" pitchFamily="2" charset="-122"/>
            </a:endParaRPr>
          </a:p>
        </p:txBody>
      </p:sp>
      <p:sp>
        <p:nvSpPr>
          <p:cNvPr id="3" name="文本框 2">
            <a:extLst>
              <a:ext uri="{FF2B5EF4-FFF2-40B4-BE49-F238E27FC236}">
                <a16:creationId xmlns:a16="http://schemas.microsoft.com/office/drawing/2014/main" id="{161B87C1-0ECE-7B5A-5CA2-61DD7C1E29A0}"/>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1985947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7</a:t>
            </a:fld>
            <a:endParaRPr lang="en-GB" dirty="0"/>
          </a:p>
        </p:txBody>
      </p:sp>
      <p:sp>
        <p:nvSpPr>
          <p:cNvPr id="5" name="タイトル 1">
            <a:extLst>
              <a:ext uri="{FF2B5EF4-FFF2-40B4-BE49-F238E27FC236}">
                <a16:creationId xmlns:a16="http://schemas.microsoft.com/office/drawing/2014/main" id="{3C46E38F-CAE2-1B16-8D5A-77F0E4EB5F48}"/>
              </a:ext>
            </a:extLst>
          </p:cNvPr>
          <p:cNvSpPr txBox="1">
            <a:spLocks/>
          </p:cNvSpPr>
          <p:nvPr/>
        </p:nvSpPr>
        <p:spPr bwMode="auto">
          <a:xfrm>
            <a:off x="901699" y="55245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br>
              <a:rPr lang="en-US" altLang="zh-CN" kern="0" dirty="0">
                <a:latin typeface="宋体" panose="02010600030101010101" pitchFamily="2" charset="-122"/>
                <a:ea typeface="宋体" panose="02010600030101010101" pitchFamily="2" charset="-122"/>
              </a:rPr>
            </a:br>
            <a:r>
              <a:rPr lang="en-US" altLang="zh-CN" kern="0" dirty="0">
                <a:ea typeface="宋体" panose="02010600030101010101" pitchFamily="2" charset="-122"/>
              </a:rPr>
              <a:t>Possible solution</a:t>
            </a:r>
            <a:endParaRPr lang="ja-JP" altLang="en-US" kern="0" dirty="0">
              <a:ea typeface="宋体" panose="02010600030101010101" pitchFamily="2" charset="-122"/>
            </a:endParaRPr>
          </a:p>
        </p:txBody>
      </p:sp>
      <p:sp>
        <p:nvSpPr>
          <p:cNvPr id="8" name="コンテンツ プレースホルダー 2">
            <a:extLst>
              <a:ext uri="{FF2B5EF4-FFF2-40B4-BE49-F238E27FC236}">
                <a16:creationId xmlns:a16="http://schemas.microsoft.com/office/drawing/2014/main" id="{6D443739-A445-C6FC-D60E-825C820B89F8}"/>
              </a:ext>
            </a:extLst>
          </p:cNvPr>
          <p:cNvSpPr txBox="1">
            <a:spLocks/>
          </p:cNvSpPr>
          <p:nvPr/>
        </p:nvSpPr>
        <p:spPr bwMode="auto">
          <a:xfrm>
            <a:off x="697762" y="1686420"/>
            <a:ext cx="11124930" cy="348515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0" indent="0"/>
            <a:endParaRPr lang="en-US" altLang="ja-JP" b="0" kern="0" dirty="0">
              <a:ea typeface="宋体" panose="02010600030101010101" pitchFamily="2" charset="-122"/>
            </a:endParaRPr>
          </a:p>
          <a:p>
            <a:pPr>
              <a:buFont typeface="Arial" panose="020B0604020202020204" pitchFamily="34" charset="0"/>
              <a:buChar char="•"/>
            </a:pPr>
            <a:r>
              <a:rPr lang="en-US" altLang="ja-JP" b="0" kern="0" dirty="0">
                <a:ea typeface="宋体" panose="02010600030101010101" pitchFamily="2" charset="-122"/>
              </a:rPr>
              <a:t>What can do to </a:t>
            </a:r>
            <a:r>
              <a:rPr lang="en-US" altLang="zh-CN" b="0" dirty="0">
                <a:solidFill>
                  <a:schemeClr val="tx2"/>
                </a:solidFill>
              </a:rPr>
              <a:t>attack fake Wi-Fi?</a:t>
            </a:r>
          </a:p>
          <a:p>
            <a:pPr marL="0" indent="0"/>
            <a:endParaRPr lang="en-US" altLang="zh-CN" b="0" dirty="0">
              <a:solidFill>
                <a:schemeClr val="tx2"/>
              </a:solidFill>
            </a:endParaRPr>
          </a:p>
          <a:p>
            <a:pPr marL="457200" lvl="0" indent="-457200" eaLnBrk="0" hangingPunct="0">
              <a:spcBef>
                <a:spcPct val="0"/>
              </a:spcBef>
              <a:buFont typeface="+mj-lt"/>
              <a:buAutoNum type="alphaLcPeriod"/>
            </a:pPr>
            <a:r>
              <a:rPr kumimoji="0" lang="en-US" altLang="zh-CN" b="0" dirty="0">
                <a:latin typeface="Times New Roman" pitchFamily="16" charset="0"/>
                <a:ea typeface="MS Gothic" charset="-128"/>
              </a:rPr>
              <a:t>After identify the fake Wi-Fi, </a:t>
            </a:r>
            <a:r>
              <a:rPr lang="en-US" altLang="zh-CN" b="0" dirty="0">
                <a:solidFill>
                  <a:schemeClr val="tx2"/>
                </a:solidFill>
              </a:rPr>
              <a:t>legitimate AP should send jamming frames to disrupt the normal operation of Wi-Fi. So </a:t>
            </a:r>
            <a:r>
              <a:rPr lang="en-US" altLang="zh-CN" b="0" dirty="0" err="1">
                <a:solidFill>
                  <a:schemeClr val="tx2"/>
                </a:solidFill>
              </a:rPr>
              <a:t>TGbi</a:t>
            </a:r>
            <a:r>
              <a:rPr lang="en-US" altLang="zh-CN" b="0" dirty="0">
                <a:solidFill>
                  <a:schemeClr val="tx2"/>
                </a:solidFill>
              </a:rPr>
              <a:t> can consider what jamming frames should be like.</a:t>
            </a:r>
          </a:p>
          <a:p>
            <a:pPr marL="0" indent="0"/>
            <a:endParaRPr lang="en-US" altLang="ja-JP" b="0" kern="0" baseline="30000" dirty="0">
              <a:solidFill>
                <a:schemeClr val="tx2"/>
              </a:solidFill>
              <a:ea typeface="宋体" panose="02010600030101010101" pitchFamily="2" charset="-122"/>
            </a:endParaRPr>
          </a:p>
        </p:txBody>
      </p:sp>
      <p:sp>
        <p:nvSpPr>
          <p:cNvPr id="3" name="文本框 2">
            <a:extLst>
              <a:ext uri="{FF2B5EF4-FFF2-40B4-BE49-F238E27FC236}">
                <a16:creationId xmlns:a16="http://schemas.microsoft.com/office/drawing/2014/main" id="{161B87C1-0ECE-7B5A-5CA2-61DD7C1E29A0}"/>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2747233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dirty="0"/>
              <a:t>November 2022</a:t>
            </a:r>
            <a:endParaRPr lang="en-GB"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8</a:t>
            </a:fld>
            <a:endParaRPr lang="en-GB" dirty="0"/>
          </a:p>
        </p:txBody>
      </p:sp>
      <p:sp>
        <p:nvSpPr>
          <p:cNvPr id="3" name="タイトル 1">
            <a:extLst>
              <a:ext uri="{FF2B5EF4-FFF2-40B4-BE49-F238E27FC236}">
                <a16:creationId xmlns:a16="http://schemas.microsoft.com/office/drawing/2014/main" id="{7124546C-B92A-9D9B-4C8C-05C424465F58}"/>
              </a:ext>
            </a:extLst>
          </p:cNvPr>
          <p:cNvSpPr txBox="1">
            <a:spLocks/>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kumimoji="1" lang="en-US" altLang="ja-JP" kern="0"/>
              <a:t>Summary</a:t>
            </a:r>
            <a:endParaRPr kumimoji="1" lang="ja-JP" altLang="en-US" kern="0" dirty="0"/>
          </a:p>
        </p:txBody>
      </p:sp>
      <p:sp>
        <p:nvSpPr>
          <p:cNvPr id="6" name="コンテンツ プレースホルダー 2">
            <a:extLst>
              <a:ext uri="{FF2B5EF4-FFF2-40B4-BE49-F238E27FC236}">
                <a16:creationId xmlns:a16="http://schemas.microsoft.com/office/drawing/2014/main" id="{1D916AFC-ED26-04A2-DA65-24555A81A564}"/>
              </a:ext>
            </a:extLst>
          </p:cNvPr>
          <p:cNvSpPr txBox="1">
            <a:spLocks/>
          </p:cNvSpPr>
          <p:nvPr/>
        </p:nvSpPr>
        <p:spPr bwMode="auto">
          <a:xfrm>
            <a:off x="914401" y="1981201"/>
            <a:ext cx="10361084" cy="42561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buFont typeface="Arial" panose="020B0604020202020204" pitchFamily="34" charset="0"/>
              <a:buChar char="•"/>
              <a:defRPr/>
            </a:pPr>
            <a:r>
              <a:rPr lang="en-US" altLang="zh-CN" dirty="0"/>
              <a:t>The privacy implications of fake Wi-Fi that intrudes upon user privacy should be taken seriously.</a:t>
            </a:r>
          </a:p>
          <a:p>
            <a:pPr>
              <a:buFont typeface="Arial" panose="020B0604020202020204" pitchFamily="34" charset="0"/>
              <a:buChar char="•"/>
              <a:defRPr/>
            </a:pPr>
            <a:endParaRPr lang="en-US" altLang="zh-CN" dirty="0"/>
          </a:p>
          <a:p>
            <a:pPr>
              <a:buFont typeface="Arial" panose="020B0604020202020204" pitchFamily="34" charset="0"/>
              <a:buChar char="•"/>
              <a:defRPr/>
            </a:pPr>
            <a:r>
              <a:rPr lang="en-US" altLang="zh-CN" dirty="0"/>
              <a:t>This submission provide some ideas to solve this issue.</a:t>
            </a:r>
          </a:p>
          <a:p>
            <a:pPr>
              <a:buFont typeface="Arial" panose="020B0604020202020204" pitchFamily="34" charset="0"/>
              <a:buChar char="•"/>
              <a:defRPr/>
            </a:pPr>
            <a:endParaRPr lang="en-US" altLang="zh-CN" dirty="0"/>
          </a:p>
          <a:p>
            <a:pPr>
              <a:buFont typeface="Arial" panose="020B0604020202020204" pitchFamily="34" charset="0"/>
              <a:buChar char="•"/>
              <a:defRPr/>
            </a:pPr>
            <a:r>
              <a:rPr lang="en-US" altLang="zh-CN" dirty="0"/>
              <a:t>Candidate solutions shall be studied and discussed.</a:t>
            </a:r>
            <a:endParaRPr lang="zh-CN" altLang="en-US" dirty="0"/>
          </a:p>
          <a:p>
            <a:pPr marL="0" indent="0">
              <a:defRPr/>
            </a:pPr>
            <a:endParaRPr lang="en-US" altLang="zh-CN" dirty="0"/>
          </a:p>
        </p:txBody>
      </p:sp>
      <p:sp>
        <p:nvSpPr>
          <p:cNvPr id="2" name="文本框 1">
            <a:extLst>
              <a:ext uri="{FF2B5EF4-FFF2-40B4-BE49-F238E27FC236}">
                <a16:creationId xmlns:a16="http://schemas.microsoft.com/office/drawing/2014/main" id="{A13737DA-BE8F-0C3B-9B97-5F26AA2481A6}"/>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1954566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dirty="0"/>
              <a:t>November 2022</a:t>
            </a:r>
            <a:endParaRPr lang="en-GB"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9</a:t>
            </a:fld>
            <a:endParaRPr lang="en-GB" dirty="0"/>
          </a:p>
        </p:txBody>
      </p:sp>
      <p:sp>
        <p:nvSpPr>
          <p:cNvPr id="2" name="Rectangle 1">
            <a:extLst>
              <a:ext uri="{FF2B5EF4-FFF2-40B4-BE49-F238E27FC236}">
                <a16:creationId xmlns:a16="http://schemas.microsoft.com/office/drawing/2014/main" id="{F6F7425B-4247-24A1-CB50-D8FC707CF709}"/>
              </a:ext>
            </a:extLst>
          </p:cNvPr>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i="0" u="none" strike="noStrike" kern="0" cap="none" spc="0" normalizeH="0" baseline="0" noProof="0">
                <a:ln>
                  <a:noFill/>
                </a:ln>
                <a:solidFill>
                  <a:srgbClr val="000000"/>
                </a:solidFill>
                <a:effectLst/>
                <a:uLnTx/>
                <a:uFillTx/>
                <a:latin typeface="Times New Roman"/>
                <a:ea typeface="MS Gothic"/>
                <a:cs typeface="+mj-cs"/>
              </a:rPr>
              <a:t>References</a:t>
            </a:r>
            <a:endParaRPr kumimoji="1" lang="en-GB" sz="3200" b="1"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5" name="Content Placeholder 1">
            <a:extLst>
              <a:ext uri="{FF2B5EF4-FFF2-40B4-BE49-F238E27FC236}">
                <a16:creationId xmlns:a16="http://schemas.microsoft.com/office/drawing/2014/main" id="{FBAD1F77-D853-3E3F-E0AE-76653E6DCC75}"/>
              </a:ext>
            </a:extLst>
          </p:cNvPr>
          <p:cNvSpPr txBox="1">
            <a:spLocks/>
          </p:cNvSpPr>
          <p:nvPr/>
        </p:nvSpPr>
        <p:spPr bwMode="auto">
          <a:xfrm>
            <a:off x="818638" y="1767575"/>
            <a:ext cx="10654207" cy="48463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r>
              <a:rPr lang="en-US" altLang="ja-JP" kern="0" dirty="0"/>
              <a:t>[1] 11-23-0892-00-</a:t>
            </a:r>
            <a:r>
              <a:rPr lang="en-US" altLang="ja-JP" kern="0" dirty="0" err="1"/>
              <a:t>00bi</a:t>
            </a:r>
            <a:r>
              <a:rPr lang="en-US" altLang="ja-JP" kern="0" dirty="0"/>
              <a:t>-requirements-and-issues-tracking, </a:t>
            </a:r>
            <a:r>
              <a:rPr lang="en-GB" altLang="zh-CN" dirty="0"/>
              <a:t>May 2023</a:t>
            </a:r>
          </a:p>
          <a:p>
            <a:endParaRPr kumimoji="1" lang="en-GB" altLang="ja-JP" sz="2400" b="1" i="0" u="none" strike="noStrike" kern="0" cap="none" spc="0" normalizeH="0" baseline="0" noProof="0" dirty="0">
              <a:ln>
                <a:noFill/>
              </a:ln>
              <a:solidFill>
                <a:srgbClr val="000000"/>
              </a:solidFill>
              <a:effectLst/>
              <a:uLnTx/>
              <a:uFillTx/>
              <a:latin typeface="Times New Roman"/>
              <a:ea typeface="MS Gothic"/>
              <a:cs typeface="+mn-cs"/>
            </a:endParaRPr>
          </a:p>
          <a:p>
            <a:r>
              <a:rPr lang="en-GB" altLang="ja-JP" kern="0" dirty="0">
                <a:latin typeface="Times New Roman"/>
                <a:ea typeface="MS Gothic"/>
              </a:rPr>
              <a:t>[</a:t>
            </a:r>
            <a:r>
              <a:rPr lang="en-GB" altLang="ja-JP" kern="0" dirty="0"/>
              <a:t>2] 11-22-1383-00-</a:t>
            </a:r>
            <a:r>
              <a:rPr lang="en-GB" altLang="ja-JP" kern="0" dirty="0" err="1"/>
              <a:t>00bi</a:t>
            </a:r>
            <a:r>
              <a:rPr lang="en-GB" altLang="ja-JP" kern="0" dirty="0"/>
              <a:t>-hashed-</a:t>
            </a:r>
            <a:r>
              <a:rPr lang="en-GB" altLang="ja-JP" kern="0" dirty="0" err="1"/>
              <a:t>ssid</a:t>
            </a:r>
            <a:r>
              <a:rPr lang="en-GB" altLang="ja-JP" kern="0" dirty="0"/>
              <a:t>, August 2022</a:t>
            </a:r>
            <a:endParaRPr kumimoji="1" lang="en-US" altLang="ja-JP" sz="2400" b="1"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3" name="文本框 2">
            <a:extLst>
              <a:ext uri="{FF2B5EF4-FFF2-40B4-BE49-F238E27FC236}">
                <a16:creationId xmlns:a16="http://schemas.microsoft.com/office/drawing/2014/main" id="{4AC9A1C2-0E10-7DA2-BFCD-5CDCE514A503}"/>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1531461377"/>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3613</TotalTime>
  <Words>747</Words>
  <Application>Microsoft Office PowerPoint</Application>
  <PresentationFormat>宽屏</PresentationFormat>
  <Paragraphs>81</Paragraphs>
  <Slides>9</Slides>
  <Notes>3</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5" baseType="lpstr">
      <vt:lpstr>等线</vt:lpstr>
      <vt:lpstr>宋体</vt:lpstr>
      <vt:lpstr>Arial</vt:lpstr>
      <vt:lpstr>Times New Roman</vt:lpstr>
      <vt:lpstr>802-11-Submission</vt:lpstr>
      <vt:lpstr>Document</vt:lpstr>
      <vt:lpstr>Consideration on Identify and Attack Fake Wi-Fi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 on Identify and Attack Fake Wi-Fi</dc:title>
  <dc:creator>朱 丽花</dc:creator>
  <cp:lastModifiedBy>zlh</cp:lastModifiedBy>
  <cp:revision>77</cp:revision>
  <dcterms:created xsi:type="dcterms:W3CDTF">2022-11-01T01:31:58Z</dcterms:created>
  <dcterms:modified xsi:type="dcterms:W3CDTF">2023-07-07T11:02:18Z</dcterms:modified>
</cp:coreProperties>
</file>