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579" r:id="rId4"/>
    <p:sldId id="585" r:id="rId5"/>
    <p:sldId id="580" r:id="rId6"/>
    <p:sldId id="581" r:id="rId7"/>
    <p:sldId id="587" r:id="rId8"/>
    <p:sldId id="588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3875" autoAdjust="0"/>
  </p:normalViewPr>
  <p:slideViewPr>
    <p:cSldViewPr>
      <p:cViewPr varScale="1">
        <p:scale>
          <a:sx n="82" d="100"/>
          <a:sy n="82" d="100"/>
        </p:scale>
        <p:origin x="156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707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7599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416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3277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176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Further Discussion on AMP PAR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2023-07-12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245660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1190r2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Common consensus on study scope has been achieved in TIG and further discussion on PAR scope happened in the past telcos.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New air-interface design and further MAC optimization are needed to support ultra-low power consumption and ultra-low complexity AMP devices.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1190r2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Deployment Option 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66681" y="3826695"/>
            <a:ext cx="8610600" cy="362624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cs typeface="Times New Roman" panose="02020603050405020304" pitchFamily="18" charset="0"/>
              </a:rPr>
              <a:t>Communication links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Both DL and UL in S1G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DL: new air-interface with WUR-like design (i.e. MC-OOK) with scaling, e.g., SCS 312.5kHz </a:t>
            </a:r>
            <a:r>
              <a:rPr lang="en-US" altLang="zh-CN" sz="1400" dirty="0">
                <a:cs typeface="Times New Roman" panose="02020603050405020304" pitchFamily="18" charset="0"/>
                <a:sym typeface="Wingdings" panose="05000000000000000000" pitchFamily="2" charset="2"/>
              </a:rPr>
              <a:t> 31.25kHz, OFDM symbol duration 4us  40us, etc.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  <a:sym typeface="Wingdings" panose="05000000000000000000" pitchFamily="2" charset="2"/>
              </a:rPr>
              <a:t>UL: </a:t>
            </a:r>
            <a:r>
              <a:rPr lang="en-US" altLang="zh-CN" sz="1400" dirty="0">
                <a:cs typeface="Times New Roman" panose="02020603050405020304" pitchFamily="18" charset="0"/>
              </a:rPr>
              <a:t>new air-interface with </a:t>
            </a:r>
            <a:r>
              <a:rPr lang="en-US" altLang="zh-CN" sz="1400" dirty="0">
                <a:cs typeface="Times New Roman" panose="02020603050405020304" pitchFamily="18" charset="0"/>
                <a:sym typeface="Wingdings" panose="05000000000000000000" pitchFamily="2" charset="2"/>
              </a:rPr>
              <a:t>OOK/FSK/PSK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800" dirty="0">
                <a:cs typeface="Times New Roman" panose="02020603050405020304" pitchFamily="18" charset="0"/>
              </a:rPr>
              <a:t>RF power transfer (when RF power is used)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Fixed AP or mobile AP, e.g., cell phone, as RF energy source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Same S1G band as communication link 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Assisting Node can be optionally deployed for additional power source 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1400" dirty="0">
              <a:cs typeface="Times New Roman" panose="02020603050405020304" pitchFamily="18" charset="0"/>
            </a:endParaRP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1400" dirty="0"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11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85971DB-4958-DE24-546A-B672FB56A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101664"/>
            <a:ext cx="1074513" cy="109737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2EFC890-87B4-2A5E-9143-F42662E577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5594" y="2228754"/>
            <a:ext cx="914479" cy="708721"/>
          </a:xfrm>
          <a:prstGeom prst="rect">
            <a:avLst/>
          </a:prstGeom>
        </p:spPr>
      </p:pic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96EDEEFC-895C-4E8F-AAAC-4542ABCB305C}"/>
              </a:ext>
            </a:extLst>
          </p:cNvPr>
          <p:cNvCxnSpPr>
            <a:cxnSpLocks/>
          </p:cNvCxnSpPr>
          <p:nvPr/>
        </p:nvCxnSpPr>
        <p:spPr bwMode="auto">
          <a:xfrm>
            <a:off x="3000363" y="2131577"/>
            <a:ext cx="29432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765FC6CB-EFD8-EA5B-5A0C-1BCCE08C6B20}"/>
              </a:ext>
            </a:extLst>
          </p:cNvPr>
          <p:cNvCxnSpPr>
            <a:cxnSpLocks/>
          </p:cNvCxnSpPr>
          <p:nvPr/>
        </p:nvCxnSpPr>
        <p:spPr bwMode="auto">
          <a:xfrm flipH="1">
            <a:off x="2949013" y="2418334"/>
            <a:ext cx="29432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dash"/>
            <a:round/>
            <a:headEnd type="none" w="lg" len="lg"/>
            <a:tailEnd type="triangle" w="lg" len="lg"/>
          </a:ln>
        </p:spPr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34D786F5-F0C6-7454-440D-48515CF84740}"/>
              </a:ext>
            </a:extLst>
          </p:cNvPr>
          <p:cNvSpPr txBox="1"/>
          <p:nvPr/>
        </p:nvSpPr>
        <p:spPr>
          <a:xfrm>
            <a:off x="3733800" y="1774497"/>
            <a:ext cx="2158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AMP DL air interface @S1G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7612877A-2D71-BE8B-018C-47F40EF102CF}"/>
              </a:ext>
            </a:extLst>
          </p:cNvPr>
          <p:cNvSpPr txBox="1"/>
          <p:nvPr/>
        </p:nvSpPr>
        <p:spPr>
          <a:xfrm>
            <a:off x="3622954" y="2500489"/>
            <a:ext cx="2269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AMP UL air interface @S1G</a:t>
            </a:r>
          </a:p>
        </p:txBody>
      </p:sp>
      <p:sp>
        <p:nvSpPr>
          <p:cNvPr id="21" name="箭头: 下 20">
            <a:extLst>
              <a:ext uri="{FF2B5EF4-FFF2-40B4-BE49-F238E27FC236}">
                <a16:creationId xmlns:a16="http://schemas.microsoft.com/office/drawing/2014/main" id="{FDD13069-82AB-EC6E-3A71-B12C35608633}"/>
              </a:ext>
            </a:extLst>
          </p:cNvPr>
          <p:cNvSpPr/>
          <p:nvPr/>
        </p:nvSpPr>
        <p:spPr bwMode="auto">
          <a:xfrm rot="16200000">
            <a:off x="4378391" y="1549394"/>
            <a:ext cx="135832" cy="2994587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CB51B63-BDC4-3286-D850-33209C2354AB}"/>
              </a:ext>
            </a:extLst>
          </p:cNvPr>
          <p:cNvSpPr txBox="1"/>
          <p:nvPr/>
        </p:nvSpPr>
        <p:spPr>
          <a:xfrm>
            <a:off x="3695700" y="3135850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RF power transfer @S1G</a:t>
            </a: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5AB8AB57-6BE1-06FE-B118-5DAB52C0C8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9212" y="2837657"/>
            <a:ext cx="526803" cy="873383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:a16="http://schemas.microsoft.com/office/drawing/2014/main" id="{B4B3CDCA-9D0C-3675-7555-2ACA34593094}"/>
              </a:ext>
            </a:extLst>
          </p:cNvPr>
          <p:cNvSpPr txBox="1"/>
          <p:nvPr/>
        </p:nvSpPr>
        <p:spPr>
          <a:xfrm>
            <a:off x="1432204" y="2279750"/>
            <a:ext cx="1166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or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6C83BAE9-F193-7C7A-E1C0-3436ED6947CD}"/>
              </a:ext>
            </a:extLst>
          </p:cNvPr>
          <p:cNvSpPr txBox="1"/>
          <p:nvPr/>
        </p:nvSpPr>
        <p:spPr>
          <a:xfrm>
            <a:off x="314962" y="2318689"/>
            <a:ext cx="1178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AMP AP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FCC074C8-8AB6-19C4-33C9-E0702E9037CB}"/>
              </a:ext>
            </a:extLst>
          </p:cNvPr>
          <p:cNvSpPr txBox="1"/>
          <p:nvPr/>
        </p:nvSpPr>
        <p:spPr>
          <a:xfrm>
            <a:off x="7315200" y="245615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AMP STA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8A9FC020-8B49-47D9-B761-534185CE2DAF}"/>
              </a:ext>
            </a:extLst>
          </p:cNvPr>
          <p:cNvSpPr txBox="1"/>
          <p:nvPr/>
        </p:nvSpPr>
        <p:spPr>
          <a:xfrm>
            <a:off x="5715000" y="1242357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RF power transfer @S1G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4E478F92-A6C5-4520-9207-E3876549AEE2}"/>
              </a:ext>
            </a:extLst>
          </p:cNvPr>
          <p:cNvSpPr txBox="1"/>
          <p:nvPr/>
        </p:nvSpPr>
        <p:spPr>
          <a:xfrm>
            <a:off x="7789607" y="1640254"/>
            <a:ext cx="1188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Assisting  Node</a:t>
            </a:r>
          </a:p>
        </p:txBody>
      </p:sp>
      <p:sp>
        <p:nvSpPr>
          <p:cNvPr id="32" name="箭头: 下 31">
            <a:extLst>
              <a:ext uri="{FF2B5EF4-FFF2-40B4-BE49-F238E27FC236}">
                <a16:creationId xmlns:a16="http://schemas.microsoft.com/office/drawing/2014/main" id="{5C966346-2041-4D42-8DD1-EA08FF774C10}"/>
              </a:ext>
            </a:extLst>
          </p:cNvPr>
          <p:cNvSpPr/>
          <p:nvPr/>
        </p:nvSpPr>
        <p:spPr bwMode="auto">
          <a:xfrm rot="2670847">
            <a:off x="7333194" y="1051430"/>
            <a:ext cx="253385" cy="1075050"/>
          </a:xfrm>
          <a:prstGeom prst="downArrow">
            <a:avLst>
              <a:gd name="adj1" fmla="val 26493"/>
              <a:gd name="adj2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E14FE1D6-08F3-E3CA-23FF-1F6E920A52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7079" y="580043"/>
            <a:ext cx="1074513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8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Deployment Option 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3949805"/>
            <a:ext cx="8610600" cy="339541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Communication links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Both DL and UL in 2.4GHz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DL air-interface: WUR-like design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  <a:sym typeface="Wingdings" panose="05000000000000000000" pitchFamily="2" charset="2"/>
              </a:rPr>
              <a:t>UL air-interface: OOK/PSK/FSK or DSSS for backward compatibility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RF power transfer(when RF power is used)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Fixed AP or mobile AP, e.g., cell phone, as RF energy source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Assisting Node can be optionally deployed for additional power source 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85971DB-4958-DE24-546A-B672FB56A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101664"/>
            <a:ext cx="1074513" cy="109737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2EFC890-87B4-2A5E-9143-F42662E577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5594" y="2228754"/>
            <a:ext cx="914479" cy="708721"/>
          </a:xfrm>
          <a:prstGeom prst="rect">
            <a:avLst/>
          </a:prstGeom>
        </p:spPr>
      </p:pic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96EDEEFC-895C-4E8F-AAAC-4542ABCB305C}"/>
              </a:ext>
            </a:extLst>
          </p:cNvPr>
          <p:cNvCxnSpPr/>
          <p:nvPr/>
        </p:nvCxnSpPr>
        <p:spPr bwMode="auto">
          <a:xfrm>
            <a:off x="3000363" y="2131577"/>
            <a:ext cx="29432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765FC6CB-EFD8-EA5B-5A0C-1BCCE08C6B20}"/>
              </a:ext>
            </a:extLst>
          </p:cNvPr>
          <p:cNvCxnSpPr>
            <a:cxnSpLocks/>
          </p:cNvCxnSpPr>
          <p:nvPr/>
        </p:nvCxnSpPr>
        <p:spPr bwMode="auto">
          <a:xfrm flipH="1">
            <a:off x="2949013" y="2418334"/>
            <a:ext cx="29432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dash"/>
            <a:round/>
            <a:headEnd type="none" w="lg" len="lg"/>
            <a:tailEnd type="triangle" w="lg" len="lg"/>
          </a:ln>
        </p:spPr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34D786F5-F0C6-7454-440D-48515CF84740}"/>
              </a:ext>
            </a:extLst>
          </p:cNvPr>
          <p:cNvSpPr txBox="1"/>
          <p:nvPr/>
        </p:nvSpPr>
        <p:spPr>
          <a:xfrm>
            <a:off x="3733800" y="1669547"/>
            <a:ext cx="2158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DL communication @2.4GHz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7612877A-2D71-BE8B-018C-47F40EF102CF}"/>
              </a:ext>
            </a:extLst>
          </p:cNvPr>
          <p:cNvSpPr txBox="1"/>
          <p:nvPr/>
        </p:nvSpPr>
        <p:spPr>
          <a:xfrm>
            <a:off x="3733800" y="2479805"/>
            <a:ext cx="2158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UL communication @2.4GHz</a:t>
            </a:r>
          </a:p>
        </p:txBody>
      </p:sp>
      <p:sp>
        <p:nvSpPr>
          <p:cNvPr id="21" name="箭头: 下 20">
            <a:extLst>
              <a:ext uri="{FF2B5EF4-FFF2-40B4-BE49-F238E27FC236}">
                <a16:creationId xmlns:a16="http://schemas.microsoft.com/office/drawing/2014/main" id="{FDD13069-82AB-EC6E-3A71-B12C35608633}"/>
              </a:ext>
            </a:extLst>
          </p:cNvPr>
          <p:cNvSpPr/>
          <p:nvPr/>
        </p:nvSpPr>
        <p:spPr bwMode="auto">
          <a:xfrm rot="16200000">
            <a:off x="4378391" y="1549394"/>
            <a:ext cx="135832" cy="2994587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CB51B63-BDC4-3286-D850-33209C2354AB}"/>
              </a:ext>
            </a:extLst>
          </p:cNvPr>
          <p:cNvSpPr txBox="1"/>
          <p:nvPr/>
        </p:nvSpPr>
        <p:spPr>
          <a:xfrm>
            <a:off x="5980957" y="1242752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RF power transfer @S1G/2.4GHz</a:t>
            </a: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5AB8AB57-6BE1-06FE-B118-5DAB52C0C8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9212" y="2837657"/>
            <a:ext cx="526803" cy="873383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:a16="http://schemas.microsoft.com/office/drawing/2014/main" id="{B4B3CDCA-9D0C-3675-7555-2ACA34593094}"/>
              </a:ext>
            </a:extLst>
          </p:cNvPr>
          <p:cNvSpPr txBox="1"/>
          <p:nvPr/>
        </p:nvSpPr>
        <p:spPr>
          <a:xfrm>
            <a:off x="1432204" y="2279750"/>
            <a:ext cx="1166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or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C3BF6F11-858F-4963-DF4D-1D91A9708374}"/>
              </a:ext>
            </a:extLst>
          </p:cNvPr>
          <p:cNvSpPr txBox="1"/>
          <p:nvPr/>
        </p:nvSpPr>
        <p:spPr>
          <a:xfrm>
            <a:off x="418834" y="2367476"/>
            <a:ext cx="11953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AMP AP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FCC074C8-8AB6-19C4-33C9-E0702E9037CB}"/>
              </a:ext>
            </a:extLst>
          </p:cNvPr>
          <p:cNvSpPr txBox="1"/>
          <p:nvPr/>
        </p:nvSpPr>
        <p:spPr>
          <a:xfrm>
            <a:off x="7315200" y="245615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AMP STA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3DCCC086-AA7C-4344-A707-97D80CB50F10}"/>
              </a:ext>
            </a:extLst>
          </p:cNvPr>
          <p:cNvSpPr txBox="1"/>
          <p:nvPr/>
        </p:nvSpPr>
        <p:spPr>
          <a:xfrm>
            <a:off x="7863733" y="1729527"/>
            <a:ext cx="1188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Assisting  Node</a:t>
            </a:r>
          </a:p>
        </p:txBody>
      </p:sp>
      <p:sp>
        <p:nvSpPr>
          <p:cNvPr id="30" name="箭头: 下 29">
            <a:extLst>
              <a:ext uri="{FF2B5EF4-FFF2-40B4-BE49-F238E27FC236}">
                <a16:creationId xmlns:a16="http://schemas.microsoft.com/office/drawing/2014/main" id="{3D992D0E-D6FE-44B0-9AB6-B21E43110634}"/>
              </a:ext>
            </a:extLst>
          </p:cNvPr>
          <p:cNvSpPr/>
          <p:nvPr/>
        </p:nvSpPr>
        <p:spPr bwMode="auto">
          <a:xfrm rot="2587495">
            <a:off x="7345637" y="1133279"/>
            <a:ext cx="253385" cy="1075050"/>
          </a:xfrm>
          <a:prstGeom prst="downArrow">
            <a:avLst>
              <a:gd name="adj1" fmla="val 26493"/>
              <a:gd name="adj2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D3F37F7C-0DE9-4C0D-A625-CF303AE2D130}"/>
              </a:ext>
            </a:extLst>
          </p:cNvPr>
          <p:cNvSpPr txBox="1"/>
          <p:nvPr/>
        </p:nvSpPr>
        <p:spPr>
          <a:xfrm>
            <a:off x="3536675" y="3200749"/>
            <a:ext cx="2552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RF power transfer @S1G/2.4GHz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F09D870B-164C-8A96-591B-AA6543CD4D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6603" y="660305"/>
            <a:ext cx="1074513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Issues to be standardized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999672"/>
            <a:ext cx="8610600" cy="502297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b="1" dirty="0">
                <a:cs typeface="Times New Roman" panose="02020603050405020304" pitchFamily="18" charset="0"/>
              </a:rPr>
              <a:t>New</a:t>
            </a:r>
            <a:r>
              <a:rPr lang="en-US" altLang="zh-CN" sz="2000" dirty="0">
                <a:cs typeface="Times New Roman" panose="02020603050405020304" pitchFamily="18" charset="0"/>
              </a:rPr>
              <a:t> air-interface design for DL/UL for deployment option 1(Sub-1 GHz), e.g.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WUR-like design for DL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OOK/PSK/FSK for UL</a:t>
            </a:r>
          </a:p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b="1" dirty="0">
                <a:cs typeface="Times New Roman" panose="02020603050405020304" pitchFamily="18" charset="0"/>
              </a:rPr>
              <a:t>Enhanced </a:t>
            </a:r>
            <a:r>
              <a:rPr lang="en-US" altLang="zh-CN" sz="2000" dirty="0">
                <a:cs typeface="Times New Roman" panose="02020603050405020304" pitchFamily="18" charset="0"/>
              </a:rPr>
              <a:t>air-interface for deployment option 2 (2.4GHz), e.g.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WUR for DL 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  <a:sym typeface="Wingdings" panose="05000000000000000000" pitchFamily="2" charset="2"/>
              </a:rPr>
              <a:t>OOK/PSK/FSK or </a:t>
            </a:r>
            <a:r>
              <a:rPr lang="en-US" altLang="zh-CN" sz="1800" dirty="0">
                <a:cs typeface="Times New Roman" panose="02020603050405020304" pitchFamily="18" charset="0"/>
              </a:rPr>
              <a:t>DSSS for UL with backward combability </a:t>
            </a:r>
          </a:p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MAC optimization  for both deployment option 1/2, e.g.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Routine MAC procedures including association/disassociation and authentication, etc.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Channel access schemes, power management, MAC compression etc. </a:t>
            </a:r>
          </a:p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Further consider whether to specify RF power transfer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57492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Par Scope Consideration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548346"/>
            <a:ext cx="8610600" cy="442101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2000" dirty="0">
                <a:cs typeface="Times New Roman" panose="02020603050405020304" pitchFamily="18" charset="0"/>
              </a:rPr>
              <a:t>Operation frequency should be specified and both S1G and 2.4GHz can be supported.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2000" dirty="0">
                <a:cs typeface="Times New Roman" panose="02020603050405020304" pitchFamily="18" charset="0"/>
              </a:rPr>
              <a:t>Other detailed requirements, e.g., data rate, channel bandwidth, can be left for TG</a:t>
            </a:r>
            <a:endParaRPr lang="en-GB" altLang="zh-CN" sz="2000" u="sng" dirty="0">
              <a:cs typeface="Times New Roman" panose="02020603050405020304" pitchFamily="18" charset="0"/>
            </a:endParaRP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2000" dirty="0">
                <a:cs typeface="Times New Roman" panose="02020603050405020304" pitchFamily="18" charset="0"/>
              </a:rPr>
              <a:t>Both communication and positioning should be supported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2000" dirty="0">
                <a:cs typeface="Times New Roman" panose="02020603050405020304" pitchFamily="18" charset="0"/>
              </a:rPr>
              <a:t>Co-existence should be considered and backward compatibility can be considered in some special cases, e.g., UL design in deployment option 2. </a:t>
            </a:r>
            <a:endParaRPr lang="zh-CN" altLang="zh-CN" sz="1800" i="1" dirty="0">
              <a:cs typeface="Times New Roman" panose="02020603050405020304" pitchFamily="18" charset="0"/>
            </a:endParaRPr>
          </a:p>
          <a:p>
            <a:pPr marL="257175" lvl="1" algn="just">
              <a:lnSpc>
                <a:spcPct val="150000"/>
              </a:lnSpc>
            </a:pP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24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69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</a:t>
            </a: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Consolidated </a:t>
            </a: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PAR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254339"/>
            <a:ext cx="8610600" cy="485370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This amendment defines modifications to both the IEEE 802.11 Medium Access Control layer (MAC) and Physical Layers (PHY) to enable operation of ambient powered device by defining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at least one </a:t>
            </a:r>
            <a:r>
              <a:rPr lang="en-GB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mode of ultra-low power data communication link in sub-1GHz or 2.4 GHz</a:t>
            </a:r>
          </a:p>
          <a:p>
            <a:pPr marR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at least one mode for certain type of AMP IOT devices to connect with legacy WLAN network in 2.4GHz band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at least one mode of </a:t>
            </a:r>
            <a:r>
              <a:rPr lang="en-GB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wireless RF power transfer </a:t>
            </a: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in sub-1GHz or 2.4GHz </a:t>
            </a:r>
          </a:p>
          <a:p>
            <a:pPr marR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at least one mode to support </a:t>
            </a: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positioning function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endParaRPr lang="en-GB" sz="2000" dirty="0">
              <a:ea typeface="SimSun" panose="02010600030101010101" pitchFamily="2" charset="-122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This amendment shall provide coexistence and, at least for the second mode, provide backward compatibility with deployed devices compliant with IEEE Std 802.11™-2020 and operating in the same band.</a:t>
            </a:r>
          </a:p>
          <a:p>
            <a:pPr marL="514350" lvl="2" algn="just">
              <a:lnSpc>
                <a:spcPct val="170000"/>
              </a:lnSpc>
            </a:pPr>
            <a:endParaRPr lang="en-US" altLang="zh-CN" sz="20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8270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905000"/>
            <a:ext cx="8610600" cy="226837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Issues including deployment options, issues to be standardized are presented.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800" b="1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ea typeface="SimSun" panose="02010600030101010101" pitchFamily="2" charset="-122"/>
              </a:rPr>
              <a:t>Consolidated PAR is proposed.</a:t>
            </a:r>
            <a:endParaRPr lang="en-GB" sz="2800" b="1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20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66092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5692</TotalTime>
  <Words>758</Words>
  <Application>Microsoft Office PowerPoint</Application>
  <PresentationFormat>全屏显示(4:3)</PresentationFormat>
  <Paragraphs>126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ACcord Submission Template</vt:lpstr>
      <vt:lpstr>Further Discussion on AMP PAR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Qi Yinan</cp:lastModifiedBy>
  <cp:revision>1830</cp:revision>
  <cp:lastPrinted>1998-02-10T13:28:00Z</cp:lastPrinted>
  <dcterms:created xsi:type="dcterms:W3CDTF">2009-12-02T19:05:00Z</dcterms:created>
  <dcterms:modified xsi:type="dcterms:W3CDTF">2023-07-12T06:43:04Z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