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2" r:id="rId2"/>
    <p:sldId id="273" r:id="rId3"/>
    <p:sldId id="275" r:id="rId4"/>
    <p:sldId id="266" r:id="rId5"/>
    <p:sldId id="267" r:id="rId6"/>
    <p:sldId id="265" r:id="rId7"/>
    <p:sldId id="268" r:id="rId8"/>
    <p:sldId id="272" r:id="rId9"/>
    <p:sldId id="271" r:id="rId10"/>
    <p:sldId id="274" r:id="rId11"/>
    <p:sldId id="259" r:id="rId12"/>
    <p:sldId id="270" r:id="rId13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–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5" autoAdjust="0"/>
    <p:restoredTop sz="95326" autoAdjust="0"/>
  </p:normalViewPr>
  <p:slideViewPr>
    <p:cSldViewPr snapToGrid="0">
      <p:cViewPr varScale="1">
        <p:scale>
          <a:sx n="82" d="100"/>
          <a:sy n="82" d="100"/>
        </p:scale>
        <p:origin x="773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A707D6-10F3-FD10-8C86-2CCDD304E1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9ABC5B-E03A-B25A-348D-272ED6C08A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7544B7-34E3-FBC8-A6D2-3DD513DAAC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Periklis Chatzimisios (I.H.U.)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04F564-C8E8-77BB-A184-E905FAC730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45FE9-327B-493D-B290-9579D55D5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6447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Periklis Chatzimisios (I.H.U.)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206FF-FAAC-4B1E-8166-3DCCE9F78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469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2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57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840D3C-406F-4E04-9D62-C985A0881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39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8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0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43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23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81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27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Daniele Medda (IHU)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C3840D3C-406F-4E04-9D62-C985A088177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802.11-23/1187r0</a:t>
            </a:r>
          </a:p>
        </p:txBody>
      </p:sp>
    </p:spTree>
    <p:extLst>
      <p:ext uri="{BB962C8B-B14F-4D97-AF65-F5344CB8AC3E}">
        <p14:creationId xmlns:p14="http://schemas.microsoft.com/office/powerpoint/2010/main" val="337988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8F366-0198-1328-5B81-3741935E65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663E5-B45E-4B49-79C9-DEBC817F20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9B425-3254-165E-B291-0FEB35525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A487DE-FCBD-BC7D-8F57-1BEE1AEBD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803564"/>
            <a:ext cx="10363200" cy="1108363"/>
          </a:xfrm>
        </p:spPr>
        <p:txBody>
          <a:bodyPr/>
          <a:lstStyle/>
          <a:p>
            <a:r>
              <a:rPr lang="en-US" noProof="0" dirty="0"/>
              <a:t>Band Management Challenges for 802.11be and Beyond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DFA92A0-C019-20F2-3213-F2C761790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2179655"/>
            <a:ext cx="8534400" cy="748146"/>
          </a:xfrm>
        </p:spPr>
        <p:txBody>
          <a:bodyPr/>
          <a:lstStyle/>
          <a:p>
            <a:r>
              <a:rPr lang="en-US" sz="2000" noProof="0" dirty="0"/>
              <a:t>Date: </a:t>
            </a:r>
            <a:r>
              <a:rPr lang="en-US" sz="2000" b="0" noProof="0" dirty="0"/>
              <a:t>2023-07-11</a:t>
            </a: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E11212A1-B205-4B32-362C-145599CE5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29876"/>
              </p:ext>
            </p:extLst>
          </p:nvPr>
        </p:nvGraphicFramePr>
        <p:xfrm>
          <a:off x="1372961" y="3887409"/>
          <a:ext cx="9446078" cy="2227580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2041072">
                  <a:extLst>
                    <a:ext uri="{9D8B030D-6E8A-4147-A177-3AD203B41FA5}">
                      <a16:colId xmlns:a16="http://schemas.microsoft.com/office/drawing/2014/main" val="3072777935"/>
                    </a:ext>
                  </a:extLst>
                </a:gridCol>
                <a:gridCol w="1910443">
                  <a:extLst>
                    <a:ext uri="{9D8B030D-6E8A-4147-A177-3AD203B41FA5}">
                      <a16:colId xmlns:a16="http://schemas.microsoft.com/office/drawing/2014/main" val="37610395"/>
                    </a:ext>
                  </a:extLst>
                </a:gridCol>
                <a:gridCol w="2106385">
                  <a:extLst>
                    <a:ext uri="{9D8B030D-6E8A-4147-A177-3AD203B41FA5}">
                      <a16:colId xmlns:a16="http://schemas.microsoft.com/office/drawing/2014/main" val="27886276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71500767"/>
                    </a:ext>
                  </a:extLst>
                </a:gridCol>
                <a:gridCol w="2073728">
                  <a:extLst>
                    <a:ext uri="{9D8B030D-6E8A-4147-A177-3AD203B41FA5}">
                      <a16:colId xmlns:a16="http://schemas.microsoft.com/office/drawing/2014/main" val="2614567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000" b="1" dirty="0"/>
                        <a:t>Name</a:t>
                      </a:r>
                      <a:endParaRPr lang="en-GB" sz="2000" b="1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dirty="0" err="1"/>
                        <a:t>Affiliations</a:t>
                      </a:r>
                      <a:endParaRPr lang="en-GB" sz="2000" b="1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dirty="0" err="1"/>
                        <a:t>Address</a:t>
                      </a:r>
                      <a:endParaRPr lang="en-GB" sz="2000" b="1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dirty="0"/>
                        <a:t>Phone</a:t>
                      </a:r>
                      <a:endParaRPr lang="en-GB" sz="2000" b="1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dirty="0"/>
                        <a:t>email</a:t>
                      </a:r>
                      <a:endParaRPr lang="en-GB" sz="2000" b="1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89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Daniele Medda</a:t>
                      </a:r>
                      <a:endParaRPr lang="en-GB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sz="1600" dirty="0"/>
                        <a:t>International Hellenic University</a:t>
                      </a:r>
                      <a:endParaRPr lang="en-GB" sz="1600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it-IT" sz="1600" dirty="0"/>
                        <a:t>P.O. Box 141</a:t>
                      </a:r>
                      <a:r>
                        <a:rPr lang="en-GB" sz="1600" dirty="0"/>
                        <a:t> </a:t>
                      </a:r>
                    </a:p>
                    <a:p>
                      <a:r>
                        <a:rPr lang="en-GB" sz="1600" dirty="0" err="1"/>
                        <a:t>Sindos</a:t>
                      </a:r>
                      <a:r>
                        <a:rPr lang="en-GB" sz="1600" dirty="0"/>
                        <a:t> 57400</a:t>
                      </a:r>
                    </a:p>
                    <a:p>
                      <a:r>
                        <a:rPr lang="en-GB" sz="1600" dirty="0"/>
                        <a:t>Thessaloniki (Greece)</a:t>
                      </a:r>
                      <a:endParaRPr lang="it-IT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dmedda@ihu.gr</a:t>
                      </a:r>
                      <a:endParaRPr lang="en-GB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535658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Athanasios Iossifides</a:t>
                      </a:r>
                      <a:endParaRPr lang="en-GB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605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Periklis Chatzimisios</a:t>
                      </a:r>
                      <a:endParaRPr lang="en-GB" sz="16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International Hellenic University &amp; University of New Mexico</a:t>
                      </a:r>
                      <a:endParaRPr lang="en-GB" sz="1600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94817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5F226A0-D040-89EE-AF0B-0B41DCD264FF}"/>
              </a:ext>
            </a:extLst>
          </p:cNvPr>
          <p:cNvSpPr txBox="1"/>
          <p:nvPr/>
        </p:nvSpPr>
        <p:spPr>
          <a:xfrm>
            <a:off x="1372961" y="3363682"/>
            <a:ext cx="9446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olidFill>
                  <a:schemeClr val="tx1"/>
                </a:solidFill>
              </a:rPr>
              <a:t>Authors</a:t>
            </a:r>
            <a:r>
              <a:rPr lang="it-IT" sz="2000" dirty="0">
                <a:solidFill>
                  <a:schemeClr val="tx1"/>
                </a:solidFill>
              </a:rPr>
              <a:t>: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97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5114-9612-210D-F074-984EF755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Identified trade-offs: final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0A519-FD38-5B19-81AE-142158D7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noProof="0" dirty="0"/>
              <a:t>Lowest access delay for legacy devices on 2.4 GHz → no MLDs at all in this band. Throughput is severely affected.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noProof="0" dirty="0"/>
              <a:t>Lowest access delay for legacy devices on 5 GHz → achieved when A{5, 6}/D{</a:t>
            </a:r>
            <a:r>
              <a:rPr lang="en-US" b="0" i="1" noProof="0" dirty="0"/>
              <a:t>all</a:t>
            </a:r>
            <a:r>
              <a:rPr lang="en-US" b="0" noProof="0" dirty="0"/>
              <a:t>} is used. Satisfactory throughput.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noProof="0" dirty="0"/>
              <a:t>Network-wise low access delay → A{5,6}/D{</a:t>
            </a:r>
            <a:r>
              <a:rPr lang="en-US" b="0" i="1" noProof="0" dirty="0"/>
              <a:t>all</a:t>
            </a:r>
            <a:r>
              <a:rPr lang="en-US" b="0" noProof="0" dirty="0"/>
              <a:t>}.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noProof="0" dirty="0"/>
              <a:t>Legacy split ratio in the lower bands </a:t>
            </a:r>
            <a:r>
              <a:rPr lang="en-US" b="0" u="sng" noProof="0" dirty="0"/>
              <a:t>can be used to balance the gain (loss) of 5 and 6 GHz devices: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noProof="0" dirty="0"/>
              <a:t>Throughput is practically unaffected if balancing is properly done.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noProof="0" dirty="0"/>
              <a:t>Overall, there </a:t>
            </a:r>
            <a:r>
              <a:rPr lang="en-US" dirty="0"/>
              <a:t>is a need to appropriate manage access and traffic bands to attain the desirable performance.</a:t>
            </a:r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14266-6E28-06C3-3370-4088FBA02E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4303E-FFA3-1F05-C541-F6C36F6240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327CA-4E22-1855-0052-7B3CC4BE2A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713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79A8-BC3D-7FCF-7DE4-D9CAE42B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4A141-8761-B0D2-D526-E556ECFBD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noProof="0" dirty="0"/>
              <a:t>[1] M. </a:t>
            </a:r>
            <a:r>
              <a:rPr lang="en-US" sz="2000" noProof="0" dirty="0" err="1"/>
              <a:t>Carrascosa</a:t>
            </a:r>
            <a:r>
              <a:rPr lang="en-US" sz="2000" noProof="0" dirty="0"/>
              <a:t>, G. Geraci, E. Knightly, and B. </a:t>
            </a:r>
            <a:r>
              <a:rPr lang="en-US" sz="2000" noProof="0" dirty="0" err="1"/>
              <a:t>Bellalta</a:t>
            </a:r>
            <a:r>
              <a:rPr lang="en-US" sz="2000" noProof="0" dirty="0"/>
              <a:t>, “An Experimental Study of Latency for IEEE 802.11be Multi-link Operation,” in ICC 2022</a:t>
            </a:r>
          </a:p>
          <a:p>
            <a:r>
              <a:rPr lang="en-US" sz="2000" noProof="0" dirty="0"/>
              <a:t>[2] N. Korolev, I. </a:t>
            </a:r>
            <a:r>
              <a:rPr lang="en-US" sz="2000" noProof="0" dirty="0" err="1"/>
              <a:t>Levitsky</a:t>
            </a:r>
            <a:r>
              <a:rPr lang="en-US" sz="2000" noProof="0" dirty="0"/>
              <a:t>, and E. </a:t>
            </a:r>
            <a:r>
              <a:rPr lang="en-US" sz="2000" noProof="0" dirty="0" err="1"/>
              <a:t>Khorov</a:t>
            </a:r>
            <a:r>
              <a:rPr lang="en-US" sz="2000" noProof="0" dirty="0"/>
              <a:t>, “Analytical Model of Multi-link Operation in Saturated Heterogeneous Wi-Fi 7 Networks,” IEEE Wireless Communications Letters, 2022.</a:t>
            </a:r>
          </a:p>
          <a:p>
            <a:r>
              <a:rPr lang="en-US" sz="2000" noProof="0" dirty="0"/>
              <a:t>[3] 802.11-19/1546r0 Legacy Performance Impact on Multi-Link Operation </a:t>
            </a:r>
          </a:p>
          <a:p>
            <a:r>
              <a:rPr lang="en-US" sz="2000" noProof="0" dirty="0"/>
              <a:t>[4] 802.11-20/0026r7 MLA: Sync PPDUs</a:t>
            </a:r>
          </a:p>
          <a:p>
            <a:r>
              <a:rPr lang="en-US" sz="2000" noProof="0" dirty="0"/>
              <a:t>[5] 802.11-19/1144r6 Channel Access for Multi-link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27B3A-5FA3-2F36-DF32-FDAB05139F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3EAF2-DF72-DF69-02A1-6EBC964B24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76D7F8-CAE6-CB9F-AFB3-008C217CB6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141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C183-82F2-E8F5-77BB-D6D8F0AB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Annex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6768A-683D-A0D5-3EC7-A1B692EB9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2514" y="1751014"/>
            <a:ext cx="6800850" cy="4657949"/>
          </a:xfrm>
        </p:spPr>
        <p:txBody>
          <a:bodyPr/>
          <a:lstStyle/>
          <a:p>
            <a:pPr marL="0" indent="0"/>
            <a:r>
              <a:rPr lang="en-US" sz="2400" b="0" noProof="0" dirty="0"/>
              <a:t>Consider the A{5}/D{5,6} case with 50%-50% ratio (red solid curve):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noProof="0" dirty="0"/>
              <a:t>At 30%, 50 total devices split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8 legacies on 2.4 GHz;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8 legacies on 5 GHz;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34 MLDs accessing on 5 GHz;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Devices contending for 5 GHz: </a:t>
            </a:r>
            <a:r>
              <a:rPr lang="en-US" sz="2000" b="1" noProof="0" dirty="0"/>
              <a:t>42</a:t>
            </a:r>
            <a:r>
              <a:rPr lang="en-US" sz="2000" b="0" noProof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noProof="0" dirty="0"/>
              <a:t>At 60%, 50 total devices split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15 legacies on 2.4 GHz;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15 legacies on 5 GHz;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20 MLDs accessing on 5 GHz;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noProof="0" dirty="0"/>
              <a:t>Devices contending for 5 GHz: </a:t>
            </a:r>
            <a:r>
              <a:rPr lang="en-US" sz="2000" b="1" noProof="0" dirty="0"/>
              <a:t>35</a:t>
            </a:r>
            <a:r>
              <a:rPr lang="en-US" sz="2000" b="0" noProof="0" dirty="0"/>
              <a:t>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8AA9F4D-4BDA-EF45-DEC0-263CEE4711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29458" y="2537732"/>
            <a:ext cx="4246027" cy="347754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8294C-DB8A-D78C-F26F-1D19B8BE0B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1F3FF-93F4-330B-C442-DC42E7FE52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E93AB-A9D5-ABC6-65CB-5070E9E69B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1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A632-D883-39AA-07DE-0B0D96D5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6547A-F56F-B5A4-D541-66D4BE9C6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Band allocation policies.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Employed system model and simulation setup.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Obtained results for both access delay and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Identified trade-offs and final remarks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Annex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C2703-F7DC-2516-C62A-01717EBC50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92A7E-0B58-D0C1-611E-8C5D262DA4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21BAAC-B424-0629-7D43-3C88835D5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4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ABF6CA-C28A-8B96-2D99-EF964793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4DD9EA-3AB2-7273-8880-A27EC4F4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Mixed device types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We cannot ignore the presence of legacy devices. Several works proved they can impact the network performance [1][2].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Multi-Link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MLO introduces several new dimensions to deal with.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Aim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Study how the employment of different band allocation policies affect mainly the access delay performance in mixed networks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9B1C69-2FEF-1BF0-192A-45D99EEE98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5A619C-13D1-74CF-85B2-4A23AB959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Θέση ημερομηνίας 5">
            <a:extLst>
              <a:ext uri="{FF2B5EF4-FFF2-40B4-BE49-F238E27FC236}">
                <a16:creationId xmlns:a16="http://schemas.microsoft.com/office/drawing/2014/main" id="{95D0FBD8-FA6C-B58F-CC5D-1604EE52CB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34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061F-66AC-80A9-8640-7866A992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Study cases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8B7C4CA-3955-F0FD-BBA5-0193A1357B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973" b="7502"/>
          <a:stretch/>
        </p:blipFill>
        <p:spPr>
          <a:xfrm>
            <a:off x="2435226" y="1670814"/>
            <a:ext cx="7421032" cy="231552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7E663-8A21-AC58-BC09-69A94F6A74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AA6DF-AC9B-4156-2794-34AE9C5FAB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208393-A1A5-F5C8-07C3-3D58CF6DB5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ADDDEA3-B372-53F8-8E40-73FB9D03C07F}"/>
              </a:ext>
            </a:extLst>
          </p:cNvPr>
          <p:cNvSpPr txBox="1">
            <a:spLocks/>
          </p:cNvSpPr>
          <p:nvPr/>
        </p:nvSpPr>
        <p:spPr bwMode="auto">
          <a:xfrm>
            <a:off x="914401" y="4167099"/>
            <a:ext cx="10361084" cy="19273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kern="0" dirty="0"/>
              <a:t>Legacy devices behaviour is constant for all four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kern="0" dirty="0"/>
              <a:t>Investigated the band allocation only for the MLDs: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 dirty="0"/>
              <a:t>Access and traffic bands are handled separately: a device could use a single band for access and transmit data to additional bands if they have been idle for at least two DCF slots.</a:t>
            </a:r>
          </a:p>
        </p:txBody>
      </p:sp>
    </p:spTree>
    <p:extLst>
      <p:ext uri="{BB962C8B-B14F-4D97-AF65-F5344CB8AC3E}">
        <p14:creationId xmlns:p14="http://schemas.microsoft.com/office/powerpoint/2010/main" val="336000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8284-D866-4F01-0C27-94349B93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System model and 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058F2-8C39-3458-460B-E6BD0F23A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6792685" cy="472439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b="0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MLDs employ MLA-S channel access methodology [3][4]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105FE-83DF-59FE-716F-C3F0272E97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DDE91-EDE3-C26F-751D-7F32F931A6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7584A5-46B7-57F2-9EC1-3442328E22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7" name="Content Placeholder 13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F835F90B-8E4D-33D5-7740-8D09CAEA7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7" y="4113213"/>
            <a:ext cx="4360666" cy="241690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E3C3264-FDC3-965C-CA8D-9571418BA4A5}"/>
              </a:ext>
            </a:extLst>
          </p:cNvPr>
          <p:cNvSpPr txBox="1">
            <a:spLocks/>
          </p:cNvSpPr>
          <p:nvPr/>
        </p:nvSpPr>
        <p:spPr bwMode="auto">
          <a:xfrm>
            <a:off x="917940" y="1754553"/>
            <a:ext cx="10586483" cy="25361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30 or 50 total devices over a physical area of 15 x 15 m</a:t>
            </a:r>
            <a:r>
              <a:rPr lang="en-US" b="0" kern="0" baseline="30000" dirty="0"/>
              <a:t>2</a:t>
            </a:r>
            <a:r>
              <a:rPr lang="en-US" b="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Single IEEE 802.11be enabled AP placed at the center of the area.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All stations operating using RTS/CTS mechanism and in full buffer condition.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Legacy devices are of IEEE 802.11ac type and are split in two bands: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Ratio 1: 50%-50% → 50% on 2.4 GHz, 50% on 5 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Ratio 2: 75%-25% → 75% on 2.4 GHz, 25% on 5 GHz.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DB5EAE-B33A-0C24-D87A-5BB717690A1B}"/>
              </a:ext>
            </a:extLst>
          </p:cNvPr>
          <p:cNvSpPr txBox="1"/>
          <p:nvPr/>
        </p:nvSpPr>
        <p:spPr>
          <a:xfrm>
            <a:off x="8742003" y="3827620"/>
            <a:ext cx="141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chemeClr val="tx1"/>
                </a:solidFill>
              </a:rPr>
              <a:t>MLA-S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7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5BE6-9216-9C28-A060-A6A810BD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Simulation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AA6DE-0E0B-D15C-F4FC-251D238C4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2293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noProof="0" dirty="0"/>
              <a:t>Simulations carried out on a custom event-based Python simulator.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noProof="0" dirty="0"/>
              <a:t>Percentage of legacy devices were varied in 10% steps.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noProof="0" dirty="0"/>
              <a:t>MCS selection: genie fashion via lookup tables aiming for PER &lt; 10%.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48980-53F8-19E0-BAE9-9A0591A76D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97427-BF45-E738-B2AD-F28E17F9E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4CD50C-A740-6CC7-AEC7-6BA4462639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37AFAC5-82A4-384D-4EAC-3A1FF10C8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20860"/>
              </p:ext>
            </p:extLst>
          </p:nvPr>
        </p:nvGraphicFramePr>
        <p:xfrm>
          <a:off x="7176407" y="1900374"/>
          <a:ext cx="375617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072">
                  <a:extLst>
                    <a:ext uri="{9D8B030D-6E8A-4147-A177-3AD203B41FA5}">
                      <a16:colId xmlns:a16="http://schemas.microsoft.com/office/drawing/2014/main" val="2624835782"/>
                    </a:ext>
                  </a:extLst>
                </a:gridCol>
                <a:gridCol w="1715106">
                  <a:extLst>
                    <a:ext uri="{9D8B030D-6E8A-4147-A177-3AD203B41FA5}">
                      <a16:colId xmlns:a16="http://schemas.microsoft.com/office/drawing/2014/main" val="30733944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8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Channel BW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80 MHz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355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CW</a:t>
                      </a:r>
                      <a:r>
                        <a:rPr lang="it-IT" baseline="-25000" dirty="0" err="1"/>
                        <a:t>min</a:t>
                      </a:r>
                      <a:endParaRPr lang="en-GB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002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aseline="0" dirty="0" err="1"/>
                        <a:t>Retry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limit</a:t>
                      </a: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418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aseline="0" dirty="0"/>
                        <a:t>Payload</a:t>
                      </a: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1500 bytes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58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aseline="0" dirty="0"/>
                        <a:t>Control frames rate</a:t>
                      </a: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6.8 Mbps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024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aseline="0" dirty="0" err="1"/>
                        <a:t>Replications</a:t>
                      </a:r>
                      <a:r>
                        <a:rPr lang="it-IT" baseline="0" dirty="0"/>
                        <a:t>/point</a:t>
                      </a: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67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22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16074-1171-C6DB-D051-268D5964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Obtained results: average access delay (50 devices)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4A992-A9A1-21AC-1672-C8045424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915161"/>
            <a:ext cx="10361084" cy="1252993"/>
          </a:xfrm>
        </p:spPr>
        <p:txBody>
          <a:bodyPr/>
          <a:lstStyle/>
          <a:p>
            <a:r>
              <a:rPr lang="en-US" noProof="0" dirty="0"/>
              <a:t>Note on Figure b: </a:t>
            </a:r>
            <a:r>
              <a:rPr lang="en-US" b="0" noProof="0" dirty="0"/>
              <a:t>looks counter-intuitive. In fact, increasing number of legacies → decreases the total devices contending for the 5 GHz band (see Annex).</a:t>
            </a:r>
          </a:p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BEC07-5509-9C45-48E1-7F43B41F2C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4CB81-E7DA-17C7-5A1C-9145D76F0A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C24C20-4791-5713-B4AE-EDA27CF18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D9343E-6C1A-7921-E718-506029F1F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927989"/>
            <a:ext cx="3263717" cy="26740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1BB2C9A-9938-ADCA-1ED7-1A481ADD39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999" y="1927989"/>
            <a:ext cx="3244002" cy="26749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CEC96F2-89C6-8D0E-219B-833AF40C68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066" y="1903012"/>
            <a:ext cx="3263717" cy="27236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B3D3339-1E76-95FE-E847-D43EADC3AEC1}"/>
              </a:ext>
            </a:extLst>
          </p:cNvPr>
          <p:cNvSpPr txBox="1"/>
          <p:nvPr/>
        </p:nvSpPr>
        <p:spPr>
          <a:xfrm>
            <a:off x="929216" y="1699719"/>
            <a:ext cx="324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a) Legacies 2.4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69C2B9-3376-209A-95BD-9D99F6DA441A}"/>
              </a:ext>
            </a:extLst>
          </p:cNvPr>
          <p:cNvSpPr txBox="1"/>
          <p:nvPr/>
        </p:nvSpPr>
        <p:spPr>
          <a:xfrm>
            <a:off x="4473999" y="1674743"/>
            <a:ext cx="324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b) Legacies 5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A6631D-8EE3-B3A8-ED61-DEB12A2014C5}"/>
              </a:ext>
            </a:extLst>
          </p:cNvPr>
          <p:cNvSpPr txBox="1"/>
          <p:nvPr/>
        </p:nvSpPr>
        <p:spPr>
          <a:xfrm>
            <a:off x="7999066" y="1696259"/>
            <a:ext cx="3244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c) </a:t>
            </a:r>
            <a:r>
              <a:rPr lang="it-IT" sz="1600" dirty="0" err="1">
                <a:solidFill>
                  <a:schemeClr val="tx1"/>
                </a:solidFill>
              </a:rPr>
              <a:t>MLDs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71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AB28-9524-8AB9-E409-6EB74FFC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Obtained results: average access delay (30 devices)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35B1B-858A-2DA6-F35A-6FFF59CA8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738813"/>
            <a:ext cx="10361084" cy="1429342"/>
          </a:xfrm>
        </p:spPr>
        <p:txBody>
          <a:bodyPr/>
          <a:lstStyle/>
          <a:p>
            <a:r>
              <a:rPr lang="en-US" noProof="0" dirty="0"/>
              <a:t>Trends are identical, just shifted downwards (as expected).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A1268-538C-5CEE-1151-B063DF0DFD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35FA8-9891-F8FB-5B0E-C5A656A8D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9BAC6-8F56-817F-FD8B-6AC8DC5B16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F334BB-5CDE-5086-5ECC-0240B405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843473"/>
            <a:ext cx="3213105" cy="26649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36B44A-CB2B-FEF3-AABD-4F64A82F5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946" y="1830390"/>
            <a:ext cx="3273994" cy="27155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7DFB1C2-C484-DEC8-4BAE-37695F5D9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2854" y="1907660"/>
            <a:ext cx="3232631" cy="270461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2BD9BB4-788E-4D1A-68FF-784243C2281D}"/>
              </a:ext>
            </a:extLst>
          </p:cNvPr>
          <p:cNvSpPr txBox="1"/>
          <p:nvPr/>
        </p:nvSpPr>
        <p:spPr>
          <a:xfrm>
            <a:off x="929217" y="1683644"/>
            <a:ext cx="324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a) Legacies 2.4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B17B59-7D56-494C-90CB-C3565BE777B0}"/>
              </a:ext>
            </a:extLst>
          </p:cNvPr>
          <p:cNvSpPr txBox="1"/>
          <p:nvPr/>
        </p:nvSpPr>
        <p:spPr>
          <a:xfrm>
            <a:off x="4474000" y="1658668"/>
            <a:ext cx="324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b) Legacies 5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862F15-243D-4613-74E9-655E95D7F5FA}"/>
              </a:ext>
            </a:extLst>
          </p:cNvPr>
          <p:cNvSpPr txBox="1"/>
          <p:nvPr/>
        </p:nvSpPr>
        <p:spPr>
          <a:xfrm>
            <a:off x="7999067" y="1680184"/>
            <a:ext cx="3244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c) </a:t>
            </a:r>
            <a:r>
              <a:rPr lang="it-IT" sz="1600" dirty="0" err="1">
                <a:solidFill>
                  <a:schemeClr val="tx1"/>
                </a:solidFill>
              </a:rPr>
              <a:t>MLDs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19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0633C-F314-05C8-8485-7BF014ABE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Brief look at the system throughput (50 devices)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4CC4B-E7CF-F640-2C5E-A6018A43B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086349" cy="4113213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Not a huge difference between the 50%-50% and the 75%-25% ratios.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A{</a:t>
            </a:r>
            <a:r>
              <a:rPr lang="en-US" b="0" i="1" noProof="0" dirty="0"/>
              <a:t>all</a:t>
            </a:r>
            <a:r>
              <a:rPr lang="en-US" b="0" noProof="0" dirty="0"/>
              <a:t>}/D{</a:t>
            </a:r>
            <a:r>
              <a:rPr lang="en-US" b="0" i="1" noProof="0" dirty="0"/>
              <a:t>all</a:t>
            </a:r>
            <a:r>
              <a:rPr lang="en-US" b="0" noProof="0" dirty="0"/>
              <a:t>} (purple curve) indeed provides the highest throughput, but on the other hand leads to overall higher delays.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DF301-0468-2924-A8A7-8A794A2A3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C3840D3C-406F-4E04-9D62-C985A088177C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99237-C9D1-67C5-1183-6ABB3313E9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Daniele Medda (IHU)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849570-84E2-8B1F-CED3-EC15BF2A68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8B5FF0-DA68-5BD0-8239-B44D0DADB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1981201"/>
            <a:ext cx="4833265" cy="383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2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13425</TotalTime>
  <Words>930</Words>
  <Application>Microsoft Office PowerPoint</Application>
  <PresentationFormat>Widescreen</PresentationFormat>
  <Paragraphs>143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Band Management Challenges for 802.11be and Beyond </vt:lpstr>
      <vt:lpstr>Outline</vt:lpstr>
      <vt:lpstr>Introduction</vt:lpstr>
      <vt:lpstr>Study cases</vt:lpstr>
      <vt:lpstr>System model and simulation setup</vt:lpstr>
      <vt:lpstr>Simulation trials</vt:lpstr>
      <vt:lpstr>Obtained results: average access delay (50 devices)</vt:lpstr>
      <vt:lpstr>Obtained results: average access delay (30 devices)</vt:lpstr>
      <vt:lpstr>Brief look at the system throughput (50 devices)</vt:lpstr>
      <vt:lpstr>Identified trade-offs: final remarks</vt:lpstr>
      <vt:lpstr>References</vt:lpstr>
      <vt:lpstr>Annex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Submission title</dc:title>
  <dc:creator>Daniele Medda</dc:creator>
  <cp:lastModifiedBy>Daniele Medda</cp:lastModifiedBy>
  <cp:revision>8</cp:revision>
  <dcterms:created xsi:type="dcterms:W3CDTF">2023-06-18T16:46:14Z</dcterms:created>
  <dcterms:modified xsi:type="dcterms:W3CDTF">2023-07-09T07:41:19Z</dcterms:modified>
</cp:coreProperties>
</file>