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899" r:id="rId3"/>
    <p:sldId id="914" r:id="rId4"/>
    <p:sldId id="918" r:id="rId5"/>
    <p:sldId id="927" r:id="rId6"/>
    <p:sldId id="925" r:id="rId7"/>
    <p:sldId id="926" r:id="rId8"/>
    <p:sldId id="929" r:id="rId9"/>
    <p:sldId id="921" r:id="rId10"/>
    <p:sldId id="922" r:id="rId11"/>
    <p:sldId id="878"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E9F7"/>
    <a:srgbClr val="C0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91" autoAdjust="0"/>
    <p:restoredTop sz="96357" autoAdjust="0"/>
  </p:normalViewPr>
  <p:slideViewPr>
    <p:cSldViewPr>
      <p:cViewPr varScale="1">
        <p:scale>
          <a:sx n="110" d="100"/>
          <a:sy n="110" d="100"/>
        </p:scale>
        <p:origin x="882" y="96"/>
      </p:cViewPr>
      <p:guideLst>
        <p:guide orient="horz" pos="2160"/>
        <p:guide pos="3840"/>
      </p:guideLst>
    </p:cSldViewPr>
  </p:slideViewPr>
  <p:outlineViewPr>
    <p:cViewPr varScale="1">
      <p:scale>
        <a:sx n="50" d="100"/>
        <a:sy n="50" d="100"/>
      </p:scale>
      <p:origin x="0" y="-2592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802.11-23-xxxx-00-0uhr</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zh-CN"/>
              <a:t>Jan 2023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802.11-23-xxxx-00-0uhr</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zh-CN"/>
              <a:t>Jan 2023</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zh-CN"/>
              <a:t>Jan 2023</a:t>
            </a:r>
            <a:endParaRPr lang="en-US"/>
          </a:p>
        </p:txBody>
      </p:sp>
      <p:sp>
        <p:nvSpPr>
          <p:cNvPr id="6" name="Rectangle 6"/>
          <p:cNvSpPr>
            <a:spLocks noGrp="1" noChangeArrowheads="1"/>
          </p:cNvSpPr>
          <p:nvPr>
            <p:ph type="ftr"/>
          </p:nvPr>
        </p:nvSpPr>
        <p:spPr>
          <a:ln/>
        </p:spPr>
        <p:txBody>
          <a:bodyPr/>
          <a:lstStyle/>
          <a:p>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2" name="页眉占位符 1"/>
          <p:cNvSpPr>
            <a:spLocks noGrp="1"/>
          </p:cNvSpPr>
          <p:nvPr>
            <p:ph type="hdr" idx="10"/>
          </p:nvPr>
        </p:nvSpPr>
        <p:spPr/>
        <p:txBody>
          <a:bodyPr/>
          <a:lstStyle/>
          <a:p>
            <a:r>
              <a:rPr lang="en-US"/>
              <a:t>doc.: IEEE 802.11-23-xxxx-00-0uhr</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日期占位符 4"/>
          <p:cNvSpPr>
            <a:spLocks noGrp="1"/>
          </p:cNvSpPr>
          <p:nvPr>
            <p:ph type="dt" idx="11"/>
          </p:nvPr>
        </p:nvSpPr>
        <p:spPr/>
        <p:txBody>
          <a:bodyPr/>
          <a:lstStyle/>
          <a:p>
            <a:r>
              <a:rPr lang="en-US" altLang="zh-CN"/>
              <a:t>Jan 2023</a:t>
            </a:r>
            <a:endParaRPr lang="en-US"/>
          </a:p>
        </p:txBody>
      </p:sp>
      <p:sp>
        <p:nvSpPr>
          <p:cNvPr id="6" name="页脚占位符 5"/>
          <p:cNvSpPr>
            <a:spLocks noGrp="1"/>
          </p:cNvSpPr>
          <p:nvPr>
            <p:ph type="ftr" idx="12"/>
          </p:nvPr>
        </p:nvSpPr>
        <p:spPr/>
        <p:txBody>
          <a:bodyPr/>
          <a:lstStyle/>
          <a:p>
            <a:endParaRPr lang="en-US"/>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2</a:t>
            </a:fld>
            <a:endParaRPr lang="en-US"/>
          </a:p>
        </p:txBody>
      </p:sp>
      <p:sp>
        <p:nvSpPr>
          <p:cNvPr id="8" name="页眉占位符 7"/>
          <p:cNvSpPr>
            <a:spLocks noGrp="1"/>
          </p:cNvSpPr>
          <p:nvPr>
            <p:ph type="hdr" idx="14"/>
          </p:nvPr>
        </p:nvSpPr>
        <p:spPr/>
        <p:txBody>
          <a:bodyPr/>
          <a:lstStyle/>
          <a:p>
            <a:r>
              <a:rPr lang="en-US"/>
              <a:t>doc.: IEEE 802.11-23-xxxx-00-0uhr</a:t>
            </a:r>
          </a:p>
        </p:txBody>
      </p:sp>
    </p:spTree>
    <p:extLst>
      <p:ext uri="{BB962C8B-B14F-4D97-AF65-F5344CB8AC3E}">
        <p14:creationId xmlns:p14="http://schemas.microsoft.com/office/powerpoint/2010/main" val="65456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日期占位符 4"/>
          <p:cNvSpPr>
            <a:spLocks noGrp="1"/>
          </p:cNvSpPr>
          <p:nvPr>
            <p:ph type="dt" idx="11"/>
          </p:nvPr>
        </p:nvSpPr>
        <p:spPr/>
        <p:txBody>
          <a:bodyPr/>
          <a:lstStyle/>
          <a:p>
            <a:r>
              <a:rPr lang="en-US" altLang="zh-CN"/>
              <a:t>Jan 2023</a:t>
            </a:r>
            <a:endParaRPr lang="en-US"/>
          </a:p>
        </p:txBody>
      </p:sp>
      <p:sp>
        <p:nvSpPr>
          <p:cNvPr id="6" name="页脚占位符 5"/>
          <p:cNvSpPr>
            <a:spLocks noGrp="1"/>
          </p:cNvSpPr>
          <p:nvPr>
            <p:ph type="ftr" idx="12"/>
          </p:nvPr>
        </p:nvSpPr>
        <p:spPr/>
        <p:txBody>
          <a:bodyPr/>
          <a:lstStyle/>
          <a:p>
            <a:endParaRPr lang="en-US"/>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3</a:t>
            </a:fld>
            <a:endParaRPr lang="en-US"/>
          </a:p>
        </p:txBody>
      </p:sp>
      <p:sp>
        <p:nvSpPr>
          <p:cNvPr id="8" name="页眉占位符 7"/>
          <p:cNvSpPr>
            <a:spLocks noGrp="1"/>
          </p:cNvSpPr>
          <p:nvPr>
            <p:ph type="hdr" idx="14"/>
          </p:nvPr>
        </p:nvSpPr>
        <p:spPr/>
        <p:txBody>
          <a:bodyPr/>
          <a:lstStyle/>
          <a:p>
            <a:r>
              <a:rPr lang="en-US"/>
              <a:t>doc.: IEEE 802.11-23-xxxx-00-0uhr</a:t>
            </a:r>
          </a:p>
        </p:txBody>
      </p:sp>
    </p:spTree>
    <p:extLst>
      <p:ext uri="{BB962C8B-B14F-4D97-AF65-F5344CB8AC3E}">
        <p14:creationId xmlns:p14="http://schemas.microsoft.com/office/powerpoint/2010/main" val="3124797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日期占位符 4"/>
          <p:cNvSpPr>
            <a:spLocks noGrp="1"/>
          </p:cNvSpPr>
          <p:nvPr>
            <p:ph type="dt" idx="11"/>
          </p:nvPr>
        </p:nvSpPr>
        <p:spPr/>
        <p:txBody>
          <a:bodyPr/>
          <a:lstStyle/>
          <a:p>
            <a:r>
              <a:rPr lang="en-US" altLang="zh-CN"/>
              <a:t>Jan 2023</a:t>
            </a:r>
            <a:endParaRPr lang="en-US"/>
          </a:p>
        </p:txBody>
      </p:sp>
      <p:sp>
        <p:nvSpPr>
          <p:cNvPr id="6" name="页脚占位符 5"/>
          <p:cNvSpPr>
            <a:spLocks noGrp="1"/>
          </p:cNvSpPr>
          <p:nvPr>
            <p:ph type="ftr" idx="12"/>
          </p:nvPr>
        </p:nvSpPr>
        <p:spPr/>
        <p:txBody>
          <a:bodyPr/>
          <a:lstStyle/>
          <a:p>
            <a:endParaRPr lang="en-US"/>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4</a:t>
            </a:fld>
            <a:endParaRPr lang="en-US"/>
          </a:p>
        </p:txBody>
      </p:sp>
      <p:sp>
        <p:nvSpPr>
          <p:cNvPr id="8" name="页眉占位符 7"/>
          <p:cNvSpPr>
            <a:spLocks noGrp="1"/>
          </p:cNvSpPr>
          <p:nvPr>
            <p:ph type="hdr" idx="14"/>
          </p:nvPr>
        </p:nvSpPr>
        <p:spPr/>
        <p:txBody>
          <a:bodyPr/>
          <a:lstStyle/>
          <a:p>
            <a:r>
              <a:rPr lang="en-US"/>
              <a:t>doc.: IEEE 802.11-23-xxxx-00-0uhr</a:t>
            </a:r>
          </a:p>
        </p:txBody>
      </p:sp>
    </p:spTree>
    <p:extLst>
      <p:ext uri="{BB962C8B-B14F-4D97-AF65-F5344CB8AC3E}">
        <p14:creationId xmlns:p14="http://schemas.microsoft.com/office/powerpoint/2010/main" val="2517426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日期占位符 4"/>
          <p:cNvSpPr>
            <a:spLocks noGrp="1"/>
          </p:cNvSpPr>
          <p:nvPr>
            <p:ph type="dt" idx="11"/>
          </p:nvPr>
        </p:nvSpPr>
        <p:spPr/>
        <p:txBody>
          <a:bodyPr/>
          <a:lstStyle/>
          <a:p>
            <a:r>
              <a:rPr lang="en-US" altLang="zh-CN"/>
              <a:t>Jan 2023</a:t>
            </a:r>
            <a:endParaRPr lang="en-US"/>
          </a:p>
        </p:txBody>
      </p:sp>
      <p:sp>
        <p:nvSpPr>
          <p:cNvPr id="6" name="页脚占位符 5"/>
          <p:cNvSpPr>
            <a:spLocks noGrp="1"/>
          </p:cNvSpPr>
          <p:nvPr>
            <p:ph type="ftr" idx="12"/>
          </p:nvPr>
        </p:nvSpPr>
        <p:spPr/>
        <p:txBody>
          <a:bodyPr/>
          <a:lstStyle/>
          <a:p>
            <a:endParaRPr lang="en-US"/>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6</a:t>
            </a:fld>
            <a:endParaRPr lang="en-US"/>
          </a:p>
        </p:txBody>
      </p:sp>
      <p:sp>
        <p:nvSpPr>
          <p:cNvPr id="8" name="页眉占位符 7"/>
          <p:cNvSpPr>
            <a:spLocks noGrp="1"/>
          </p:cNvSpPr>
          <p:nvPr>
            <p:ph type="hdr" idx="14"/>
          </p:nvPr>
        </p:nvSpPr>
        <p:spPr/>
        <p:txBody>
          <a:bodyPr/>
          <a:lstStyle/>
          <a:p>
            <a:r>
              <a:rPr lang="en-US"/>
              <a:t>doc.: IEEE 802.11-23-xxxx-00-0uhr</a:t>
            </a:r>
          </a:p>
        </p:txBody>
      </p:sp>
    </p:spTree>
    <p:extLst>
      <p:ext uri="{BB962C8B-B14F-4D97-AF65-F5344CB8AC3E}">
        <p14:creationId xmlns:p14="http://schemas.microsoft.com/office/powerpoint/2010/main" val="22073919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a:t>doc.: IEEE 802.11-23-xxxx-00-0uhr</a:t>
            </a:r>
          </a:p>
        </p:txBody>
      </p:sp>
      <p:sp>
        <p:nvSpPr>
          <p:cNvPr id="5" name="日期占位符 4"/>
          <p:cNvSpPr>
            <a:spLocks noGrp="1"/>
          </p:cNvSpPr>
          <p:nvPr>
            <p:ph type="dt" idx="11"/>
          </p:nvPr>
        </p:nvSpPr>
        <p:spPr/>
        <p:txBody>
          <a:bodyPr/>
          <a:lstStyle/>
          <a:p>
            <a:r>
              <a:rPr lang="en-US" altLang="zh-CN"/>
              <a:t>Jan 2023</a:t>
            </a:r>
            <a:endParaRPr lang="en-US"/>
          </a:p>
        </p:txBody>
      </p:sp>
      <p:sp>
        <p:nvSpPr>
          <p:cNvPr id="6" name="页脚占位符 5"/>
          <p:cNvSpPr>
            <a:spLocks noGrp="1"/>
          </p:cNvSpPr>
          <p:nvPr>
            <p:ph type="ftr" idx="12"/>
          </p:nvPr>
        </p:nvSpPr>
        <p:spPr/>
        <p:txBody>
          <a:bodyPr/>
          <a:lstStyle/>
          <a:p>
            <a:endParaRPr lang="en-US"/>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372948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a:t>doc.: IEEE 802.11-22-1931-00-0uhr</a:t>
            </a:r>
          </a:p>
        </p:txBody>
      </p:sp>
      <p:sp>
        <p:nvSpPr>
          <p:cNvPr id="5" name="日期占位符 4"/>
          <p:cNvSpPr>
            <a:spLocks noGrp="1"/>
          </p:cNvSpPr>
          <p:nvPr>
            <p:ph type="dt" idx="11"/>
          </p:nvPr>
        </p:nvSpPr>
        <p:spPr/>
        <p:txBody>
          <a:bodyPr/>
          <a:lstStyle/>
          <a:p>
            <a:r>
              <a:rPr lang="de-DE"/>
              <a:t>July 2022</a:t>
            </a:r>
            <a:endParaRPr lang="en-US"/>
          </a:p>
        </p:txBody>
      </p:sp>
      <p:sp>
        <p:nvSpPr>
          <p:cNvPr id="6" name="页脚占位符 5"/>
          <p:cNvSpPr>
            <a:spLocks noGrp="1"/>
          </p:cNvSpPr>
          <p:nvPr>
            <p:ph type="ftr" idx="12"/>
          </p:nvPr>
        </p:nvSpPr>
        <p:spPr/>
        <p:txBody>
          <a:bodyPr/>
          <a:lstStyle/>
          <a:p>
            <a:endParaRPr lang="en-US"/>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3850056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Master-Untertitelformat bearbeiten</a:t>
            </a:r>
            <a:endParaRPr lang="en-GB"/>
          </a:p>
        </p:txBody>
      </p:sp>
      <p:sp>
        <p:nvSpPr>
          <p:cNvPr id="7" name="标题 6"/>
          <p:cNvSpPr>
            <a:spLocks noGrp="1"/>
          </p:cNvSpPr>
          <p:nvPr>
            <p:ph type="title"/>
          </p:nvPr>
        </p:nvSpPr>
        <p:spPr/>
        <p:txBody>
          <a:bodyPr/>
          <a:lstStyle/>
          <a:p>
            <a:r>
              <a:rPr lang="zh-CN" altLang="en-US"/>
              <a:t>单击此处编辑母版标题样式</a:t>
            </a:r>
          </a:p>
        </p:txBody>
      </p:sp>
      <p:sp>
        <p:nvSpPr>
          <p:cNvPr id="8" name="日期占位符 7"/>
          <p:cNvSpPr>
            <a:spLocks noGrp="1"/>
          </p:cNvSpPr>
          <p:nvPr>
            <p:ph type="dt" idx="10"/>
          </p:nvPr>
        </p:nvSpPr>
        <p:spPr/>
        <p:txBody>
          <a:bodyPr/>
          <a:lstStyle/>
          <a:p>
            <a:r>
              <a:rPr lang="en-US" altLang="zh-CN"/>
              <a:t>July 2023</a:t>
            </a:r>
            <a:endParaRPr lang="en-GB" dirty="0"/>
          </a:p>
        </p:txBody>
      </p:sp>
      <p:sp>
        <p:nvSpPr>
          <p:cNvPr id="9" name="页脚占位符 8"/>
          <p:cNvSpPr>
            <a:spLocks noGrp="1"/>
          </p:cNvSpPr>
          <p:nvPr>
            <p:ph type="ftr" idx="11"/>
          </p:nvPr>
        </p:nvSpPr>
        <p:spPr/>
        <p:txBody>
          <a:bodyPr/>
          <a:lstStyle/>
          <a:p>
            <a:r>
              <a:rPr lang="en-GB" dirty="0" err="1"/>
              <a:t>Ziyang</a:t>
            </a:r>
            <a:r>
              <a:rPr lang="en-GB" dirty="0"/>
              <a:t> Guo, Huawei</a:t>
            </a:r>
          </a:p>
        </p:txBody>
      </p:sp>
      <p:sp>
        <p:nvSpPr>
          <p:cNvPr id="10" name="灯片编号占位符 9"/>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Ziyang Guo,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de-DE"/>
              <a:t>Mastertitelformat bearbeiten</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Mastertextformat bearbeiten</a:t>
            </a:r>
          </a:p>
        </p:txBody>
      </p:sp>
      <p:sp>
        <p:nvSpPr>
          <p:cNvPr id="4" name="Date Placeholder 3"/>
          <p:cNvSpPr>
            <a:spLocks noGrp="1"/>
          </p:cNvSpPr>
          <p:nvPr>
            <p:ph type="dt" idx="10"/>
          </p:nvPr>
        </p:nvSpPr>
        <p:spPr/>
        <p:txBody>
          <a:bodyPr/>
          <a:lstStyle>
            <a:lvl1pPr>
              <a:defRPr/>
            </a:lvl1pPr>
          </a:lstStyle>
          <a:p>
            <a:r>
              <a:rPr lang="en-US" altLang="zh-CN"/>
              <a:t>July 2023</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a:t>Ziyang Guo,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en-US" altLang="zh-CN"/>
              <a:t>July 2023</a:t>
            </a:r>
            <a:endParaRPr lang="en-GB" altLang="zh-CN" dirty="0"/>
          </a:p>
        </p:txBody>
      </p:sp>
      <p:sp>
        <p:nvSpPr>
          <p:cNvPr id="6" name="Footer Placeholder 5"/>
          <p:cNvSpPr>
            <a:spLocks noGrp="1"/>
          </p:cNvSpPr>
          <p:nvPr>
            <p:ph type="ftr" idx="11"/>
          </p:nvPr>
        </p:nvSpPr>
        <p:spPr/>
        <p:txBody>
          <a:bodyPr/>
          <a:lstStyle>
            <a:lvl1pPr>
              <a:defRPr/>
            </a:lvl1pPr>
          </a:lstStyle>
          <a:p>
            <a:r>
              <a:rPr lang="en-GB" altLang="zh-CN"/>
              <a:t>Ziyang Guo, Huawei</a:t>
            </a:r>
            <a:endParaRPr lang="en-GB" altLang="zh-CN"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de-DE"/>
              <a:t>Mastertitelformat bearbeiten</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en-US" altLang="zh-CN"/>
              <a:t>July 2023</a:t>
            </a:r>
            <a:endParaRPr lang="en-GB" altLang="zh-CN"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a:t>Ziyang Guo,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Date Placeholder 2"/>
          <p:cNvSpPr>
            <a:spLocks noGrp="1"/>
          </p:cNvSpPr>
          <p:nvPr>
            <p:ph type="dt" idx="10"/>
          </p:nvPr>
        </p:nvSpPr>
        <p:spPr/>
        <p:txBody>
          <a:bodyPr/>
          <a:lstStyle>
            <a:lvl1pPr>
              <a:defRPr/>
            </a:lvl1pPr>
          </a:lstStyle>
          <a:p>
            <a:r>
              <a:rPr lang="en-US" altLang="zh-CN"/>
              <a:t>July 2023</a:t>
            </a:r>
            <a:endParaRPr lang="en-GB" altLang="zh-CN" dirty="0"/>
          </a:p>
        </p:txBody>
      </p:sp>
      <p:sp>
        <p:nvSpPr>
          <p:cNvPr id="4" name="Footer Placeholder 3"/>
          <p:cNvSpPr>
            <a:spLocks noGrp="1"/>
          </p:cNvSpPr>
          <p:nvPr>
            <p:ph type="ftr" idx="11"/>
          </p:nvPr>
        </p:nvSpPr>
        <p:spPr/>
        <p:txBody>
          <a:bodyPr/>
          <a:lstStyle>
            <a:lvl1pPr>
              <a:defRPr/>
            </a:lvl1pPr>
          </a:lstStyle>
          <a:p>
            <a:r>
              <a:rPr lang="en-GB" altLang="zh-CN"/>
              <a:t>Ziyang Guo, Huawei</a:t>
            </a:r>
            <a:endParaRPr lang="en-GB" altLang="zh-CN"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July 2023</a:t>
            </a:r>
            <a:endParaRPr lang="en-GB" altLang="zh-CN" dirty="0"/>
          </a:p>
        </p:txBody>
      </p:sp>
      <p:sp>
        <p:nvSpPr>
          <p:cNvPr id="3" name="Footer Placeholder 2"/>
          <p:cNvSpPr>
            <a:spLocks noGrp="1"/>
          </p:cNvSpPr>
          <p:nvPr>
            <p:ph type="ftr" idx="11"/>
          </p:nvPr>
        </p:nvSpPr>
        <p:spPr/>
        <p:txBody>
          <a:bodyPr/>
          <a:lstStyle>
            <a:lvl1pPr>
              <a:defRPr/>
            </a:lvl1pPr>
          </a:lstStyle>
          <a:p>
            <a:r>
              <a:rPr lang="en-GB" altLang="zh-CN"/>
              <a:t>Ziyang Guo, Huawei</a:t>
            </a:r>
            <a:endParaRPr lang="en-GB" altLang="zh-CN"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en-US" altLang="zh-CN"/>
              <a:t>July 2023</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a:t>Ziyang Guo,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de-DE"/>
              <a:t>Mastertitelformat bearbeiten</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en-US" altLang="zh-CN"/>
              <a:t>July 2023</a:t>
            </a:r>
            <a:endParaRPr lang="en-GB" altLang="zh-CN" dirty="0"/>
          </a:p>
        </p:txBody>
      </p:sp>
      <p:sp>
        <p:nvSpPr>
          <p:cNvPr id="5" name="Footer Placeholder 4"/>
          <p:cNvSpPr>
            <a:spLocks noGrp="1"/>
          </p:cNvSpPr>
          <p:nvPr>
            <p:ph type="ftr" idx="11"/>
          </p:nvPr>
        </p:nvSpPr>
        <p:spPr/>
        <p:txBody>
          <a:bodyPr/>
          <a:lstStyle>
            <a:lvl1pPr>
              <a:defRPr/>
            </a:lvl1pPr>
          </a:lstStyle>
          <a:p>
            <a:r>
              <a:rPr lang="en-GB"/>
              <a:t>Ziyang Guo,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a:t>Ziyang</a:t>
            </a:r>
            <a:r>
              <a:rPr lang="en-GB" dirty="0"/>
              <a:t> Guo,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802.11-23-1182-00-aiml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onnx.ai/"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0.pn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s/_rels/slide6.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 Id="rId9" Type="http://schemas.openxmlformats.org/officeDocument/2006/relationships/image" Target="../media/image26.png"/></Relationships>
</file>

<file path=ppt/slides/_rels/slide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782633" y="606425"/>
            <a:ext cx="10726216"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Follow-up </a:t>
            </a:r>
            <a:r>
              <a:rPr lang="en-US" dirty="0"/>
              <a:t>Discussions on Neural Network Model Sharing for WLAN</a:t>
            </a:r>
          </a:p>
        </p:txBody>
      </p:sp>
      <p:sp>
        <p:nvSpPr>
          <p:cNvPr id="3074" name="Rectangle 2"/>
          <p:cNvSpPr>
            <a:spLocks noGrp="1" noChangeArrowheads="1"/>
          </p:cNvSpPr>
          <p:nvPr>
            <p:ph type="subTitle" idx="1"/>
          </p:nvPr>
        </p:nvSpPr>
        <p:spPr>
          <a:xfrm>
            <a:off x="1878541" y="192480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a:t>
            </a:r>
          </a:p>
        </p:txBody>
      </p:sp>
      <p:sp>
        <p:nvSpPr>
          <p:cNvPr id="6" name="Date Placeholder 3"/>
          <p:cNvSpPr>
            <a:spLocks noGrp="1"/>
          </p:cNvSpPr>
          <p:nvPr>
            <p:ph type="dt" idx="10"/>
          </p:nvPr>
        </p:nvSpPr>
        <p:spPr>
          <a:xfrm>
            <a:off x="929217" y="333375"/>
            <a:ext cx="2499764" cy="273050"/>
          </a:xfrm>
        </p:spPr>
        <p:txBody>
          <a:bodyPr/>
          <a:lstStyle/>
          <a:p>
            <a:r>
              <a:rPr lang="en-US" altLang="zh-CN"/>
              <a:t>July 2023</a:t>
            </a:r>
            <a:endParaRPr lang="en-GB" dirty="0"/>
          </a:p>
        </p:txBody>
      </p:sp>
      <p:sp>
        <p:nvSpPr>
          <p:cNvPr id="7" name="Footer Placeholder 4"/>
          <p:cNvSpPr>
            <a:spLocks noGrp="1"/>
          </p:cNvSpPr>
          <p:nvPr>
            <p:ph type="ftr" idx="11"/>
          </p:nvPr>
        </p:nvSpPr>
        <p:spPr>
          <a:xfrm>
            <a:off x="7143757" y="6475414"/>
            <a:ext cx="4246027" cy="180975"/>
          </a:xfrm>
        </p:spPr>
        <p:txBody>
          <a:bodyPr/>
          <a:lstStyle/>
          <a:p>
            <a:r>
              <a:rPr lang="en-GB" altLang="zh-CN"/>
              <a:t>Ziyang Guo, Huawei</a:t>
            </a:r>
            <a:endParaRPr lang="en-GB" altLang="zh-CN" dirty="0"/>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1020756" y="237098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764017099"/>
              </p:ext>
            </p:extLst>
          </p:nvPr>
        </p:nvGraphicFramePr>
        <p:xfrm>
          <a:off x="1087839" y="2924944"/>
          <a:ext cx="10115805" cy="2304256"/>
        </p:xfrm>
        <a:graphic>
          <a:graphicData uri="http://schemas.openxmlformats.org/drawingml/2006/table">
            <a:tbl>
              <a:tblPr>
                <a:tableStyleId>{5C22544A-7EE6-4342-B048-85BDC9FD1C3A}</a:tableStyleId>
              </a:tblPr>
              <a:tblGrid>
                <a:gridCol w="2242865">
                  <a:extLst>
                    <a:ext uri="{9D8B030D-6E8A-4147-A177-3AD203B41FA5}">
                      <a16:colId xmlns:a16="http://schemas.microsoft.com/office/drawing/2014/main" val="1982600515"/>
                    </a:ext>
                  </a:extLst>
                </a:gridCol>
                <a:gridCol w="1561575">
                  <a:extLst>
                    <a:ext uri="{9D8B030D-6E8A-4147-A177-3AD203B41FA5}">
                      <a16:colId xmlns:a16="http://schemas.microsoft.com/office/drawing/2014/main" val="2703258511"/>
                    </a:ext>
                  </a:extLst>
                </a:gridCol>
                <a:gridCol w="1988193">
                  <a:extLst>
                    <a:ext uri="{9D8B030D-6E8A-4147-A177-3AD203B41FA5}">
                      <a16:colId xmlns:a16="http://schemas.microsoft.com/office/drawing/2014/main" val="20002"/>
                    </a:ext>
                  </a:extLst>
                </a:gridCol>
                <a:gridCol w="1134957">
                  <a:extLst>
                    <a:ext uri="{9D8B030D-6E8A-4147-A177-3AD203B41FA5}">
                      <a16:colId xmlns:a16="http://schemas.microsoft.com/office/drawing/2014/main" val="20003"/>
                    </a:ext>
                  </a:extLst>
                </a:gridCol>
                <a:gridCol w="3188215">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mn-lt"/>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mn-lt"/>
                          <a:cs typeface="Calibri" panose="020F0502020204030204" pitchFamily="34" charset="0"/>
                        </a:rPr>
                        <a:t>Affiliations</a:t>
                      </a:r>
                      <a:endParaRPr lang="en-US" sz="1800" b="1" dirty="0">
                        <a:effectLst/>
                        <a:latin typeface="+mn-lt"/>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mn-lt"/>
                          <a:ea typeface="Times New Roman" panose="02020603050405020304" pitchFamily="18" charset="0"/>
                          <a:cs typeface="Calibri" panose="020F0502020204030204" pitchFamily="34" charset="0"/>
                        </a:rPr>
                        <a:t>Address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mn-lt"/>
                          <a:ea typeface="Times New Roman" panose="02020603050405020304" pitchFamily="18" charset="0"/>
                          <a:cs typeface="Calibri" panose="020F0502020204030204" pitchFamily="34" charset="0"/>
                        </a:rPr>
                        <a:t>Phone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mn-lt"/>
                          <a:cs typeface="Calibri" panose="020F0502020204030204" pitchFamily="34" charset="0"/>
                        </a:rPr>
                        <a:t>Email</a:t>
                      </a:r>
                      <a:endParaRPr lang="en-US" sz="1800" b="1" dirty="0">
                        <a:effectLst/>
                        <a:latin typeface="+mn-lt"/>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665212">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altLang="zh-CN" sz="1800" dirty="0" err="1">
                          <a:effectLst/>
                          <a:latin typeface="+mn-lt"/>
                          <a:ea typeface="+mn-ea"/>
                          <a:cs typeface="Calibri" panose="020F0502020204030204" pitchFamily="34" charset="0"/>
                        </a:rPr>
                        <a:t>Ziyang</a:t>
                      </a:r>
                      <a:r>
                        <a:rPr lang="en-US" altLang="zh-CN" sz="1800" dirty="0">
                          <a:effectLst/>
                          <a:latin typeface="+mn-lt"/>
                          <a:ea typeface="+mn-ea"/>
                          <a:cs typeface="Calibri" panose="020F0502020204030204" pitchFamily="34" charset="0"/>
                        </a:rPr>
                        <a:t> Guo</a:t>
                      </a:r>
                      <a:endParaRPr lang="en-US" sz="1800" dirty="0">
                        <a:effectLst/>
                        <a:latin typeface="+mn-lt"/>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l">
                        <a:lnSpc>
                          <a:spcPct val="110000"/>
                        </a:lnSpc>
                        <a:spcBef>
                          <a:spcPts val="0"/>
                        </a:spcBef>
                        <a:spcAft>
                          <a:spcPts val="0"/>
                        </a:spcAft>
                      </a:pPr>
                      <a:r>
                        <a:rPr lang="en-US" sz="1800" dirty="0">
                          <a:effectLst/>
                          <a:latin typeface="+mn-lt"/>
                          <a:ea typeface="+mn-ea"/>
                          <a:cs typeface="Calibri" panose="020F0502020204030204" pitchFamily="34" charset="0"/>
                        </a:rPr>
                        <a:t>Huawei</a:t>
                      </a:r>
                      <a:endParaRPr lang="en-US" sz="1800" dirty="0">
                        <a:effectLst/>
                        <a:latin typeface="+mn-lt"/>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l">
                        <a:lnSpc>
                          <a:spcPct val="110000"/>
                        </a:lnSpc>
                        <a:spcBef>
                          <a:spcPts val="0"/>
                        </a:spcBef>
                        <a:spcAft>
                          <a:spcPts val="0"/>
                        </a:spcAft>
                      </a:pPr>
                      <a:r>
                        <a:rPr lang="en-US" sz="1800" dirty="0">
                          <a:effectLst/>
                          <a:latin typeface="+mn-lt"/>
                          <a:ea typeface="Times New Roman" panose="02020603050405020304" pitchFamily="18" charset="0"/>
                          <a:cs typeface="Calibri" panose="020F0502020204030204" pitchFamily="34" charset="0"/>
                        </a:rPr>
                        <a:t>Huawei Base, </a:t>
                      </a:r>
                      <a:r>
                        <a:rPr lang="en-US" sz="1800" dirty="0" err="1">
                          <a:effectLst/>
                          <a:latin typeface="+mn-lt"/>
                          <a:ea typeface="Times New Roman" panose="02020603050405020304" pitchFamily="18" charset="0"/>
                          <a:cs typeface="Calibri" panose="020F0502020204030204" pitchFamily="34" charset="0"/>
                        </a:rPr>
                        <a:t>Bantian</a:t>
                      </a:r>
                      <a:r>
                        <a:rPr lang="en-US" sz="1800" dirty="0">
                          <a:effectLst/>
                          <a:latin typeface="+mn-lt"/>
                          <a:ea typeface="Times New Roman" panose="02020603050405020304" pitchFamily="18" charset="0"/>
                          <a:cs typeface="Calibri" panose="020F0502020204030204" pitchFamily="34" charset="0"/>
                        </a:rPr>
                        <a:t>,</a:t>
                      </a:r>
                      <a:r>
                        <a:rPr lang="en-US" sz="1800" baseline="0" dirty="0">
                          <a:effectLst/>
                          <a:latin typeface="+mn-lt"/>
                          <a:ea typeface="Times New Roman" panose="02020603050405020304" pitchFamily="18" charset="0"/>
                          <a:cs typeface="Calibri" panose="020F0502020204030204" pitchFamily="34" charset="0"/>
                        </a:rPr>
                        <a:t> </a:t>
                      </a:r>
                      <a:r>
                        <a:rPr lang="en-US" sz="1800" baseline="0" dirty="0" err="1">
                          <a:effectLst/>
                          <a:latin typeface="+mn-lt"/>
                          <a:ea typeface="Times New Roman" panose="02020603050405020304" pitchFamily="18" charset="0"/>
                          <a:cs typeface="Calibri" panose="020F0502020204030204" pitchFamily="34" charset="0"/>
                        </a:rPr>
                        <a:t>Longgang</a:t>
                      </a:r>
                      <a:r>
                        <a:rPr lang="en-US" sz="1800" baseline="0" dirty="0">
                          <a:effectLst/>
                          <a:latin typeface="+mn-lt"/>
                          <a:ea typeface="Times New Roman" panose="02020603050405020304" pitchFamily="18" charset="0"/>
                          <a:cs typeface="Calibri" panose="020F0502020204030204" pitchFamily="34" charset="0"/>
                        </a:rPr>
                        <a:t>, Shenzhen, Guangdong, China, 518129</a:t>
                      </a:r>
                      <a:endParaRPr lang="en-US" sz="1800" dirty="0">
                        <a:effectLst/>
                        <a:latin typeface="+mn-lt"/>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endParaRPr lang="en-US" sz="1800" dirty="0">
                        <a:effectLst/>
                        <a:latin typeface="+mn-lt"/>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mn-lt"/>
                          <a:cs typeface="Calibri" panose="020F0502020204030204" pitchFamily="34" charset="0"/>
                        </a:rPr>
                        <a:t>guoziyang@huawei.com</a:t>
                      </a:r>
                      <a:endParaRPr lang="en-US" sz="1800" dirty="0">
                        <a:effectLst/>
                        <a:latin typeface="+mn-lt"/>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5760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altLang="zh-CN" sz="1800" dirty="0">
                          <a:effectLst/>
                          <a:latin typeface="+mn-lt"/>
                          <a:ea typeface="Times New Roman" panose="02020603050405020304" pitchFamily="18" charset="0"/>
                          <a:cs typeface="Calibri" panose="020F0502020204030204" pitchFamily="34" charset="0"/>
                        </a:rPr>
                        <a:t>Peng Liu</a:t>
                      </a:r>
                      <a:endParaRPr lang="en-US" sz="1800" dirty="0">
                        <a:effectLst/>
                        <a:latin typeface="+mn-lt"/>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a:p>
                  </a:txBody>
                  <a:tcPr/>
                </a:tc>
                <a:tc vMerge="1">
                  <a:txBody>
                    <a:bodyPr/>
                    <a:lstStyle/>
                    <a:p>
                      <a:endParaRPr lang="zh-CN" altLang="en-US"/>
                    </a:p>
                  </a:txBody>
                  <a:tcPr/>
                </a:tc>
                <a:tc>
                  <a:txBody>
                    <a:bodyPr/>
                    <a:lstStyle/>
                    <a:p>
                      <a:endParaRPr lang="zh-CN" altLang="en-US"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72008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altLang="zh-CN" sz="1800" dirty="0">
                          <a:effectLst/>
                          <a:latin typeface="+mn-lt"/>
                          <a:ea typeface="Times New Roman" panose="02020603050405020304" pitchFamily="18" charset="0"/>
                          <a:cs typeface="Calibri" panose="020F0502020204030204" pitchFamily="34" charset="0"/>
                        </a:rPr>
                        <a:t>Ross Jian Yu</a:t>
                      </a:r>
                      <a:endParaRPr lang="en-US" sz="1800" dirty="0">
                        <a:effectLst/>
                        <a:latin typeface="+mn-lt"/>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a:p>
                  </a:txBody>
                  <a:tcPr/>
                </a:tc>
                <a:tc vMerge="1">
                  <a:txBody>
                    <a:bodyPr/>
                    <a:lstStyle/>
                    <a:p>
                      <a:endParaRPr lang="zh-CN" altLang="en-US"/>
                    </a:p>
                  </a:txBody>
                  <a:tcPr/>
                </a:tc>
                <a:tc>
                  <a:txBody>
                    <a:bodyPr/>
                    <a:lstStyle/>
                    <a:p>
                      <a:endParaRPr lang="zh-CN" altLang="en-US">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a:t>Ziyang Guo, Huawei</a:t>
            </a:r>
            <a:endParaRPr lang="en-GB" dirty="0"/>
          </a:p>
        </p:txBody>
      </p:sp>
      <p:sp>
        <p:nvSpPr>
          <p:cNvPr id="6" name="日期占位符 5"/>
          <p:cNvSpPr>
            <a:spLocks noGrp="1"/>
          </p:cNvSpPr>
          <p:nvPr>
            <p:ph type="dt" idx="15"/>
          </p:nvPr>
        </p:nvSpPr>
        <p:spPr/>
        <p:txBody>
          <a:bodyPr/>
          <a:lstStyle/>
          <a:p>
            <a:r>
              <a:rPr lang="en-US" altLang="zh-CN"/>
              <a:t>July 2023</a:t>
            </a:r>
            <a:endParaRPr lang="en-GB" dirty="0"/>
          </a:p>
        </p:txBody>
      </p:sp>
      <p:sp>
        <p:nvSpPr>
          <p:cNvPr id="9" name="内容占位符 2">
            <a:extLst>
              <a:ext uri="{FF2B5EF4-FFF2-40B4-BE49-F238E27FC236}">
                <a16:creationId xmlns:a16="http://schemas.microsoft.com/office/drawing/2014/main" id="{26695F2F-5024-4F49-BF35-FFDFDBED809E}"/>
              </a:ext>
            </a:extLst>
          </p:cNvPr>
          <p:cNvSpPr>
            <a:spLocks noGrp="1"/>
          </p:cNvSpPr>
          <p:nvPr>
            <p:ph idx="1"/>
          </p:nvPr>
        </p:nvSpPr>
        <p:spPr>
          <a:xfrm>
            <a:off x="983433" y="1830389"/>
            <a:ext cx="10292052" cy="4341809"/>
          </a:xfrm>
        </p:spPr>
        <p:txBody>
          <a:bodyPr/>
          <a:lstStyle/>
          <a:p>
            <a:pPr>
              <a:buFont typeface="Arial" panose="020B0604020202020204" pitchFamily="34" charset="0"/>
              <a:buChar char="•"/>
            </a:pPr>
            <a:r>
              <a:rPr lang="en-US" altLang="zh-CN" sz="2800" dirty="0">
                <a:solidFill>
                  <a:schemeClr val="tx1"/>
                </a:solidFill>
              </a:rPr>
              <a:t>In this contribution, we take channel access and rate adaptation as example to further discuss the neural network model architecture, including</a:t>
            </a:r>
            <a:endParaRPr lang="en-US" altLang="zh-CN" sz="3200" dirty="0">
              <a:solidFill>
                <a:schemeClr val="tx1"/>
              </a:solidFill>
            </a:endParaRPr>
          </a:p>
          <a:p>
            <a:pPr lvl="1">
              <a:buFont typeface="Arial" panose="020B0604020202020204" pitchFamily="34" charset="0"/>
              <a:buChar char="•"/>
            </a:pPr>
            <a:r>
              <a:rPr lang="en-US" altLang="zh-CN" sz="2400" dirty="0">
                <a:solidFill>
                  <a:schemeClr val="tx1"/>
                </a:solidFill>
              </a:rPr>
              <a:t>Pre- and post- processing</a:t>
            </a:r>
          </a:p>
          <a:p>
            <a:pPr lvl="1">
              <a:buFont typeface="Arial" panose="020B0604020202020204" pitchFamily="34" charset="0"/>
              <a:buChar char="•"/>
            </a:pPr>
            <a:r>
              <a:rPr lang="en-US" altLang="zh-CN" sz="2400" dirty="0">
                <a:solidFill>
                  <a:schemeClr val="tx1"/>
                </a:solidFill>
              </a:rPr>
              <a:t>Inputs and reference format</a:t>
            </a:r>
          </a:p>
          <a:p>
            <a:pPr lvl="1">
              <a:buFont typeface="Arial" panose="020B0604020202020204" pitchFamily="34" charset="0"/>
              <a:buChar char="•"/>
            </a:pPr>
            <a:r>
              <a:rPr lang="en-US" altLang="zh-CN" sz="2400" dirty="0">
                <a:solidFill>
                  <a:schemeClr val="tx1"/>
                </a:solidFill>
              </a:rPr>
              <a:t>Technical feasibility of model reuse and corresponding benefits</a:t>
            </a:r>
          </a:p>
          <a:p>
            <a:pPr>
              <a:buFont typeface="Arial" panose="020B0604020202020204" pitchFamily="34" charset="0"/>
              <a:buChar char="•"/>
            </a:pPr>
            <a:endParaRPr lang="en-US" altLang="zh-CN" dirty="0">
              <a:solidFill>
                <a:schemeClr val="tx1"/>
              </a:solidFill>
            </a:endParaRPr>
          </a:p>
          <a:p>
            <a:pPr>
              <a:buFont typeface="Arial" panose="020B0604020202020204" pitchFamily="34" charset="0"/>
              <a:buChar char="•"/>
            </a:pPr>
            <a:endParaRPr lang="en-US" altLang="zh-CN" dirty="0">
              <a:solidFill>
                <a:schemeClr val="tx1"/>
              </a:solidFill>
            </a:endParaRPr>
          </a:p>
          <a:p>
            <a:pPr>
              <a:buFont typeface="Arial" panose="020B0604020202020204" pitchFamily="34" charset="0"/>
              <a:buChar char="•"/>
            </a:pPr>
            <a:endParaRPr lang="en-US" altLang="zh-CN" dirty="0"/>
          </a:p>
          <a:p>
            <a:pPr>
              <a:buFont typeface="Arial" panose="020B0604020202020204" pitchFamily="34" charset="0"/>
              <a:buChar char="•"/>
            </a:pPr>
            <a:endParaRPr lang="en-US" altLang="zh-CN" dirty="0">
              <a:solidFill>
                <a:schemeClr val="tx1"/>
              </a:solidFill>
            </a:endParaRPr>
          </a:p>
        </p:txBody>
      </p:sp>
    </p:spTree>
    <p:extLst>
      <p:ext uri="{BB962C8B-B14F-4D97-AF65-F5344CB8AC3E}">
        <p14:creationId xmlns:p14="http://schemas.microsoft.com/office/powerpoint/2010/main" val="2628658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a:xfrm>
            <a:off x="1055440" y="1981202"/>
            <a:ext cx="10081120" cy="3968078"/>
          </a:xfrm>
        </p:spPr>
        <p:txBody>
          <a:bodyPr/>
          <a:lstStyle/>
          <a:p>
            <a:pPr marL="0" indent="0"/>
            <a:r>
              <a:rPr lang="en-US" altLang="zh-CN" sz="1600" dirty="0"/>
              <a:t>[1] 11-23-0750-00-aiml-discussions-on-neural-network-model-sharing-for-wlan</a:t>
            </a:r>
          </a:p>
          <a:p>
            <a:pPr marL="0" indent="0"/>
            <a:r>
              <a:rPr lang="en-US" altLang="zh-CN" sz="1600" dirty="0"/>
              <a:t>[2] 11-22-1522-01-drl-based-channel-access</a:t>
            </a:r>
          </a:p>
          <a:p>
            <a:pPr marL="0" indent="0"/>
            <a:r>
              <a:rPr lang="en-US" altLang="zh-CN" sz="1600" dirty="0">
                <a:solidFill>
                  <a:schemeClr val="tx1"/>
                </a:solidFill>
              </a:rPr>
              <a:t>[3] Z. Guo, Z. Chen, P. Liu, J. Luo, X. Yang and X. Sun, "Multi-Agent Reinforcement Learning-Based Distributed Channel Access for Next Generation Wireless Networks," in IEEE Journal on Selected Areas in Communications, vol. 40, no. 5, pp. 1587-1599, May 2022, </a:t>
            </a:r>
            <a:r>
              <a:rPr lang="en-US" altLang="zh-CN" sz="1600" dirty="0" err="1">
                <a:solidFill>
                  <a:schemeClr val="tx1"/>
                </a:solidFill>
              </a:rPr>
              <a:t>doi</a:t>
            </a:r>
            <a:r>
              <a:rPr lang="en-US" altLang="zh-CN" sz="1600" dirty="0">
                <a:solidFill>
                  <a:schemeClr val="tx1"/>
                </a:solidFill>
              </a:rPr>
              <a:t>: 10.1109/JSAC.2022.3143251.</a:t>
            </a:r>
          </a:p>
          <a:p>
            <a:pPr marL="0" indent="0"/>
            <a:r>
              <a:rPr lang="en-US" altLang="zh-CN" sz="1600" dirty="0">
                <a:solidFill>
                  <a:schemeClr val="tx1"/>
                </a:solidFill>
              </a:rPr>
              <a:t>[4] W. Lin, Z. Guo, P. Liu, M. Du, X. Sun and X. Yang, "Deep Reinforcement Learning based Rate Adaptation for Wi-Fi Networks," 2022 IEEE 96th Vehicular Technology Conference (VTC2022-Fall), London, United Kingdom, 2022, pp. 1-5, </a:t>
            </a:r>
            <a:r>
              <a:rPr lang="en-US" altLang="zh-CN" sz="1600" dirty="0" err="1">
                <a:solidFill>
                  <a:schemeClr val="tx1"/>
                </a:solidFill>
              </a:rPr>
              <a:t>doi</a:t>
            </a:r>
            <a:r>
              <a:rPr lang="en-US" altLang="zh-CN" sz="1600" dirty="0">
                <a:solidFill>
                  <a:schemeClr val="tx1"/>
                </a:solidFill>
              </a:rPr>
              <a:t>: 10.1109/VTC2022-Fall57202.2022.10012797.</a:t>
            </a:r>
          </a:p>
          <a:p>
            <a:pPr marL="0" indent="0"/>
            <a:r>
              <a:rPr lang="en-US" altLang="zh-CN" sz="1600" dirty="0">
                <a:solidFill>
                  <a:schemeClr val="tx1"/>
                </a:solidFill>
              </a:rPr>
              <a:t>[5] L. Zhang, H. Yin, Z. Zhou, S. Roy and Y. Sun, "Enhancing </a:t>
            </a:r>
            <a:r>
              <a:rPr lang="en-US" altLang="zh-CN" sz="1600" dirty="0" err="1">
                <a:solidFill>
                  <a:schemeClr val="tx1"/>
                </a:solidFill>
              </a:rPr>
              <a:t>WiFi</a:t>
            </a:r>
            <a:r>
              <a:rPr lang="en-US" altLang="zh-CN" sz="1600" dirty="0">
                <a:solidFill>
                  <a:schemeClr val="tx1"/>
                </a:solidFill>
              </a:rPr>
              <a:t> Multiple Access Performance with Federated Deep Reinforcement Learning," 2020 IEEE 92nd Vehicular Technology Conference (VTC2020-Fall), Victoria, BC, Canada, 2020, pp. 1-6, </a:t>
            </a:r>
            <a:r>
              <a:rPr lang="en-US" altLang="zh-CN" sz="1600" dirty="0" err="1">
                <a:solidFill>
                  <a:schemeClr val="tx1"/>
                </a:solidFill>
              </a:rPr>
              <a:t>doi</a:t>
            </a:r>
            <a:r>
              <a:rPr lang="en-US" altLang="zh-CN" sz="1600" dirty="0">
                <a:solidFill>
                  <a:schemeClr val="tx1"/>
                </a:solidFill>
              </a:rPr>
              <a:t>: 10.1109/VTC2020-Fall49728.2020.9348485.</a:t>
            </a:r>
          </a:p>
          <a:p>
            <a:pPr marL="0" indent="0" eaLnBrk="0" hangingPunct="0">
              <a:spcBef>
                <a:spcPct val="20000"/>
              </a:spcBef>
            </a:pPr>
            <a:r>
              <a:rPr lang="en-US" altLang="zh-CN" sz="1600" dirty="0">
                <a:solidFill>
                  <a:schemeClr val="tx1"/>
                </a:solidFill>
              </a:rPr>
              <a:t>[6] Open Neural Network Exchange (ONNX), </a:t>
            </a:r>
            <a:r>
              <a:rPr lang="en-US" altLang="zh-CN" sz="1600" dirty="0">
                <a:solidFill>
                  <a:schemeClr val="tx1"/>
                </a:solidFill>
                <a:hlinkClick r:id="rId3"/>
              </a:rPr>
              <a:t>https://onnx.ai</a:t>
            </a:r>
            <a:endParaRPr lang="en-US" altLang="zh-CN" sz="1600" dirty="0">
              <a:solidFill>
                <a:schemeClr val="tx1"/>
              </a:solidFill>
            </a:endParaRPr>
          </a:p>
          <a:p>
            <a:pPr marL="0" indent="0" eaLnBrk="0" hangingPunct="0">
              <a:spcBef>
                <a:spcPct val="20000"/>
              </a:spcBef>
            </a:pPr>
            <a:r>
              <a:rPr lang="en-US" altLang="zh-CN" sz="1600" dirty="0">
                <a:solidFill>
                  <a:schemeClr val="tx1"/>
                </a:solidFill>
              </a:rPr>
              <a:t>[7] The </a:t>
            </a:r>
            <a:r>
              <a:rPr lang="en-US" altLang="zh-CN" sz="1600" dirty="0" err="1">
                <a:solidFill>
                  <a:schemeClr val="tx1"/>
                </a:solidFill>
              </a:rPr>
              <a:t>Khronos</a:t>
            </a:r>
            <a:r>
              <a:rPr lang="en-US" altLang="zh-CN" sz="1600" dirty="0">
                <a:solidFill>
                  <a:schemeClr val="tx1"/>
                </a:solidFill>
              </a:rPr>
              <a:t> NNEF Working Group, “Neural Network Exchange Format”, https://www.khronos.org/registry/NNEF/specs/1.0/nnef-1.0.5.html</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页脚占位符 4"/>
          <p:cNvSpPr>
            <a:spLocks noGrp="1"/>
          </p:cNvSpPr>
          <p:nvPr>
            <p:ph type="ftr" idx="14"/>
          </p:nvPr>
        </p:nvSpPr>
        <p:spPr/>
        <p:txBody>
          <a:bodyPr/>
          <a:lstStyle/>
          <a:p>
            <a:r>
              <a:rPr lang="en-GB"/>
              <a:t>Ziyang Guo, Huawei</a:t>
            </a:r>
            <a:endParaRPr lang="en-GB" dirty="0"/>
          </a:p>
        </p:txBody>
      </p:sp>
      <p:sp>
        <p:nvSpPr>
          <p:cNvPr id="6" name="日期占位符 5"/>
          <p:cNvSpPr>
            <a:spLocks noGrp="1"/>
          </p:cNvSpPr>
          <p:nvPr>
            <p:ph type="dt" idx="15"/>
          </p:nvPr>
        </p:nvSpPr>
        <p:spPr/>
        <p:txBody>
          <a:bodyPr/>
          <a:lstStyle/>
          <a:p>
            <a:r>
              <a:rPr lang="en-US" altLang="zh-CN"/>
              <a:t>July 2023</a:t>
            </a:r>
            <a:endParaRPr lang="en-GB" dirty="0"/>
          </a:p>
        </p:txBody>
      </p:sp>
    </p:spTree>
    <p:extLst>
      <p:ext uri="{BB962C8B-B14F-4D97-AF65-F5344CB8AC3E}">
        <p14:creationId xmlns:p14="http://schemas.microsoft.com/office/powerpoint/2010/main" val="219155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D2B6ADE-4CB1-4540-A88C-9C44440EE827}"/>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26695F2F-5024-4F49-BF35-FFDFDBED809E}"/>
              </a:ext>
            </a:extLst>
          </p:cNvPr>
          <p:cNvSpPr>
            <a:spLocks noGrp="1"/>
          </p:cNvSpPr>
          <p:nvPr>
            <p:ph idx="1"/>
          </p:nvPr>
        </p:nvSpPr>
        <p:spPr/>
        <p:txBody>
          <a:bodyPr/>
          <a:lstStyle/>
          <a:p>
            <a:pPr>
              <a:buFont typeface="Arial" panose="020B0604020202020204" pitchFamily="34" charset="0"/>
              <a:buChar char="•"/>
            </a:pPr>
            <a:r>
              <a:rPr lang="en-US" altLang="zh-CN" dirty="0">
                <a:solidFill>
                  <a:schemeClr val="tx1"/>
                </a:solidFill>
              </a:rPr>
              <a:t>In [1], we revisited the use cases in the previous submission and observed that most of them can be regarded as transmission scheme optimization. Then, we investigated the neural network model architecture on transmission scheme optimization, which consists of inputs, pre-processing, core neural network and post-processing, and discussed the functions and possible standardization impacts/ways for each part.</a:t>
            </a:r>
          </a:p>
          <a:p>
            <a:pPr>
              <a:buFont typeface="Arial" panose="020B0604020202020204" pitchFamily="34" charset="0"/>
              <a:buChar char="•"/>
            </a:pPr>
            <a:r>
              <a:rPr lang="en-US" altLang="zh-CN" dirty="0">
                <a:solidFill>
                  <a:schemeClr val="tx1"/>
                </a:solidFill>
              </a:rPr>
              <a:t>In this submission, we take channel access and rate adaptation as example</a:t>
            </a:r>
            <a:r>
              <a:rPr lang="en-US" altLang="zh-CN" dirty="0"/>
              <a:t>. We </a:t>
            </a:r>
            <a:r>
              <a:rPr lang="en-US" altLang="zh-CN" dirty="0">
                <a:solidFill>
                  <a:schemeClr val="tx1"/>
                </a:solidFill>
              </a:rPr>
              <a:t>study the technical feasibility of model reuse, i.e., a model with the same architecture is able to perform well on both tasks.</a:t>
            </a:r>
          </a:p>
          <a:p>
            <a:pPr lvl="1">
              <a:buFont typeface="Arial" panose="020B0604020202020204" pitchFamily="34" charset="0"/>
              <a:buChar char="•"/>
            </a:pPr>
            <a:endParaRPr lang="en-US" altLang="zh-CN" sz="2400" dirty="0">
              <a:solidFill>
                <a:schemeClr val="tx1"/>
              </a:solidFill>
            </a:endParaRPr>
          </a:p>
        </p:txBody>
      </p:sp>
      <p:sp>
        <p:nvSpPr>
          <p:cNvPr id="4" name="灯片编号占位符 3">
            <a:extLst>
              <a:ext uri="{FF2B5EF4-FFF2-40B4-BE49-F238E27FC236}">
                <a16:creationId xmlns:a16="http://schemas.microsoft.com/office/drawing/2014/main" id="{3C36298F-3CA6-4C78-A870-826AC74D7B67}"/>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页脚占位符 4">
            <a:extLst>
              <a:ext uri="{FF2B5EF4-FFF2-40B4-BE49-F238E27FC236}">
                <a16:creationId xmlns:a16="http://schemas.microsoft.com/office/drawing/2014/main" id="{586CA971-D9F7-403D-8AAB-5F3268B0FCB8}"/>
              </a:ext>
            </a:extLst>
          </p:cNvPr>
          <p:cNvSpPr>
            <a:spLocks noGrp="1"/>
          </p:cNvSpPr>
          <p:nvPr>
            <p:ph type="ftr" idx="14"/>
          </p:nvPr>
        </p:nvSpPr>
        <p:spPr/>
        <p:txBody>
          <a:bodyPr/>
          <a:lstStyle/>
          <a:p>
            <a:r>
              <a:rPr lang="en-GB"/>
              <a:t>Ziyang Guo, Huawei</a:t>
            </a:r>
            <a:endParaRPr lang="en-GB" dirty="0"/>
          </a:p>
        </p:txBody>
      </p:sp>
      <p:sp>
        <p:nvSpPr>
          <p:cNvPr id="6" name="日期占位符 5">
            <a:extLst>
              <a:ext uri="{FF2B5EF4-FFF2-40B4-BE49-F238E27FC236}">
                <a16:creationId xmlns:a16="http://schemas.microsoft.com/office/drawing/2014/main" id="{46943A5E-D422-44C1-AE32-0FD014939D0A}"/>
              </a:ext>
            </a:extLst>
          </p:cNvPr>
          <p:cNvSpPr>
            <a:spLocks noGrp="1"/>
          </p:cNvSpPr>
          <p:nvPr>
            <p:ph type="dt" idx="15"/>
          </p:nvPr>
        </p:nvSpPr>
        <p:spPr/>
        <p:txBody>
          <a:bodyPr/>
          <a:lstStyle/>
          <a:p>
            <a:r>
              <a:rPr lang="en-US" altLang="zh-CN"/>
              <a:t>July 2023</a:t>
            </a:r>
            <a:endParaRPr lang="en-GB" dirty="0"/>
          </a:p>
        </p:txBody>
      </p:sp>
    </p:spTree>
    <p:extLst>
      <p:ext uri="{BB962C8B-B14F-4D97-AF65-F5344CB8AC3E}">
        <p14:creationId xmlns:p14="http://schemas.microsoft.com/office/powerpoint/2010/main" val="2313816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D2B6ADE-4CB1-4540-A88C-9C44440EE827}"/>
              </a:ext>
            </a:extLst>
          </p:cNvPr>
          <p:cNvSpPr>
            <a:spLocks noGrp="1"/>
          </p:cNvSpPr>
          <p:nvPr>
            <p:ph type="title"/>
          </p:nvPr>
        </p:nvSpPr>
        <p:spPr/>
        <p:txBody>
          <a:bodyPr/>
          <a:lstStyle/>
          <a:p>
            <a:r>
              <a:rPr lang="en-US" altLang="zh-CN" sz="2800" dirty="0"/>
              <a:t>Recap: Neural Network Model Architecture[1]</a:t>
            </a:r>
            <a:endParaRPr lang="zh-CN" altLang="en-US" sz="2800" dirty="0"/>
          </a:p>
        </p:txBody>
      </p:sp>
      <p:sp>
        <p:nvSpPr>
          <p:cNvPr id="4" name="灯片编号占位符 3">
            <a:extLst>
              <a:ext uri="{FF2B5EF4-FFF2-40B4-BE49-F238E27FC236}">
                <a16:creationId xmlns:a16="http://schemas.microsoft.com/office/drawing/2014/main" id="{3C36298F-3CA6-4C78-A870-826AC74D7B6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页脚占位符 4">
            <a:extLst>
              <a:ext uri="{FF2B5EF4-FFF2-40B4-BE49-F238E27FC236}">
                <a16:creationId xmlns:a16="http://schemas.microsoft.com/office/drawing/2014/main" id="{586CA971-D9F7-403D-8AAB-5F3268B0FCB8}"/>
              </a:ext>
            </a:extLst>
          </p:cNvPr>
          <p:cNvSpPr>
            <a:spLocks noGrp="1"/>
          </p:cNvSpPr>
          <p:nvPr>
            <p:ph type="ftr" idx="14"/>
          </p:nvPr>
        </p:nvSpPr>
        <p:spPr/>
        <p:txBody>
          <a:bodyPr/>
          <a:lstStyle/>
          <a:p>
            <a:r>
              <a:rPr lang="en-GB"/>
              <a:t>Ziyang Guo, Huawei</a:t>
            </a:r>
            <a:endParaRPr lang="en-GB" dirty="0"/>
          </a:p>
        </p:txBody>
      </p:sp>
      <p:sp>
        <p:nvSpPr>
          <p:cNvPr id="6" name="日期占位符 5">
            <a:extLst>
              <a:ext uri="{FF2B5EF4-FFF2-40B4-BE49-F238E27FC236}">
                <a16:creationId xmlns:a16="http://schemas.microsoft.com/office/drawing/2014/main" id="{46943A5E-D422-44C1-AE32-0FD014939D0A}"/>
              </a:ext>
            </a:extLst>
          </p:cNvPr>
          <p:cNvSpPr>
            <a:spLocks noGrp="1"/>
          </p:cNvSpPr>
          <p:nvPr>
            <p:ph type="dt" idx="15"/>
          </p:nvPr>
        </p:nvSpPr>
        <p:spPr/>
        <p:txBody>
          <a:bodyPr/>
          <a:lstStyle/>
          <a:p>
            <a:r>
              <a:rPr lang="en-US" altLang="zh-CN"/>
              <a:t>July 2023</a:t>
            </a:r>
            <a:endParaRPr lang="en-GB" dirty="0"/>
          </a:p>
        </p:txBody>
      </p:sp>
      <p:grpSp>
        <p:nvGrpSpPr>
          <p:cNvPr id="12" name="组合 11"/>
          <p:cNvGrpSpPr/>
          <p:nvPr/>
        </p:nvGrpSpPr>
        <p:grpSpPr>
          <a:xfrm>
            <a:off x="733263" y="1684456"/>
            <a:ext cx="4821835" cy="2420431"/>
            <a:chOff x="7673777" y="2475703"/>
            <a:chExt cx="4821835" cy="2420431"/>
          </a:xfrm>
        </p:grpSpPr>
        <p:pic>
          <p:nvPicPr>
            <p:cNvPr id="13" name="内容占位符 7"/>
            <p:cNvPicPr>
              <a:picLocks noChangeAspect="1"/>
            </p:cNvPicPr>
            <p:nvPr/>
          </p:nvPicPr>
          <p:blipFill rotWithShape="1">
            <a:blip r:embed="rId3"/>
            <a:srcRect b="23673"/>
            <a:stretch/>
          </p:blipFill>
          <p:spPr bwMode="auto">
            <a:xfrm>
              <a:off x="9486562" y="2475703"/>
              <a:ext cx="381283" cy="779035"/>
            </a:xfrm>
            <a:prstGeom prst="rect">
              <a:avLst/>
            </a:prstGeom>
            <a:noFill/>
            <a:ln w="9525">
              <a:noFill/>
              <a:round/>
              <a:headEnd/>
              <a:tailEnd/>
            </a:ln>
            <a:effectLst/>
          </p:spPr>
        </p:pic>
        <p:pic>
          <p:nvPicPr>
            <p:cNvPr id="14" name="图片 13"/>
            <p:cNvPicPr>
              <a:picLocks noChangeAspect="1"/>
            </p:cNvPicPr>
            <p:nvPr/>
          </p:nvPicPr>
          <p:blipFill rotWithShape="1">
            <a:blip r:embed="rId4"/>
            <a:srcRect b="35329"/>
            <a:stretch/>
          </p:blipFill>
          <p:spPr>
            <a:xfrm>
              <a:off x="8510677" y="3962025"/>
              <a:ext cx="443408" cy="406894"/>
            </a:xfrm>
            <a:prstGeom prst="rect">
              <a:avLst/>
            </a:prstGeom>
          </p:spPr>
        </p:pic>
        <p:pic>
          <p:nvPicPr>
            <p:cNvPr id="15" name="图片 14"/>
            <p:cNvPicPr>
              <a:picLocks noChangeAspect="1"/>
            </p:cNvPicPr>
            <p:nvPr/>
          </p:nvPicPr>
          <p:blipFill rotWithShape="1">
            <a:blip r:embed="rId4"/>
            <a:srcRect b="35329"/>
            <a:stretch/>
          </p:blipFill>
          <p:spPr>
            <a:xfrm>
              <a:off x="9601684" y="4250057"/>
              <a:ext cx="443408" cy="406894"/>
            </a:xfrm>
            <a:prstGeom prst="rect">
              <a:avLst/>
            </a:prstGeom>
          </p:spPr>
        </p:pic>
        <p:pic>
          <p:nvPicPr>
            <p:cNvPr id="16" name="图片 15"/>
            <p:cNvPicPr>
              <a:picLocks noChangeAspect="1"/>
            </p:cNvPicPr>
            <p:nvPr/>
          </p:nvPicPr>
          <p:blipFill rotWithShape="1">
            <a:blip r:embed="rId4"/>
            <a:srcRect b="35329"/>
            <a:stretch/>
          </p:blipFill>
          <p:spPr>
            <a:xfrm>
              <a:off x="10692691" y="3962025"/>
              <a:ext cx="443408" cy="406894"/>
            </a:xfrm>
            <a:prstGeom prst="rect">
              <a:avLst/>
            </a:prstGeom>
          </p:spPr>
        </p:pic>
        <p:sp>
          <p:nvSpPr>
            <p:cNvPr id="17" name="文本框 16"/>
            <p:cNvSpPr txBox="1"/>
            <p:nvPr/>
          </p:nvSpPr>
          <p:spPr>
            <a:xfrm>
              <a:off x="8041942" y="4410532"/>
              <a:ext cx="835967" cy="276999"/>
            </a:xfrm>
            <a:prstGeom prst="rect">
              <a:avLst/>
            </a:prstGeom>
            <a:noFill/>
          </p:spPr>
          <p:txBody>
            <a:bodyPr wrap="square" rtlCol="0">
              <a:spAutoFit/>
            </a:bodyPr>
            <a:lstStyle/>
            <a:p>
              <a:r>
                <a:rPr lang="en-US" altLang="zh-CN" sz="1200" dirty="0">
                  <a:solidFill>
                    <a:schemeClr val="tx1"/>
                  </a:solidFill>
                </a:rPr>
                <a:t>Non-AP 1</a:t>
              </a:r>
              <a:endParaRPr lang="zh-CN" altLang="en-US" sz="1200" dirty="0">
                <a:solidFill>
                  <a:schemeClr val="tx1"/>
                </a:solidFill>
              </a:endParaRPr>
            </a:p>
          </p:txBody>
        </p:sp>
        <p:sp>
          <p:nvSpPr>
            <p:cNvPr id="18" name="文本框 17"/>
            <p:cNvSpPr txBox="1"/>
            <p:nvPr/>
          </p:nvSpPr>
          <p:spPr>
            <a:xfrm>
              <a:off x="9287599" y="4619135"/>
              <a:ext cx="846247" cy="276999"/>
            </a:xfrm>
            <a:prstGeom prst="rect">
              <a:avLst/>
            </a:prstGeom>
            <a:noFill/>
          </p:spPr>
          <p:txBody>
            <a:bodyPr wrap="square" rtlCol="0">
              <a:spAutoFit/>
            </a:bodyPr>
            <a:lstStyle/>
            <a:p>
              <a:r>
                <a:rPr lang="en-US" altLang="zh-CN" sz="1200" dirty="0">
                  <a:solidFill>
                    <a:schemeClr val="tx1"/>
                  </a:solidFill>
                </a:rPr>
                <a:t>Non-AP 2</a:t>
              </a:r>
              <a:endParaRPr lang="zh-CN" altLang="en-US" sz="1200" dirty="0">
                <a:solidFill>
                  <a:schemeClr val="tx1"/>
                </a:solidFill>
              </a:endParaRPr>
            </a:p>
          </p:txBody>
        </p:sp>
        <p:sp>
          <p:nvSpPr>
            <p:cNvPr id="19" name="文本框 18"/>
            <p:cNvSpPr txBox="1"/>
            <p:nvPr/>
          </p:nvSpPr>
          <p:spPr>
            <a:xfrm>
              <a:off x="9486562" y="3241945"/>
              <a:ext cx="620916" cy="276999"/>
            </a:xfrm>
            <a:prstGeom prst="rect">
              <a:avLst/>
            </a:prstGeom>
            <a:noFill/>
          </p:spPr>
          <p:txBody>
            <a:bodyPr wrap="square" rtlCol="0">
              <a:spAutoFit/>
            </a:bodyPr>
            <a:lstStyle/>
            <a:p>
              <a:r>
                <a:rPr lang="en-US" altLang="zh-CN" sz="1200" dirty="0">
                  <a:solidFill>
                    <a:schemeClr val="tx1"/>
                  </a:solidFill>
                </a:rPr>
                <a:t>AP</a:t>
              </a:r>
              <a:endParaRPr lang="zh-CN" altLang="en-US" sz="1200" dirty="0">
                <a:solidFill>
                  <a:schemeClr val="tx1"/>
                </a:solidFill>
              </a:endParaRPr>
            </a:p>
          </p:txBody>
        </p:sp>
        <p:cxnSp>
          <p:nvCxnSpPr>
            <p:cNvPr id="20" name="直接箭头连接符 19"/>
            <p:cNvCxnSpPr>
              <a:stCxn id="14" idx="0"/>
            </p:cNvCxnSpPr>
            <p:nvPr/>
          </p:nvCxnSpPr>
          <p:spPr bwMode="auto">
            <a:xfrm flipV="1">
              <a:off x="8732381" y="3203691"/>
              <a:ext cx="639429" cy="758334"/>
            </a:xfrm>
            <a:prstGeom prst="straightConnector1">
              <a:avLst/>
            </a:prstGeom>
            <a:solidFill>
              <a:srgbClr val="00B8FF"/>
            </a:solidFill>
            <a:ln w="9525" cap="flat" cmpd="sng" algn="ctr">
              <a:solidFill>
                <a:srgbClr val="0070C0"/>
              </a:solidFill>
              <a:prstDash val="solid"/>
              <a:round/>
              <a:headEnd type="none" w="med" len="med"/>
              <a:tailEnd type="triangle"/>
            </a:ln>
            <a:effectLst/>
          </p:spPr>
        </p:cxnSp>
        <p:cxnSp>
          <p:nvCxnSpPr>
            <p:cNvPr id="21" name="直接箭头连接符 20"/>
            <p:cNvCxnSpPr>
              <a:stCxn id="15" idx="0"/>
            </p:cNvCxnSpPr>
            <p:nvPr/>
          </p:nvCxnSpPr>
          <p:spPr bwMode="auto">
            <a:xfrm flipH="1" flipV="1">
              <a:off x="9763478" y="3468203"/>
              <a:ext cx="59910" cy="781854"/>
            </a:xfrm>
            <a:prstGeom prst="straightConnector1">
              <a:avLst/>
            </a:prstGeom>
            <a:solidFill>
              <a:srgbClr val="00B8FF"/>
            </a:solidFill>
            <a:ln w="9525" cap="flat" cmpd="sng" algn="ctr">
              <a:solidFill>
                <a:srgbClr val="0070C0"/>
              </a:solidFill>
              <a:prstDash val="solid"/>
              <a:round/>
              <a:headEnd type="none" w="med" len="med"/>
              <a:tailEnd type="triangle"/>
            </a:ln>
            <a:effectLst/>
          </p:spPr>
        </p:cxnSp>
        <p:cxnSp>
          <p:nvCxnSpPr>
            <p:cNvPr id="22" name="直接箭头连接符 21"/>
            <p:cNvCxnSpPr>
              <a:stCxn id="16" idx="0"/>
            </p:cNvCxnSpPr>
            <p:nvPr/>
          </p:nvCxnSpPr>
          <p:spPr bwMode="auto">
            <a:xfrm flipH="1" flipV="1">
              <a:off x="9945153" y="3199115"/>
              <a:ext cx="969242" cy="762910"/>
            </a:xfrm>
            <a:prstGeom prst="straightConnector1">
              <a:avLst/>
            </a:prstGeom>
            <a:solidFill>
              <a:srgbClr val="00B8FF"/>
            </a:solidFill>
            <a:ln w="9525" cap="flat" cmpd="sng" algn="ctr">
              <a:solidFill>
                <a:srgbClr val="0070C0"/>
              </a:solidFill>
              <a:prstDash val="solid"/>
              <a:round/>
              <a:headEnd type="none" w="med" len="med"/>
              <a:tailEnd type="triangle"/>
            </a:ln>
            <a:effectLst/>
          </p:spPr>
        </p:cxnSp>
        <p:sp>
          <p:nvSpPr>
            <p:cNvPr id="23" name="矩形 22"/>
            <p:cNvSpPr/>
            <p:nvPr/>
          </p:nvSpPr>
          <p:spPr>
            <a:xfrm>
              <a:off x="10024292" y="2634421"/>
              <a:ext cx="1073499" cy="338554"/>
            </a:xfrm>
            <a:prstGeom prst="rect">
              <a:avLst/>
            </a:prstGeom>
          </p:spPr>
          <p:txBody>
            <a:bodyPr wrap="none">
              <a:spAutoFit/>
            </a:bodyPr>
            <a:lstStyle/>
            <a:p>
              <a:r>
                <a:rPr lang="en-US" altLang="zh-CN" sz="1600" dirty="0" err="1">
                  <a:solidFill>
                    <a:schemeClr val="tx1"/>
                  </a:solidFill>
                </a:rPr>
                <a:t>Train@AP</a:t>
              </a:r>
              <a:endParaRPr lang="zh-CN" altLang="en-US" sz="1600" dirty="0">
                <a:solidFill>
                  <a:schemeClr val="tx1"/>
                </a:solidFill>
              </a:endParaRPr>
            </a:p>
          </p:txBody>
        </p:sp>
        <p:sp>
          <p:nvSpPr>
            <p:cNvPr id="24" name="矩形 23"/>
            <p:cNvSpPr/>
            <p:nvPr/>
          </p:nvSpPr>
          <p:spPr>
            <a:xfrm>
              <a:off x="10035760" y="4508279"/>
              <a:ext cx="2202847" cy="338554"/>
            </a:xfrm>
            <a:prstGeom prst="rect">
              <a:avLst/>
            </a:prstGeom>
          </p:spPr>
          <p:txBody>
            <a:bodyPr wrap="none">
              <a:spAutoFit/>
            </a:bodyPr>
            <a:lstStyle/>
            <a:p>
              <a:r>
                <a:rPr lang="en-US" altLang="zh-CN" sz="1600" dirty="0" err="1">
                  <a:solidFill>
                    <a:schemeClr val="tx1"/>
                  </a:solidFill>
                </a:rPr>
                <a:t>Inference@non-AP</a:t>
              </a:r>
              <a:r>
                <a:rPr lang="en-US" altLang="zh-CN" sz="1600" dirty="0">
                  <a:solidFill>
                    <a:schemeClr val="tx1"/>
                  </a:solidFill>
                </a:rPr>
                <a:t> STA</a:t>
              </a:r>
              <a:endParaRPr lang="zh-CN" altLang="en-US" sz="1600" dirty="0">
                <a:solidFill>
                  <a:schemeClr val="tx1"/>
                </a:solidFill>
              </a:endParaRPr>
            </a:p>
          </p:txBody>
        </p:sp>
        <p:cxnSp>
          <p:nvCxnSpPr>
            <p:cNvPr id="25" name="直接箭头连接符 24"/>
            <p:cNvCxnSpPr/>
            <p:nvPr/>
          </p:nvCxnSpPr>
          <p:spPr bwMode="auto">
            <a:xfrm flipV="1">
              <a:off x="8826723" y="3294934"/>
              <a:ext cx="639429" cy="758334"/>
            </a:xfrm>
            <a:prstGeom prst="straightConnector1">
              <a:avLst/>
            </a:prstGeom>
            <a:solidFill>
              <a:srgbClr val="00B8FF"/>
            </a:solidFill>
            <a:ln w="9525" cap="flat" cmpd="sng" algn="ctr">
              <a:solidFill>
                <a:srgbClr val="C00000"/>
              </a:solidFill>
              <a:prstDash val="solid"/>
              <a:round/>
              <a:headEnd type="triangle" w="med" len="med"/>
              <a:tailEnd type="none" w="med" len="med"/>
            </a:ln>
            <a:effectLst/>
          </p:spPr>
        </p:cxnSp>
        <p:cxnSp>
          <p:nvCxnSpPr>
            <p:cNvPr id="26" name="直接箭头连接符 25"/>
            <p:cNvCxnSpPr/>
            <p:nvPr/>
          </p:nvCxnSpPr>
          <p:spPr bwMode="auto">
            <a:xfrm flipH="1" flipV="1">
              <a:off x="9866015" y="3397613"/>
              <a:ext cx="79138" cy="914735"/>
            </a:xfrm>
            <a:prstGeom prst="straightConnector1">
              <a:avLst/>
            </a:prstGeom>
            <a:solidFill>
              <a:srgbClr val="00B8FF"/>
            </a:solidFill>
            <a:ln w="9525" cap="flat" cmpd="sng" algn="ctr">
              <a:solidFill>
                <a:srgbClr val="C00000"/>
              </a:solidFill>
              <a:prstDash val="solid"/>
              <a:round/>
              <a:headEnd type="triangle" w="med" len="med"/>
              <a:tailEnd type="none" w="med" len="med"/>
            </a:ln>
            <a:effectLst/>
          </p:spPr>
        </p:cxnSp>
        <p:cxnSp>
          <p:nvCxnSpPr>
            <p:cNvPr id="27" name="直接箭头连接符 26"/>
            <p:cNvCxnSpPr/>
            <p:nvPr/>
          </p:nvCxnSpPr>
          <p:spPr bwMode="auto">
            <a:xfrm flipH="1" flipV="1">
              <a:off x="10024292" y="3130893"/>
              <a:ext cx="967411" cy="735927"/>
            </a:xfrm>
            <a:prstGeom prst="straightConnector1">
              <a:avLst/>
            </a:prstGeom>
            <a:solidFill>
              <a:srgbClr val="00B8FF"/>
            </a:solidFill>
            <a:ln w="9525" cap="flat" cmpd="sng" algn="ctr">
              <a:solidFill>
                <a:srgbClr val="C00000"/>
              </a:solidFill>
              <a:prstDash val="solid"/>
              <a:round/>
              <a:headEnd type="triangle" w="med" len="med"/>
              <a:tailEnd type="none" w="med" len="med"/>
            </a:ln>
            <a:effectLst/>
          </p:spPr>
        </p:cxnSp>
        <p:sp>
          <p:nvSpPr>
            <p:cNvPr id="28" name="矩形 27"/>
            <p:cNvSpPr/>
            <p:nvPr/>
          </p:nvSpPr>
          <p:spPr>
            <a:xfrm>
              <a:off x="7673777" y="3257658"/>
              <a:ext cx="1453668" cy="276999"/>
            </a:xfrm>
            <a:prstGeom prst="rect">
              <a:avLst/>
            </a:prstGeom>
          </p:spPr>
          <p:txBody>
            <a:bodyPr wrap="none">
              <a:spAutoFit/>
            </a:bodyPr>
            <a:lstStyle/>
            <a:p>
              <a:r>
                <a:rPr lang="en-US" altLang="zh-CN" sz="1200" dirty="0">
                  <a:solidFill>
                    <a:schemeClr val="tx1"/>
                  </a:solidFill>
                </a:rPr>
                <a:t>Training data report </a:t>
              </a:r>
              <a:endParaRPr lang="zh-CN" altLang="en-US" sz="1200" dirty="0">
                <a:solidFill>
                  <a:schemeClr val="tx1"/>
                </a:solidFill>
              </a:endParaRPr>
            </a:p>
          </p:txBody>
        </p:sp>
        <p:sp>
          <p:nvSpPr>
            <p:cNvPr id="29" name="矩形 28"/>
            <p:cNvSpPr/>
            <p:nvPr/>
          </p:nvSpPr>
          <p:spPr>
            <a:xfrm>
              <a:off x="10561041" y="3301244"/>
              <a:ext cx="1934571" cy="276999"/>
            </a:xfrm>
            <a:prstGeom prst="rect">
              <a:avLst/>
            </a:prstGeom>
          </p:spPr>
          <p:txBody>
            <a:bodyPr wrap="square">
              <a:spAutoFit/>
            </a:bodyPr>
            <a:lstStyle/>
            <a:p>
              <a:r>
                <a:rPr lang="en-US" altLang="zh-CN" sz="1200" dirty="0">
                  <a:solidFill>
                    <a:schemeClr val="tx1"/>
                  </a:solidFill>
                </a:rPr>
                <a:t>Model deployment/sharing</a:t>
              </a:r>
              <a:endParaRPr lang="zh-CN" altLang="en-US" sz="1200" dirty="0">
                <a:solidFill>
                  <a:schemeClr val="tx1"/>
                </a:solidFill>
              </a:endParaRPr>
            </a:p>
          </p:txBody>
        </p:sp>
        <p:sp>
          <p:nvSpPr>
            <p:cNvPr id="30" name="文本框 29"/>
            <p:cNvSpPr txBox="1"/>
            <p:nvPr/>
          </p:nvSpPr>
          <p:spPr>
            <a:xfrm>
              <a:off x="11024586" y="4125836"/>
              <a:ext cx="873867" cy="276999"/>
            </a:xfrm>
            <a:prstGeom prst="rect">
              <a:avLst/>
            </a:prstGeom>
            <a:noFill/>
          </p:spPr>
          <p:txBody>
            <a:bodyPr wrap="square" rtlCol="0">
              <a:spAutoFit/>
            </a:bodyPr>
            <a:lstStyle/>
            <a:p>
              <a:r>
                <a:rPr lang="en-US" altLang="zh-CN" sz="1200" dirty="0">
                  <a:solidFill>
                    <a:schemeClr val="tx1"/>
                  </a:solidFill>
                </a:rPr>
                <a:t>Non-AP 3</a:t>
              </a:r>
              <a:endParaRPr lang="zh-CN" altLang="en-US" sz="1200" dirty="0">
                <a:solidFill>
                  <a:schemeClr val="tx1"/>
                </a:solidFill>
              </a:endParaRPr>
            </a:p>
          </p:txBody>
        </p:sp>
      </p:grpSp>
      <p:pic>
        <p:nvPicPr>
          <p:cNvPr id="34" name="图片 33"/>
          <p:cNvPicPr>
            <a:picLocks noChangeAspect="1"/>
          </p:cNvPicPr>
          <p:nvPr/>
        </p:nvPicPr>
        <p:blipFill>
          <a:blip r:embed="rId5"/>
          <a:stretch>
            <a:fillRect/>
          </a:stretch>
        </p:blipFill>
        <p:spPr>
          <a:xfrm>
            <a:off x="378457" y="4567366"/>
            <a:ext cx="5206709" cy="1243105"/>
          </a:xfrm>
          <a:prstGeom prst="rect">
            <a:avLst/>
          </a:prstGeom>
        </p:spPr>
      </p:pic>
      <p:graphicFrame>
        <p:nvGraphicFramePr>
          <p:cNvPr id="241" name="表格 240"/>
          <p:cNvGraphicFramePr>
            <a:graphicFrameLocks noGrp="1"/>
          </p:cNvGraphicFramePr>
          <p:nvPr>
            <p:extLst>
              <p:ext uri="{D42A27DB-BD31-4B8C-83A1-F6EECF244321}">
                <p14:modId xmlns:p14="http://schemas.microsoft.com/office/powerpoint/2010/main" val="2985702112"/>
              </p:ext>
            </p:extLst>
          </p:nvPr>
        </p:nvGraphicFramePr>
        <p:xfrm>
          <a:off x="5797070" y="1742897"/>
          <a:ext cx="6048000" cy="456624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20000"/>
                    </a:ext>
                  </a:extLst>
                </a:gridCol>
                <a:gridCol w="2628000">
                  <a:extLst>
                    <a:ext uri="{9D8B030D-6E8A-4147-A177-3AD203B41FA5}">
                      <a16:colId xmlns:a16="http://schemas.microsoft.com/office/drawing/2014/main" val="20001"/>
                    </a:ext>
                  </a:extLst>
                </a:gridCol>
                <a:gridCol w="2412000">
                  <a:extLst>
                    <a:ext uri="{9D8B030D-6E8A-4147-A177-3AD203B41FA5}">
                      <a16:colId xmlns:a16="http://schemas.microsoft.com/office/drawing/2014/main" val="20002"/>
                    </a:ext>
                  </a:extLst>
                </a:gridCol>
              </a:tblGrid>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kern="1200" dirty="0">
                          <a:solidFill>
                            <a:schemeClr val="lt1"/>
                          </a:solidFill>
                          <a:latin typeface="+mn-lt"/>
                          <a:ea typeface="+mn-ea"/>
                          <a:cs typeface="+mn-cs"/>
                        </a:rPr>
                        <a:t>Components</a:t>
                      </a:r>
                    </a:p>
                  </a:txBody>
                  <a:tcPr/>
                </a:tc>
                <a:tc>
                  <a:txBody>
                    <a:bodyPr/>
                    <a:lstStyle/>
                    <a:p>
                      <a:r>
                        <a:rPr lang="en-US" altLang="zh-CN" sz="1200" dirty="0"/>
                        <a:t>Descriptions</a:t>
                      </a:r>
                      <a:endParaRPr lang="zh-CN" altLang="en-US" sz="1200" dirty="0"/>
                    </a:p>
                  </a:txBody>
                  <a:tcPr/>
                </a:tc>
                <a:tc>
                  <a:txBody>
                    <a:bodyPr/>
                    <a:lstStyle/>
                    <a:p>
                      <a:r>
                        <a:rPr lang="en-US" altLang="zh-CN" sz="1200" dirty="0"/>
                        <a:t>Thoughts on Standardization</a:t>
                      </a:r>
                      <a:endParaRPr lang="zh-CN" altLang="en-US" sz="1200" dirty="0"/>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Input</a:t>
                      </a:r>
                    </a:p>
                  </a:txBody>
                  <a:tcPr/>
                </a:tc>
                <a:tc>
                  <a:txBody>
                    <a:bodyPr/>
                    <a:lstStyle/>
                    <a:p>
                      <a:pPr marL="285750" indent="-285750">
                        <a:buFont typeface="Arial" panose="020B0604020202020204" pitchFamily="34" charset="0"/>
                        <a:buChar char="•"/>
                      </a:pPr>
                      <a:r>
                        <a:rPr lang="en-US" altLang="zh-CN" sz="1200" dirty="0">
                          <a:solidFill>
                            <a:schemeClr val="tx1"/>
                          </a:solidFill>
                        </a:rPr>
                        <a:t>local radio measurements at PHY/MAC layer, defined in Sec.4.3.11 of 802.11-2020 or customized</a:t>
                      </a:r>
                      <a:r>
                        <a:rPr lang="en-US" altLang="zh-CN" sz="1200" baseline="0" dirty="0">
                          <a:solidFill>
                            <a:schemeClr val="tx1"/>
                          </a:solidFill>
                        </a:rPr>
                        <a:t> </a:t>
                      </a:r>
                      <a:endParaRPr lang="en-US" altLang="zh-CN" sz="1200"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solidFill>
                            <a:schemeClr val="tx1"/>
                          </a:solidFill>
                        </a:rPr>
                        <a:t>A sequence of historical observations</a:t>
                      </a:r>
                    </a:p>
                  </a:txBody>
                  <a:tcPr/>
                </a:tc>
                <a:tc>
                  <a:txBody>
                    <a:bodyPr/>
                    <a:lstStyle/>
                    <a:p>
                      <a:r>
                        <a:rPr lang="en-US" altLang="zh-CN" sz="1200" b="1" dirty="0">
                          <a:solidFill>
                            <a:schemeClr val="tx1"/>
                          </a:solidFill>
                        </a:rPr>
                        <a:t>S</a:t>
                      </a:r>
                      <a:r>
                        <a:rPr lang="en-US" altLang="zh-CN" sz="1200" b="1" kern="1200" dirty="0">
                          <a:solidFill>
                            <a:schemeClr val="tx1"/>
                          </a:solidFill>
                          <a:latin typeface="+mn-lt"/>
                          <a:ea typeface="+mn-ea"/>
                          <a:cs typeface="+mn-cs"/>
                        </a:rPr>
                        <a:t>tandardize some basic and common inputs for a variety of  use cases</a:t>
                      </a:r>
                      <a:endParaRPr lang="zh-CN" altLang="en-US" sz="1200" b="1" kern="1200" dirty="0">
                        <a:solidFill>
                          <a:schemeClr val="tx1"/>
                        </a:solidFill>
                        <a:latin typeface="+mn-lt"/>
                        <a:ea typeface="+mn-ea"/>
                        <a:cs typeface="+mn-cs"/>
                      </a:endParaRPr>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Pre-processing</a:t>
                      </a:r>
                    </a:p>
                  </a:txBody>
                  <a:tcPr/>
                </a:tc>
                <a:tc>
                  <a:txBody>
                    <a:bodyPr/>
                    <a:lstStyle/>
                    <a:p>
                      <a:pPr marL="285750" indent="-285750">
                        <a:buFont typeface="Arial" panose="020B0604020202020204" pitchFamily="34" charset="0"/>
                        <a:buChar char="•"/>
                      </a:pPr>
                      <a:r>
                        <a:rPr lang="en-US" altLang="zh-CN" sz="1200" dirty="0">
                          <a:solidFill>
                            <a:schemeClr val="tx1"/>
                          </a:solidFill>
                        </a:rPr>
                        <a:t>Format conversion</a:t>
                      </a:r>
                      <a:r>
                        <a:rPr lang="zh-CN" altLang="en-US" sz="1200" dirty="0">
                          <a:solidFill>
                            <a:schemeClr val="tx1"/>
                          </a:solidFill>
                        </a:rPr>
                        <a:t> </a:t>
                      </a:r>
                      <a:r>
                        <a:rPr lang="en-US" altLang="zh-CN" sz="1200" dirty="0">
                          <a:solidFill>
                            <a:schemeClr val="tx1"/>
                          </a:solidFill>
                        </a:rPr>
                        <a:t>(e.g., normalization) to NN friendly format</a:t>
                      </a:r>
                    </a:p>
                    <a:p>
                      <a:pPr marL="285750" indent="-285750">
                        <a:buFont typeface="Arial" panose="020B0604020202020204" pitchFamily="34" charset="0"/>
                        <a:buChar char="•"/>
                      </a:pPr>
                      <a:r>
                        <a:rPr lang="en-US" altLang="zh-CN" sz="1200" dirty="0">
                          <a:solidFill>
                            <a:schemeClr val="tx1"/>
                          </a:solidFill>
                        </a:rPr>
                        <a:t>Feature extraction or augmentation</a:t>
                      </a:r>
                    </a:p>
                    <a:p>
                      <a:pPr marL="285750" indent="-285750">
                        <a:buFont typeface="Arial" panose="020B0604020202020204" pitchFamily="34" charset="0"/>
                        <a:buChar char="•"/>
                      </a:pPr>
                      <a:r>
                        <a:rPr lang="en-US" altLang="zh-CN" sz="1200" dirty="0">
                          <a:solidFill>
                            <a:schemeClr val="tx1"/>
                          </a:solidFill>
                        </a:rPr>
                        <a:t>Could be NN or other algorithms </a:t>
                      </a:r>
                    </a:p>
                  </a:txBody>
                  <a:tcPr/>
                </a:tc>
                <a:tc>
                  <a:txBody>
                    <a:bodyPr/>
                    <a:lstStyle/>
                    <a:p>
                      <a:r>
                        <a:rPr lang="en-US" altLang="zh-CN" sz="1200" b="1" dirty="0">
                          <a:solidFill>
                            <a:schemeClr val="tx1"/>
                          </a:solidFill>
                        </a:rPr>
                        <a:t>If Pre-processing is left for implementation, the output of Pre-processing (i.e., the input of core NN) shall be standardized</a:t>
                      </a:r>
                      <a:endParaRPr lang="zh-CN" altLang="en-US" sz="1200" dirty="0"/>
                    </a:p>
                  </a:txBody>
                  <a:tcP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Core Neural Network</a:t>
                      </a:r>
                      <a:endParaRPr lang="zh-CN" altLang="en-US" sz="1200" dirty="0"/>
                    </a:p>
                  </a:txBody>
                  <a:tcPr/>
                </a:tc>
                <a:tc>
                  <a:txBody>
                    <a:bodyPr/>
                    <a:lstStyle/>
                    <a:p>
                      <a:pPr marL="285750" indent="-285750">
                        <a:buFont typeface="Arial" panose="020B0604020202020204" pitchFamily="34" charset="0"/>
                        <a:buChar char="•"/>
                      </a:pPr>
                      <a:r>
                        <a:rPr lang="en-US" altLang="zh-CN" sz="1200" dirty="0">
                          <a:solidFill>
                            <a:schemeClr val="tx1"/>
                          </a:solidFill>
                        </a:rPr>
                        <a:t>Structure, e.g., DNN or CNN</a:t>
                      </a:r>
                    </a:p>
                    <a:p>
                      <a:pPr marL="285750" indent="-285750">
                        <a:buFont typeface="Arial" panose="020B0604020202020204" pitchFamily="34" charset="0"/>
                        <a:buChar char="•"/>
                      </a:pPr>
                      <a:r>
                        <a:rPr lang="en-US" altLang="zh-CN" sz="1200" dirty="0">
                          <a:solidFill>
                            <a:schemeClr val="tx1"/>
                          </a:solidFill>
                        </a:rPr>
                        <a:t>Layer types, number of layers, number of neurons per layer, activation function</a:t>
                      </a:r>
                    </a:p>
                  </a:txBody>
                  <a:tcPr/>
                </a:tc>
                <a:tc>
                  <a:txBody>
                    <a:bodyPr/>
                    <a:lstStyle/>
                    <a:p>
                      <a:pPr marL="285750" indent="-285750">
                        <a:buFont typeface="Arial" panose="020B0604020202020204" pitchFamily="34" charset="0"/>
                        <a:buChar char="•"/>
                      </a:pPr>
                      <a:r>
                        <a:rPr lang="en-US" altLang="zh-CN" sz="1200" b="1" dirty="0">
                          <a:solidFill>
                            <a:schemeClr val="tx1"/>
                          </a:solidFill>
                        </a:rPr>
                        <a:t>Standardize several basic and mandatory model structure such as DNN and CNN</a:t>
                      </a:r>
                    </a:p>
                    <a:p>
                      <a:pPr marL="285750" indent="-285750">
                        <a:buFont typeface="Arial" panose="020B0604020202020204" pitchFamily="34" charset="0"/>
                        <a:buChar char="•"/>
                      </a:pPr>
                      <a:r>
                        <a:rPr lang="en-US" altLang="zh-CN" sz="1200" b="1" dirty="0">
                          <a:solidFill>
                            <a:schemeClr val="tx1"/>
                          </a:solidFill>
                        </a:rPr>
                        <a:t>Alternatively,  consider ONNX[6] or</a:t>
                      </a:r>
                      <a:r>
                        <a:rPr lang="en-US" altLang="zh-CN" sz="1200" b="1" baseline="0" dirty="0">
                          <a:solidFill>
                            <a:schemeClr val="tx1"/>
                          </a:solidFill>
                        </a:rPr>
                        <a:t> NNEF[7] on top of the 802.11</a:t>
                      </a:r>
                      <a:endParaRPr lang="en-US" altLang="zh-CN" sz="1200" b="1" dirty="0">
                        <a:solidFill>
                          <a:schemeClr val="tx1"/>
                        </a:solidFill>
                      </a:endParaRPr>
                    </a:p>
                    <a:p>
                      <a:pPr marL="285750" indent="-285750">
                        <a:buFont typeface="Arial" panose="020B0604020202020204" pitchFamily="34" charset="0"/>
                        <a:buChar char="•"/>
                      </a:pPr>
                      <a:r>
                        <a:rPr lang="en-US" altLang="zh-CN" sz="1200" b="1" dirty="0">
                          <a:solidFill>
                            <a:schemeClr val="tx1"/>
                          </a:solidFill>
                        </a:rPr>
                        <a:t>Explore model reuse</a:t>
                      </a:r>
                      <a:endParaRPr lang="zh-CN" altLang="en-US" sz="1200" dirty="0"/>
                    </a:p>
                  </a:txBody>
                  <a:tcPr/>
                </a:tc>
                <a:extLst>
                  <a:ext uri="{0D108BD9-81ED-4DB2-BD59-A6C34878D82A}">
                    <a16:rowId xmlns:a16="http://schemas.microsoft.com/office/drawing/2014/main" val="10003"/>
                  </a:ext>
                </a:extLst>
              </a:tr>
              <a:tr h="370840">
                <a:tc>
                  <a:txBody>
                    <a:bodyPr/>
                    <a:lstStyle/>
                    <a:p>
                      <a:r>
                        <a:rPr lang="en-US" altLang="zh-CN" sz="1200" dirty="0">
                          <a:solidFill>
                            <a:schemeClr val="tx1"/>
                          </a:solidFill>
                        </a:rPr>
                        <a:t>Post-processing</a:t>
                      </a:r>
                      <a:endParaRPr lang="zh-CN" altLang="en-US" sz="1200" dirty="0"/>
                    </a:p>
                  </a:txBody>
                  <a:tcPr/>
                </a:tc>
                <a:tc>
                  <a:txBody>
                    <a:bodyPr/>
                    <a:lstStyle/>
                    <a:p>
                      <a:pPr marL="285750" indent="-285750">
                        <a:buFont typeface="Arial" panose="020B0604020202020204" pitchFamily="34" charset="0"/>
                        <a:buChar char="•"/>
                      </a:pPr>
                      <a:r>
                        <a:rPr lang="en-US" altLang="zh-CN" sz="1200" dirty="0">
                          <a:solidFill>
                            <a:schemeClr val="tx1"/>
                          </a:solidFill>
                        </a:rPr>
                        <a:t>Map neural</a:t>
                      </a:r>
                      <a:r>
                        <a:rPr lang="en-US" altLang="zh-CN" sz="1200" baseline="0" dirty="0">
                          <a:solidFill>
                            <a:schemeClr val="tx1"/>
                          </a:solidFill>
                        </a:rPr>
                        <a:t> network</a:t>
                      </a:r>
                      <a:r>
                        <a:rPr lang="en-US" altLang="zh-CN" sz="1200" dirty="0">
                          <a:solidFill>
                            <a:schemeClr val="tx1"/>
                          </a:solidFill>
                        </a:rPr>
                        <a:t> output to specific transmission scheme</a:t>
                      </a:r>
                    </a:p>
                    <a:p>
                      <a:pPr marL="285750" indent="-285750">
                        <a:buFont typeface="Arial" panose="020B0604020202020204" pitchFamily="34" charset="0"/>
                        <a:buChar char="•"/>
                      </a:pPr>
                      <a:r>
                        <a:rPr lang="en-US" altLang="zh-CN" sz="1200" dirty="0">
                          <a:solidFill>
                            <a:schemeClr val="tx1"/>
                          </a:solidFill>
                        </a:rPr>
                        <a:t>Probability distribution or </a:t>
                      </a:r>
                      <a:r>
                        <a:rPr lang="en-US" altLang="zh-CN" sz="1200" dirty="0" err="1">
                          <a:solidFill>
                            <a:schemeClr val="tx1"/>
                          </a:solidFill>
                        </a:rPr>
                        <a:t>ArgMax</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dirty="0">
                          <a:solidFill>
                            <a:schemeClr val="tx1"/>
                          </a:solidFill>
                        </a:rPr>
                        <a:t>Both types can be considered to be standardized</a:t>
                      </a:r>
                    </a:p>
                  </a:txBody>
                  <a:tcPr/>
                </a:tc>
                <a:extLst>
                  <a:ext uri="{0D108BD9-81ED-4DB2-BD59-A6C34878D82A}">
                    <a16:rowId xmlns:a16="http://schemas.microsoft.com/office/drawing/2014/main" val="10004"/>
                  </a:ext>
                </a:extLst>
              </a:tr>
            </a:tbl>
          </a:graphicData>
        </a:graphic>
      </p:graphicFrame>
      <p:sp>
        <p:nvSpPr>
          <p:cNvPr id="243" name="文本框 242"/>
          <p:cNvSpPr txBox="1"/>
          <p:nvPr/>
        </p:nvSpPr>
        <p:spPr>
          <a:xfrm>
            <a:off x="199821" y="5875926"/>
            <a:ext cx="1066884" cy="461665"/>
          </a:xfrm>
          <a:prstGeom prst="rect">
            <a:avLst/>
          </a:prstGeom>
          <a:noFill/>
        </p:spPr>
        <p:txBody>
          <a:bodyPr wrap="square" rtlCol="0">
            <a:spAutoFit/>
          </a:bodyPr>
          <a:lstStyle/>
          <a:p>
            <a:r>
              <a:rPr lang="en-US" altLang="zh-CN" sz="1200" dirty="0">
                <a:solidFill>
                  <a:schemeClr val="tx1"/>
                </a:solidFill>
              </a:rPr>
              <a:t>Input/</a:t>
            </a:r>
          </a:p>
          <a:p>
            <a:r>
              <a:rPr lang="en-US" altLang="zh-CN" sz="1200" dirty="0">
                <a:solidFill>
                  <a:schemeClr val="tx1"/>
                </a:solidFill>
              </a:rPr>
              <a:t>measurements</a:t>
            </a:r>
            <a:endParaRPr lang="zh-CN" altLang="en-US" sz="1200" dirty="0">
              <a:solidFill>
                <a:schemeClr val="tx1"/>
              </a:solidFill>
            </a:endParaRPr>
          </a:p>
        </p:txBody>
      </p:sp>
      <p:sp>
        <p:nvSpPr>
          <p:cNvPr id="244" name="文本框 243"/>
          <p:cNvSpPr txBox="1"/>
          <p:nvPr/>
        </p:nvSpPr>
        <p:spPr>
          <a:xfrm>
            <a:off x="1180904" y="5866586"/>
            <a:ext cx="858202" cy="461665"/>
          </a:xfrm>
          <a:prstGeom prst="rect">
            <a:avLst/>
          </a:prstGeom>
          <a:noFill/>
        </p:spPr>
        <p:txBody>
          <a:bodyPr wrap="square" rtlCol="0">
            <a:spAutoFit/>
          </a:bodyPr>
          <a:lstStyle/>
          <a:p>
            <a:r>
              <a:rPr lang="en-US" altLang="zh-CN" sz="1200" dirty="0">
                <a:solidFill>
                  <a:schemeClr val="tx1"/>
                </a:solidFill>
              </a:rPr>
              <a:t>Pre-processing</a:t>
            </a:r>
            <a:endParaRPr lang="zh-CN" altLang="en-US" sz="1200" dirty="0">
              <a:solidFill>
                <a:schemeClr val="tx1"/>
              </a:solidFill>
            </a:endParaRPr>
          </a:p>
        </p:txBody>
      </p:sp>
      <p:sp>
        <p:nvSpPr>
          <p:cNvPr id="245" name="矩形 244"/>
          <p:cNvSpPr/>
          <p:nvPr/>
        </p:nvSpPr>
        <p:spPr>
          <a:xfrm>
            <a:off x="2229954" y="5958918"/>
            <a:ext cx="1519968" cy="276999"/>
          </a:xfrm>
          <a:prstGeom prst="rect">
            <a:avLst/>
          </a:prstGeom>
        </p:spPr>
        <p:txBody>
          <a:bodyPr wrap="none">
            <a:spAutoFit/>
          </a:bodyPr>
          <a:lstStyle/>
          <a:p>
            <a:pPr lvl="0" defTabSz="914400" eaLnBrk="1" fontAlgn="auto" hangingPunct="1">
              <a:spcBef>
                <a:spcPts val="0"/>
              </a:spcBef>
              <a:spcAft>
                <a:spcPts val="0"/>
              </a:spcAft>
              <a:buClrTx/>
              <a:buSzTx/>
              <a:defRPr/>
            </a:pPr>
            <a:r>
              <a:rPr lang="en-US" altLang="zh-CN" sz="1200" dirty="0">
                <a:solidFill>
                  <a:schemeClr val="tx1"/>
                </a:solidFill>
              </a:rPr>
              <a:t>Core Neural Network</a:t>
            </a:r>
          </a:p>
        </p:txBody>
      </p:sp>
      <p:sp>
        <p:nvSpPr>
          <p:cNvPr id="246" name="矩形 245"/>
          <p:cNvSpPr/>
          <p:nvPr/>
        </p:nvSpPr>
        <p:spPr>
          <a:xfrm>
            <a:off x="4113250" y="5886432"/>
            <a:ext cx="858202" cy="461665"/>
          </a:xfrm>
          <a:prstGeom prst="rect">
            <a:avLst/>
          </a:prstGeom>
        </p:spPr>
        <p:txBody>
          <a:bodyPr wrap="square">
            <a:spAutoFit/>
          </a:bodyPr>
          <a:lstStyle/>
          <a:p>
            <a:r>
              <a:rPr lang="en-US" altLang="zh-CN" sz="1200" dirty="0">
                <a:solidFill>
                  <a:schemeClr val="tx1"/>
                </a:solidFill>
              </a:rPr>
              <a:t>Post-processing</a:t>
            </a:r>
            <a:endParaRPr lang="zh-CN" altLang="en-US" sz="1200" dirty="0"/>
          </a:p>
        </p:txBody>
      </p:sp>
      <p:sp>
        <p:nvSpPr>
          <p:cNvPr id="248" name="文本框 247"/>
          <p:cNvSpPr txBox="1"/>
          <p:nvPr/>
        </p:nvSpPr>
        <p:spPr>
          <a:xfrm>
            <a:off x="5042806" y="5856089"/>
            <a:ext cx="695461" cy="461665"/>
          </a:xfrm>
          <a:prstGeom prst="rect">
            <a:avLst/>
          </a:prstGeom>
          <a:noFill/>
        </p:spPr>
        <p:txBody>
          <a:bodyPr wrap="square" rtlCol="0">
            <a:spAutoFit/>
          </a:bodyPr>
          <a:lstStyle/>
          <a:p>
            <a:r>
              <a:rPr lang="en-US" altLang="zh-CN" sz="1200" dirty="0">
                <a:solidFill>
                  <a:schemeClr val="tx1"/>
                </a:solidFill>
              </a:rPr>
              <a:t>Output/decision</a:t>
            </a:r>
            <a:endParaRPr lang="zh-CN" altLang="en-US" sz="1200" dirty="0">
              <a:solidFill>
                <a:schemeClr val="tx1"/>
              </a:solidFill>
            </a:endParaRPr>
          </a:p>
        </p:txBody>
      </p:sp>
    </p:spTree>
    <p:extLst>
      <p:ext uri="{BB962C8B-B14F-4D97-AF65-F5344CB8AC3E}">
        <p14:creationId xmlns:p14="http://schemas.microsoft.com/office/powerpoint/2010/main" val="908348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D2B6ADE-4CB1-4540-A88C-9C44440EE827}"/>
              </a:ext>
            </a:extLst>
          </p:cNvPr>
          <p:cNvSpPr>
            <a:spLocks noGrp="1"/>
          </p:cNvSpPr>
          <p:nvPr>
            <p:ph type="title"/>
          </p:nvPr>
        </p:nvSpPr>
        <p:spPr>
          <a:xfrm>
            <a:off x="914401" y="606425"/>
            <a:ext cx="10361084" cy="1065213"/>
          </a:xfrm>
        </p:spPr>
        <p:txBody>
          <a:bodyPr/>
          <a:lstStyle/>
          <a:p>
            <a:r>
              <a:rPr lang="en-US" altLang="zh-CN" sz="2800" dirty="0"/>
              <a:t>Pre- and Post- Processing for Channel Access and Rate Adaptation</a:t>
            </a:r>
            <a:endParaRPr lang="zh-CN" altLang="en-US" sz="2800" dirty="0"/>
          </a:p>
        </p:txBody>
      </p:sp>
      <p:sp>
        <p:nvSpPr>
          <p:cNvPr id="4" name="灯片编号占位符 3">
            <a:extLst>
              <a:ext uri="{FF2B5EF4-FFF2-40B4-BE49-F238E27FC236}">
                <a16:creationId xmlns:a16="http://schemas.microsoft.com/office/drawing/2014/main" id="{3C36298F-3CA6-4C78-A870-826AC74D7B67}"/>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页脚占位符 4">
            <a:extLst>
              <a:ext uri="{FF2B5EF4-FFF2-40B4-BE49-F238E27FC236}">
                <a16:creationId xmlns:a16="http://schemas.microsoft.com/office/drawing/2014/main" id="{586CA971-D9F7-403D-8AAB-5F3268B0FCB8}"/>
              </a:ext>
            </a:extLst>
          </p:cNvPr>
          <p:cNvSpPr>
            <a:spLocks noGrp="1"/>
          </p:cNvSpPr>
          <p:nvPr>
            <p:ph type="ftr" idx="14"/>
          </p:nvPr>
        </p:nvSpPr>
        <p:spPr/>
        <p:txBody>
          <a:bodyPr/>
          <a:lstStyle/>
          <a:p>
            <a:r>
              <a:rPr lang="en-GB"/>
              <a:t>Ziyang Guo, Huawei</a:t>
            </a:r>
            <a:endParaRPr lang="en-GB" dirty="0"/>
          </a:p>
        </p:txBody>
      </p:sp>
      <p:sp>
        <p:nvSpPr>
          <p:cNvPr id="6" name="日期占位符 5">
            <a:extLst>
              <a:ext uri="{FF2B5EF4-FFF2-40B4-BE49-F238E27FC236}">
                <a16:creationId xmlns:a16="http://schemas.microsoft.com/office/drawing/2014/main" id="{46943A5E-D422-44C1-AE32-0FD014939D0A}"/>
              </a:ext>
            </a:extLst>
          </p:cNvPr>
          <p:cNvSpPr>
            <a:spLocks noGrp="1"/>
          </p:cNvSpPr>
          <p:nvPr>
            <p:ph type="dt" idx="15"/>
          </p:nvPr>
        </p:nvSpPr>
        <p:spPr/>
        <p:txBody>
          <a:bodyPr/>
          <a:lstStyle/>
          <a:p>
            <a:r>
              <a:rPr lang="en-US" altLang="zh-CN"/>
              <a:t>July 2023</a:t>
            </a:r>
            <a:endParaRPr lang="en-GB" dirty="0"/>
          </a:p>
        </p:txBody>
      </p:sp>
      <mc:AlternateContent xmlns:mc="http://schemas.openxmlformats.org/markup-compatibility/2006" xmlns:a14="http://schemas.microsoft.com/office/drawing/2010/main">
        <mc:Choice Requires="a14">
          <p:sp>
            <p:nvSpPr>
              <p:cNvPr id="9" name="内容占位符 2">
                <a:extLst>
                  <a:ext uri="{FF2B5EF4-FFF2-40B4-BE49-F238E27FC236}">
                    <a16:creationId xmlns:a16="http://schemas.microsoft.com/office/drawing/2014/main" id="{26695F2F-5024-4F49-BF35-FFDFDBED809E}"/>
                  </a:ext>
                </a:extLst>
              </p:cNvPr>
              <p:cNvSpPr txBox="1">
                <a:spLocks noGrp="1"/>
              </p:cNvSpPr>
              <p:nvPr>
                <p:ph idx="1"/>
              </p:nvPr>
            </p:nvSpPr>
            <p:spPr bwMode="auto">
              <a:xfrm>
                <a:off x="914401" y="1894378"/>
                <a:ext cx="10361084" cy="115976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2000" dirty="0">
                    <a:solidFill>
                      <a:schemeClr val="tx1"/>
                    </a:solidFill>
                  </a:rPr>
                  <a:t>Pre-processing could be normalization operation, i.e., the inputs are normalized before feeding into the Core Neural Network Model. </a:t>
                </a:r>
              </a:p>
              <a:p>
                <a:pPr>
                  <a:buFont typeface="Arial" panose="020B0604020202020204" pitchFamily="34" charset="0"/>
                  <a:buChar char="•"/>
                </a:pPr>
                <a:r>
                  <a:rPr lang="en-US" altLang="zh-CN" sz="2000" dirty="0">
                    <a:solidFill>
                      <a:schemeClr val="tx1"/>
                    </a:solidFill>
                  </a:rPr>
                  <a:t>Post-processing could be </a:t>
                </a:r>
                <a:r>
                  <a:rPr lang="en-US" altLang="zh-CN" sz="2000" i="1" dirty="0" err="1">
                    <a:solidFill>
                      <a:schemeClr val="tx1"/>
                    </a:solidFill>
                  </a:rPr>
                  <a:t>ArgMax</a:t>
                </a:r>
                <a:r>
                  <a:rPr lang="en-US" altLang="zh-CN" sz="2000" dirty="0">
                    <a:solidFill>
                      <a:schemeClr val="tx1"/>
                    </a:solidFill>
                  </a:rPr>
                  <a:t> operation, </a:t>
                </a:r>
                <a14:m>
                  <m:oMath xmlns:m="http://schemas.openxmlformats.org/officeDocument/2006/math">
                    <m:sSub>
                      <m:sSubPr>
                        <m:ctrlPr>
                          <a:rPr lang="en-US" altLang="zh-CN" sz="2000" b="1" i="1" smtClean="0">
                            <a:solidFill>
                              <a:schemeClr val="tx1"/>
                            </a:solidFill>
                            <a:latin typeface="Cambria Math" panose="02040503050406030204" pitchFamily="18" charset="0"/>
                          </a:rPr>
                        </m:ctrlPr>
                      </m:sSubPr>
                      <m:e>
                        <m:r>
                          <a:rPr lang="en-US" altLang="zh-CN" sz="2000" b="1" i="1" smtClean="0">
                            <a:solidFill>
                              <a:schemeClr val="tx1"/>
                            </a:solidFill>
                            <a:latin typeface="Cambria Math" panose="02040503050406030204" pitchFamily="18" charset="0"/>
                          </a:rPr>
                          <m:t>𝒔</m:t>
                        </m:r>
                      </m:e>
                      <m:sub>
                        <m:r>
                          <a:rPr lang="en-US" altLang="zh-CN" sz="2000" b="1" i="1" smtClean="0">
                            <a:solidFill>
                              <a:schemeClr val="tx1"/>
                            </a:solidFill>
                            <a:latin typeface="Cambria Math" panose="02040503050406030204" pitchFamily="18" charset="0"/>
                          </a:rPr>
                          <m:t>𝒊</m:t>
                        </m:r>
                      </m:sub>
                    </m:sSub>
                  </m:oMath>
                </a14:m>
                <a:r>
                  <a:rPr lang="en-US" altLang="zh-CN" sz="2000" dirty="0">
                    <a:solidFill>
                      <a:schemeClr val="tx1"/>
                    </a:solidFill>
                  </a:rPr>
                  <a:t> denotes the sore for each action</a:t>
                </a:r>
              </a:p>
              <a:p>
                <a:pPr lvl="1">
                  <a:buFont typeface="Arial" panose="020B0604020202020204" pitchFamily="34" charset="0"/>
                  <a:buChar char="•"/>
                </a:pPr>
                <a:endParaRPr lang="en-US" altLang="zh-CN" dirty="0">
                  <a:solidFill>
                    <a:schemeClr val="tx1"/>
                  </a:solidFill>
                </a:endParaRPr>
              </a:p>
              <a:p>
                <a:pPr>
                  <a:buFont typeface="Arial" panose="020B0604020202020204" pitchFamily="34" charset="0"/>
                  <a:buChar char="•"/>
                </a:pPr>
                <a:endParaRPr lang="en-US" altLang="zh-CN" sz="2000" kern="0" dirty="0">
                  <a:solidFill>
                    <a:schemeClr val="tx1"/>
                  </a:solidFill>
                </a:endParaRPr>
              </a:p>
              <a:p>
                <a:pPr>
                  <a:buFont typeface="Arial" panose="020B0604020202020204" pitchFamily="34" charset="0"/>
                  <a:buChar char="•"/>
                </a:pPr>
                <a:endParaRPr lang="en-US" altLang="zh-CN" sz="2000" kern="0" dirty="0">
                  <a:solidFill>
                    <a:schemeClr val="tx1"/>
                  </a:solidFill>
                </a:endParaRPr>
              </a:p>
              <a:p>
                <a:pPr>
                  <a:buFont typeface="Arial" panose="020B0604020202020204" pitchFamily="34" charset="0"/>
                  <a:buChar char="•"/>
                </a:pPr>
                <a:endParaRPr lang="en-US" altLang="zh-CN" sz="2000" kern="0" dirty="0">
                  <a:solidFill>
                    <a:schemeClr val="tx1"/>
                  </a:solidFill>
                </a:endParaRPr>
              </a:p>
              <a:p>
                <a:pPr lvl="1">
                  <a:buFont typeface="Arial" panose="020B0604020202020204" pitchFamily="34" charset="0"/>
                  <a:buChar char="•"/>
                </a:pPr>
                <a:endParaRPr lang="en-US" altLang="zh-CN" kern="0" dirty="0">
                  <a:solidFill>
                    <a:schemeClr val="tx1"/>
                  </a:solidFill>
                </a:endParaRPr>
              </a:p>
              <a:p>
                <a:pPr lvl="1">
                  <a:buFont typeface="Arial" panose="020B0604020202020204" pitchFamily="34" charset="0"/>
                  <a:buChar char="•"/>
                </a:pPr>
                <a:endParaRPr lang="en-US" altLang="zh-CN" kern="0" dirty="0">
                  <a:solidFill>
                    <a:schemeClr val="tx1"/>
                  </a:solidFill>
                </a:endParaRPr>
              </a:p>
            </p:txBody>
          </p:sp>
        </mc:Choice>
        <mc:Fallback xmlns="">
          <p:sp>
            <p:nvSpPr>
              <p:cNvPr id="9" name="内容占位符 2">
                <a:extLst>
                  <a:ext uri="{FF2B5EF4-FFF2-40B4-BE49-F238E27FC236}">
                    <a16:creationId xmlns:a16="http://schemas.microsoft.com/office/drawing/2014/main" id="{26695F2F-5024-4F49-BF35-FFDFDBED809E}"/>
                  </a:ext>
                </a:extLst>
              </p:cNvPr>
              <p:cNvSpPr txBox="1">
                <a:spLocks noGrp="1" noRot="1" noChangeAspect="1" noMove="1" noResize="1" noEditPoints="1" noAdjustHandles="1" noChangeArrowheads="1" noChangeShapeType="1" noTextEdit="1"/>
              </p:cNvSpPr>
              <p:nvPr>
                <p:ph idx="1"/>
              </p:nvPr>
            </p:nvSpPr>
            <p:spPr bwMode="auto">
              <a:xfrm>
                <a:off x="914401" y="1894378"/>
                <a:ext cx="10361084" cy="1159767"/>
              </a:xfrm>
              <a:prstGeom prst="rect">
                <a:avLst/>
              </a:prstGeom>
              <a:blipFill>
                <a:blip r:embed="rId3"/>
                <a:stretch>
                  <a:fillRect l="-529" t="-3158" b="-3158"/>
                </a:stretch>
              </a:blipFill>
              <a:ln w="9525">
                <a:noFill/>
                <a:round/>
                <a:headEnd/>
                <a:tailEnd/>
              </a:ln>
              <a:effectLst/>
            </p:spPr>
            <p:txBody>
              <a:bodyPr/>
              <a:lstStyle/>
              <a:p>
                <a:r>
                  <a:rPr lang="zh-CN" altLang="en-US">
                    <a:noFill/>
                  </a:rPr>
                  <a:t> </a:t>
                </a:r>
              </a:p>
            </p:txBody>
          </p:sp>
        </mc:Fallback>
      </mc:AlternateContent>
      <p:sp>
        <p:nvSpPr>
          <p:cNvPr id="7" name="矩形 6"/>
          <p:cNvSpPr/>
          <p:nvPr/>
        </p:nvSpPr>
        <p:spPr bwMode="auto">
          <a:xfrm>
            <a:off x="2334942" y="3830734"/>
            <a:ext cx="1200973" cy="1000729"/>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8" name="直接箭头连接符 7"/>
          <p:cNvCxnSpPr>
            <a:endCxn id="10" idx="2"/>
          </p:cNvCxnSpPr>
          <p:nvPr/>
        </p:nvCxnSpPr>
        <p:spPr>
          <a:xfrm>
            <a:off x="1280822" y="4072649"/>
            <a:ext cx="1009018" cy="661"/>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0" name="椭圆 9"/>
          <p:cNvSpPr/>
          <p:nvPr/>
        </p:nvSpPr>
        <p:spPr>
          <a:xfrm>
            <a:off x="2289840" y="4029329"/>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1" name="椭圆 10"/>
          <p:cNvSpPr/>
          <p:nvPr/>
        </p:nvSpPr>
        <p:spPr>
          <a:xfrm>
            <a:off x="2289839" y="4577097"/>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cxnSp>
        <p:nvCxnSpPr>
          <p:cNvPr id="15" name="直接箭头连接符 14"/>
          <p:cNvCxnSpPr>
            <a:endCxn id="11" idx="2"/>
          </p:cNvCxnSpPr>
          <p:nvPr/>
        </p:nvCxnSpPr>
        <p:spPr>
          <a:xfrm>
            <a:off x="1280821" y="4620417"/>
            <a:ext cx="1009018" cy="661"/>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8" name="椭圆 17"/>
          <p:cNvSpPr/>
          <p:nvPr/>
        </p:nvSpPr>
        <p:spPr>
          <a:xfrm>
            <a:off x="3493635" y="4331098"/>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9" name="右箭头 18"/>
          <p:cNvSpPr/>
          <p:nvPr/>
        </p:nvSpPr>
        <p:spPr bwMode="auto">
          <a:xfrm>
            <a:off x="3666741" y="4272424"/>
            <a:ext cx="456327" cy="248438"/>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20" name="组合 19"/>
          <p:cNvGrpSpPr/>
          <p:nvPr/>
        </p:nvGrpSpPr>
        <p:grpSpPr>
          <a:xfrm>
            <a:off x="4192243" y="4062678"/>
            <a:ext cx="1336678" cy="648557"/>
            <a:chOff x="482901" y="2957660"/>
            <a:chExt cx="746039" cy="648557"/>
          </a:xfrm>
        </p:grpSpPr>
        <p:sp>
          <p:nvSpPr>
            <p:cNvPr id="21" name="圆角矩形 20"/>
            <p:cNvSpPr/>
            <p:nvPr/>
          </p:nvSpPr>
          <p:spPr>
            <a:xfrm>
              <a:off x="487366" y="2957660"/>
              <a:ext cx="720080" cy="648557"/>
            </a:xfrm>
            <a:prstGeom prst="roundRect">
              <a:avLst>
                <a:gd name="adj" fmla="val 8751"/>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22" name="文本框 21"/>
            <p:cNvSpPr txBox="1"/>
            <p:nvPr/>
          </p:nvSpPr>
          <p:spPr>
            <a:xfrm>
              <a:off x="482901" y="3048842"/>
              <a:ext cx="746039" cy="523220"/>
            </a:xfrm>
            <a:prstGeom prst="rect">
              <a:avLst/>
            </a:prstGeom>
            <a:noFill/>
          </p:spPr>
          <p:txBody>
            <a:bodyPr wrap="square" rtlCol="0">
              <a:spAutoFit/>
            </a:bodyPr>
            <a:lstStyle/>
            <a:p>
              <a:pPr algn="ctr"/>
              <a:r>
                <a:rPr lang="en-US" altLang="zh-CN" sz="1400" dirty="0">
                  <a:solidFill>
                    <a:prstClr val="black"/>
                  </a:solidFill>
                </a:rPr>
                <a:t>Channel access decision</a:t>
              </a:r>
            </a:p>
          </p:txBody>
        </p:sp>
      </p:grpSp>
      <mc:AlternateContent xmlns:mc="http://schemas.openxmlformats.org/markup-compatibility/2006" xmlns:a14="http://schemas.microsoft.com/office/drawing/2010/main">
        <mc:Choice Requires="a14">
          <p:sp>
            <p:nvSpPr>
              <p:cNvPr id="3" name="文本框 2"/>
              <p:cNvSpPr txBox="1"/>
              <p:nvPr/>
            </p:nvSpPr>
            <p:spPr>
              <a:xfrm>
                <a:off x="1750461" y="3639252"/>
                <a:ext cx="480773"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sz="2000" b="0" i="1" smtClean="0">
                              <a:solidFill>
                                <a:schemeClr val="tx1"/>
                              </a:solidFill>
                              <a:latin typeface="Cambria Math" panose="02040503050406030204" pitchFamily="18" charset="0"/>
                            </a:rPr>
                          </m:ctrlPr>
                        </m:sSubPr>
                        <m:e>
                          <m:r>
                            <a:rPr lang="en-US" altLang="zh-CN" sz="2000" b="0" i="1" smtClean="0">
                              <a:solidFill>
                                <a:schemeClr val="tx1"/>
                              </a:solidFill>
                              <a:latin typeface="Cambria Math" panose="02040503050406030204" pitchFamily="18" charset="0"/>
                            </a:rPr>
                            <m:t>𝑠</m:t>
                          </m:r>
                        </m:e>
                        <m:sub>
                          <m:r>
                            <a:rPr lang="en-US" altLang="zh-CN" sz="2000" b="0" i="1" smtClean="0">
                              <a:solidFill>
                                <a:schemeClr val="tx1"/>
                              </a:solidFill>
                              <a:latin typeface="Cambria Math" panose="02040503050406030204" pitchFamily="18" charset="0"/>
                            </a:rPr>
                            <m:t>0</m:t>
                          </m:r>
                        </m:sub>
                      </m:sSub>
                    </m:oMath>
                  </m:oMathPara>
                </a14:m>
                <a:endParaRPr lang="zh-CN" altLang="en-US" sz="2000" dirty="0">
                  <a:solidFill>
                    <a:schemeClr val="tx1"/>
                  </a:solidFill>
                </a:endParaRPr>
              </a:p>
            </p:txBody>
          </p:sp>
        </mc:Choice>
        <mc:Fallback xmlns="">
          <p:sp>
            <p:nvSpPr>
              <p:cNvPr id="3" name="文本框 2"/>
              <p:cNvSpPr txBox="1">
                <a:spLocks noRot="1" noChangeAspect="1" noMove="1" noResize="1" noEditPoints="1" noAdjustHandles="1" noChangeArrowheads="1" noChangeShapeType="1" noTextEdit="1"/>
              </p:cNvSpPr>
              <p:nvPr/>
            </p:nvSpPr>
            <p:spPr>
              <a:xfrm>
                <a:off x="1750461" y="3639252"/>
                <a:ext cx="480773" cy="400110"/>
              </a:xfrm>
              <a:prstGeom prst="rect">
                <a:avLst/>
              </a:prstGeom>
              <a:blipFill>
                <a:blip r:embed="rId4"/>
                <a:stretch>
                  <a:fillRect b="-151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4" name="文本框 23"/>
              <p:cNvSpPr txBox="1"/>
              <p:nvPr/>
            </p:nvSpPr>
            <p:spPr>
              <a:xfrm>
                <a:off x="1729373" y="4230480"/>
                <a:ext cx="474809"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sz="2000" b="0" i="1" smtClean="0">
                              <a:solidFill>
                                <a:schemeClr val="tx1"/>
                              </a:solidFill>
                              <a:latin typeface="Cambria Math" panose="02040503050406030204" pitchFamily="18" charset="0"/>
                            </a:rPr>
                          </m:ctrlPr>
                        </m:sSubPr>
                        <m:e>
                          <m:r>
                            <a:rPr lang="en-US" altLang="zh-CN" sz="2000" b="0" i="1" smtClean="0">
                              <a:solidFill>
                                <a:schemeClr val="tx1"/>
                              </a:solidFill>
                              <a:latin typeface="Cambria Math" panose="02040503050406030204" pitchFamily="18" charset="0"/>
                            </a:rPr>
                            <m:t>𝑠</m:t>
                          </m:r>
                        </m:e>
                        <m:sub>
                          <m:r>
                            <a:rPr lang="en-US" altLang="zh-CN" sz="2000" b="0" i="1" smtClean="0">
                              <a:solidFill>
                                <a:schemeClr val="tx1"/>
                              </a:solidFill>
                              <a:latin typeface="Cambria Math" panose="02040503050406030204" pitchFamily="18" charset="0"/>
                            </a:rPr>
                            <m:t>1</m:t>
                          </m:r>
                        </m:sub>
                      </m:sSub>
                    </m:oMath>
                  </m:oMathPara>
                </a14:m>
                <a:endParaRPr lang="zh-CN" altLang="en-US" sz="2000" dirty="0">
                  <a:solidFill>
                    <a:schemeClr val="tx1"/>
                  </a:solidFill>
                </a:endParaRPr>
              </a:p>
            </p:txBody>
          </p:sp>
        </mc:Choice>
        <mc:Fallback xmlns="">
          <p:sp>
            <p:nvSpPr>
              <p:cNvPr id="24" name="文本框 23"/>
              <p:cNvSpPr txBox="1">
                <a:spLocks noRot="1" noChangeAspect="1" noMove="1" noResize="1" noEditPoints="1" noAdjustHandles="1" noChangeArrowheads="1" noChangeShapeType="1" noTextEdit="1"/>
              </p:cNvSpPr>
              <p:nvPr/>
            </p:nvSpPr>
            <p:spPr>
              <a:xfrm>
                <a:off x="1729373" y="4230480"/>
                <a:ext cx="474809" cy="400110"/>
              </a:xfrm>
              <a:prstGeom prst="rect">
                <a:avLst/>
              </a:prstGeom>
              <a:blipFill>
                <a:blip r:embed="rId5"/>
                <a:stretch>
                  <a:fillRect/>
                </a:stretch>
              </a:blipFill>
            </p:spPr>
            <p:txBody>
              <a:bodyPr/>
              <a:lstStyle/>
              <a:p>
                <a:r>
                  <a:rPr lang="zh-CN" altLang="en-US">
                    <a:noFill/>
                  </a:rPr>
                  <a:t> </a:t>
                </a:r>
              </a:p>
            </p:txBody>
          </p:sp>
        </mc:Fallback>
      </mc:AlternateContent>
      <p:sp>
        <p:nvSpPr>
          <p:cNvPr id="26" name="矩形 25"/>
          <p:cNvSpPr/>
          <p:nvPr/>
        </p:nvSpPr>
        <p:spPr bwMode="auto">
          <a:xfrm>
            <a:off x="7829547" y="3673781"/>
            <a:ext cx="1200973" cy="1490557"/>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7" name="直接箭头连接符 26"/>
          <p:cNvCxnSpPr/>
          <p:nvPr/>
        </p:nvCxnSpPr>
        <p:spPr>
          <a:xfrm>
            <a:off x="6752875" y="3845801"/>
            <a:ext cx="1009018" cy="661"/>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8" name="椭圆 27"/>
          <p:cNvSpPr/>
          <p:nvPr/>
        </p:nvSpPr>
        <p:spPr>
          <a:xfrm>
            <a:off x="7784444" y="3803462"/>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9" name="椭圆 28"/>
          <p:cNvSpPr/>
          <p:nvPr/>
        </p:nvSpPr>
        <p:spPr>
          <a:xfrm>
            <a:off x="7784444" y="4054799"/>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cxnSp>
        <p:nvCxnSpPr>
          <p:cNvPr id="30" name="直接箭头连接符 29"/>
          <p:cNvCxnSpPr/>
          <p:nvPr/>
        </p:nvCxnSpPr>
        <p:spPr>
          <a:xfrm>
            <a:off x="6771730" y="4098119"/>
            <a:ext cx="1009018" cy="661"/>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1" name="椭圆 30"/>
          <p:cNvSpPr/>
          <p:nvPr/>
        </p:nvSpPr>
        <p:spPr>
          <a:xfrm>
            <a:off x="8988241" y="4393907"/>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32" name="右箭头 31"/>
          <p:cNvSpPr/>
          <p:nvPr/>
        </p:nvSpPr>
        <p:spPr bwMode="auto">
          <a:xfrm>
            <a:off x="9142615" y="4303345"/>
            <a:ext cx="456327" cy="248438"/>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33" name="组合 32"/>
          <p:cNvGrpSpPr/>
          <p:nvPr/>
        </p:nvGrpSpPr>
        <p:grpSpPr>
          <a:xfrm>
            <a:off x="9711037" y="4113609"/>
            <a:ext cx="1141602" cy="648557"/>
            <a:chOff x="487366" y="2957660"/>
            <a:chExt cx="720080" cy="648557"/>
          </a:xfrm>
        </p:grpSpPr>
        <p:sp>
          <p:nvSpPr>
            <p:cNvPr id="34" name="圆角矩形 33"/>
            <p:cNvSpPr/>
            <p:nvPr/>
          </p:nvSpPr>
          <p:spPr>
            <a:xfrm>
              <a:off x="487366" y="2957660"/>
              <a:ext cx="720080" cy="648557"/>
            </a:xfrm>
            <a:prstGeom prst="roundRect">
              <a:avLst>
                <a:gd name="adj" fmla="val 8751"/>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5" name="文本框 34"/>
            <p:cNvSpPr txBox="1"/>
            <p:nvPr/>
          </p:nvSpPr>
          <p:spPr>
            <a:xfrm>
              <a:off x="527312" y="3015267"/>
              <a:ext cx="637187" cy="523220"/>
            </a:xfrm>
            <a:prstGeom prst="rect">
              <a:avLst/>
            </a:prstGeom>
            <a:noFill/>
          </p:spPr>
          <p:txBody>
            <a:bodyPr wrap="square" rtlCol="0">
              <a:spAutoFit/>
            </a:bodyPr>
            <a:lstStyle/>
            <a:p>
              <a:pPr algn="ctr"/>
              <a:r>
                <a:rPr lang="en-US" altLang="zh-CN" sz="1400" dirty="0">
                  <a:solidFill>
                    <a:prstClr val="black"/>
                  </a:solidFill>
                </a:rPr>
                <a:t>MCS decision</a:t>
              </a:r>
            </a:p>
          </p:txBody>
        </p:sp>
      </p:grpSp>
      <mc:AlternateContent xmlns:mc="http://schemas.openxmlformats.org/markup-compatibility/2006" xmlns:a14="http://schemas.microsoft.com/office/drawing/2010/main">
        <mc:Choice Requires="a14">
          <p:sp>
            <p:nvSpPr>
              <p:cNvPr id="36" name="文本框 35"/>
              <p:cNvSpPr txBox="1"/>
              <p:nvPr/>
            </p:nvSpPr>
            <p:spPr>
              <a:xfrm>
                <a:off x="7248128" y="3462496"/>
                <a:ext cx="480773"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sz="2000" b="0" i="1" smtClean="0">
                              <a:solidFill>
                                <a:schemeClr val="tx1"/>
                              </a:solidFill>
                              <a:latin typeface="Cambria Math" panose="02040503050406030204" pitchFamily="18" charset="0"/>
                            </a:rPr>
                          </m:ctrlPr>
                        </m:sSubPr>
                        <m:e>
                          <m:r>
                            <a:rPr lang="en-US" altLang="zh-CN" sz="2000" b="0" i="1" smtClean="0">
                              <a:solidFill>
                                <a:schemeClr val="tx1"/>
                              </a:solidFill>
                              <a:latin typeface="Cambria Math" panose="02040503050406030204" pitchFamily="18" charset="0"/>
                            </a:rPr>
                            <m:t>𝑠</m:t>
                          </m:r>
                        </m:e>
                        <m:sub>
                          <m:r>
                            <a:rPr lang="en-US" altLang="zh-CN" sz="2000" b="0" i="1" smtClean="0">
                              <a:solidFill>
                                <a:schemeClr val="tx1"/>
                              </a:solidFill>
                              <a:latin typeface="Cambria Math" panose="02040503050406030204" pitchFamily="18" charset="0"/>
                            </a:rPr>
                            <m:t>0</m:t>
                          </m:r>
                        </m:sub>
                      </m:sSub>
                    </m:oMath>
                  </m:oMathPara>
                </a14:m>
                <a:endParaRPr lang="zh-CN" altLang="en-US" sz="2000" dirty="0">
                  <a:solidFill>
                    <a:schemeClr val="tx1"/>
                  </a:solidFill>
                </a:endParaRPr>
              </a:p>
            </p:txBody>
          </p:sp>
        </mc:Choice>
        <mc:Fallback xmlns="">
          <p:sp>
            <p:nvSpPr>
              <p:cNvPr id="36" name="文本框 35"/>
              <p:cNvSpPr txBox="1">
                <a:spLocks noRot="1" noChangeAspect="1" noMove="1" noResize="1" noEditPoints="1" noAdjustHandles="1" noChangeArrowheads="1" noChangeShapeType="1" noTextEdit="1"/>
              </p:cNvSpPr>
              <p:nvPr/>
            </p:nvSpPr>
            <p:spPr>
              <a:xfrm>
                <a:off x="7248128" y="3462496"/>
                <a:ext cx="480773" cy="400110"/>
              </a:xfrm>
              <a:prstGeom prst="rect">
                <a:avLst/>
              </a:prstGeom>
              <a:blipFill>
                <a:blip r:embed="rId6"/>
                <a:stretch>
                  <a:fillRect b="-151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7" name="文本框 36"/>
              <p:cNvSpPr txBox="1"/>
              <p:nvPr/>
            </p:nvSpPr>
            <p:spPr>
              <a:xfrm>
                <a:off x="7238359" y="3753750"/>
                <a:ext cx="50132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sz="2000" b="0" i="1" smtClean="0">
                              <a:solidFill>
                                <a:schemeClr val="tx1"/>
                              </a:solidFill>
                              <a:latin typeface="Cambria Math" panose="02040503050406030204" pitchFamily="18" charset="0"/>
                            </a:rPr>
                          </m:ctrlPr>
                        </m:sSubPr>
                        <m:e>
                          <m:r>
                            <a:rPr lang="en-US" altLang="zh-CN" sz="2000" b="0" i="1" smtClean="0">
                              <a:solidFill>
                                <a:schemeClr val="tx1"/>
                              </a:solidFill>
                              <a:latin typeface="Cambria Math" panose="02040503050406030204" pitchFamily="18" charset="0"/>
                            </a:rPr>
                            <m:t>𝑠</m:t>
                          </m:r>
                        </m:e>
                        <m:sub>
                          <m:r>
                            <a:rPr lang="en-US" altLang="zh-CN" sz="2000" b="0" i="1" smtClean="0">
                              <a:solidFill>
                                <a:schemeClr val="tx1"/>
                              </a:solidFill>
                              <a:latin typeface="Cambria Math" panose="02040503050406030204" pitchFamily="18" charset="0"/>
                            </a:rPr>
                            <m:t>1</m:t>
                          </m:r>
                        </m:sub>
                      </m:sSub>
                    </m:oMath>
                  </m:oMathPara>
                </a14:m>
                <a:endParaRPr lang="zh-CN" altLang="en-US" sz="2000" dirty="0">
                  <a:solidFill>
                    <a:schemeClr val="tx1"/>
                  </a:solidFill>
                </a:endParaRPr>
              </a:p>
            </p:txBody>
          </p:sp>
        </mc:Choice>
        <mc:Fallback xmlns="">
          <p:sp>
            <p:nvSpPr>
              <p:cNvPr id="37" name="文本框 36"/>
              <p:cNvSpPr txBox="1">
                <a:spLocks noRot="1" noChangeAspect="1" noMove="1" noResize="1" noEditPoints="1" noAdjustHandles="1" noChangeArrowheads="1" noChangeShapeType="1" noTextEdit="1"/>
              </p:cNvSpPr>
              <p:nvPr/>
            </p:nvSpPr>
            <p:spPr>
              <a:xfrm>
                <a:off x="7238359" y="3753750"/>
                <a:ext cx="501324" cy="400110"/>
              </a:xfrm>
              <a:prstGeom prst="rect">
                <a:avLst/>
              </a:prstGeom>
              <a:blipFill>
                <a:blip r:embed="rId7"/>
                <a:stretch>
                  <a:fillRect b="-1538"/>
                </a:stretch>
              </a:blipFill>
            </p:spPr>
            <p:txBody>
              <a:bodyPr/>
              <a:lstStyle/>
              <a:p>
                <a:r>
                  <a:rPr lang="zh-CN" altLang="en-US">
                    <a:noFill/>
                  </a:rPr>
                  <a:t> </a:t>
                </a:r>
              </a:p>
            </p:txBody>
          </p:sp>
        </mc:Fallback>
      </mc:AlternateContent>
      <p:sp>
        <p:nvSpPr>
          <p:cNvPr id="38" name="文本框 37"/>
          <p:cNvSpPr txBox="1"/>
          <p:nvPr/>
        </p:nvSpPr>
        <p:spPr>
          <a:xfrm>
            <a:off x="2166100" y="3194065"/>
            <a:ext cx="1653081" cy="369332"/>
          </a:xfrm>
          <a:prstGeom prst="rect">
            <a:avLst/>
          </a:prstGeom>
          <a:noFill/>
        </p:spPr>
        <p:txBody>
          <a:bodyPr wrap="none" rtlCol="0">
            <a:spAutoFit/>
          </a:bodyPr>
          <a:lstStyle/>
          <a:p>
            <a:r>
              <a:rPr lang="en-US" altLang="zh-CN" sz="1800" dirty="0">
                <a:solidFill>
                  <a:schemeClr val="tx1"/>
                </a:solidFill>
              </a:rPr>
              <a:t>Channel Access</a:t>
            </a:r>
            <a:endParaRPr lang="zh-CN" altLang="en-US" sz="1800" dirty="0">
              <a:solidFill>
                <a:schemeClr val="tx1"/>
              </a:solidFill>
            </a:endParaRPr>
          </a:p>
        </p:txBody>
      </p:sp>
      <mc:AlternateContent xmlns:mc="http://schemas.openxmlformats.org/markup-compatibility/2006" xmlns:a14="http://schemas.microsoft.com/office/drawing/2010/main">
        <mc:Choice Requires="a14">
          <p:sp>
            <p:nvSpPr>
              <p:cNvPr id="39" name="文本框 38"/>
              <p:cNvSpPr txBox="1"/>
              <p:nvPr/>
            </p:nvSpPr>
            <p:spPr>
              <a:xfrm>
                <a:off x="7392144" y="4292867"/>
                <a:ext cx="202189" cy="313383"/>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39" name="文本框 38"/>
              <p:cNvSpPr txBox="1">
                <a:spLocks noRot="1" noChangeAspect="1" noMove="1" noResize="1" noEditPoints="1" noAdjustHandles="1" noChangeArrowheads="1" noChangeShapeType="1" noTextEdit="1"/>
              </p:cNvSpPr>
              <p:nvPr/>
            </p:nvSpPr>
            <p:spPr>
              <a:xfrm>
                <a:off x="7392144" y="4292867"/>
                <a:ext cx="202189" cy="313383"/>
              </a:xfrm>
              <a:prstGeom prst="rect">
                <a:avLst/>
              </a:prstGeom>
              <a:blipFill>
                <a:blip r:embed="rId8"/>
                <a:stretch>
                  <a:fillRect r="-3030"/>
                </a:stretch>
              </a:blipFill>
              <a:ln>
                <a:noFill/>
              </a:ln>
            </p:spPr>
            <p:txBody>
              <a:bodyPr/>
              <a:lstStyle/>
              <a:p>
                <a:r>
                  <a:rPr lang="zh-CN" altLang="en-US">
                    <a:noFill/>
                  </a:rPr>
                  <a:t> </a:t>
                </a:r>
              </a:p>
            </p:txBody>
          </p:sp>
        </mc:Fallback>
      </mc:AlternateContent>
      <p:cxnSp>
        <p:nvCxnSpPr>
          <p:cNvPr id="40" name="直接箭头连接符 39"/>
          <p:cNvCxnSpPr/>
          <p:nvPr/>
        </p:nvCxnSpPr>
        <p:spPr>
          <a:xfrm>
            <a:off x="6786702" y="4997842"/>
            <a:ext cx="1009018" cy="661"/>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41" name="椭圆 40"/>
          <p:cNvSpPr/>
          <p:nvPr/>
        </p:nvSpPr>
        <p:spPr>
          <a:xfrm>
            <a:off x="7801702" y="4949745"/>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mc:AlternateContent xmlns:mc="http://schemas.openxmlformats.org/markup-compatibility/2006" xmlns:a14="http://schemas.microsoft.com/office/drawing/2010/main">
        <mc:Choice Requires="a14">
          <p:sp>
            <p:nvSpPr>
              <p:cNvPr id="42" name="文本框 41"/>
              <p:cNvSpPr txBox="1"/>
              <p:nvPr/>
            </p:nvSpPr>
            <p:spPr>
              <a:xfrm>
                <a:off x="7083332" y="4613587"/>
                <a:ext cx="762452"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sz="2000" b="0" i="1" smtClean="0">
                              <a:solidFill>
                                <a:schemeClr val="tx1"/>
                              </a:solidFill>
                              <a:latin typeface="Cambria Math" panose="02040503050406030204" pitchFamily="18" charset="0"/>
                            </a:rPr>
                          </m:ctrlPr>
                        </m:sSubPr>
                        <m:e>
                          <m:r>
                            <a:rPr lang="en-US" altLang="zh-CN" sz="2000" b="0" i="1" smtClean="0">
                              <a:solidFill>
                                <a:schemeClr val="tx1"/>
                              </a:solidFill>
                              <a:latin typeface="Cambria Math" panose="02040503050406030204" pitchFamily="18" charset="0"/>
                            </a:rPr>
                            <m:t>𝑠</m:t>
                          </m:r>
                        </m:e>
                        <m:sub>
                          <m:r>
                            <a:rPr lang="en-US" altLang="zh-CN" sz="2000" b="0" i="1" smtClean="0">
                              <a:solidFill>
                                <a:schemeClr val="tx1"/>
                              </a:solidFill>
                              <a:latin typeface="Cambria Math" panose="02040503050406030204" pitchFamily="18" charset="0"/>
                            </a:rPr>
                            <m:t>𝑁</m:t>
                          </m:r>
                          <m:r>
                            <a:rPr lang="en-US" altLang="zh-CN" sz="2000" b="0" i="1" smtClean="0">
                              <a:solidFill>
                                <a:schemeClr val="tx1"/>
                              </a:solidFill>
                              <a:latin typeface="Cambria Math" panose="02040503050406030204" pitchFamily="18" charset="0"/>
                            </a:rPr>
                            <m:t>−1</m:t>
                          </m:r>
                        </m:sub>
                      </m:sSub>
                    </m:oMath>
                  </m:oMathPara>
                </a14:m>
                <a:endParaRPr lang="zh-CN" altLang="en-US" sz="2000" dirty="0">
                  <a:solidFill>
                    <a:schemeClr val="tx1"/>
                  </a:solidFill>
                </a:endParaRPr>
              </a:p>
            </p:txBody>
          </p:sp>
        </mc:Choice>
        <mc:Fallback xmlns="">
          <p:sp>
            <p:nvSpPr>
              <p:cNvPr id="42" name="文本框 41"/>
              <p:cNvSpPr txBox="1">
                <a:spLocks noRot="1" noChangeAspect="1" noMove="1" noResize="1" noEditPoints="1" noAdjustHandles="1" noChangeArrowheads="1" noChangeShapeType="1" noTextEdit="1"/>
              </p:cNvSpPr>
              <p:nvPr/>
            </p:nvSpPr>
            <p:spPr>
              <a:xfrm>
                <a:off x="7083332" y="4613587"/>
                <a:ext cx="762452" cy="400110"/>
              </a:xfrm>
              <a:prstGeom prst="rect">
                <a:avLst/>
              </a:prstGeom>
              <a:blipFill>
                <a:blip r:embed="rId9"/>
                <a:stretch>
                  <a:fillRect b="-3077"/>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3" name="矩形 42"/>
              <p:cNvSpPr/>
              <p:nvPr/>
            </p:nvSpPr>
            <p:spPr>
              <a:xfrm>
                <a:off x="6109999" y="5341062"/>
                <a:ext cx="5425520" cy="830997"/>
              </a:xfrm>
              <a:prstGeom prst="rect">
                <a:avLst/>
              </a:prstGeom>
            </p:spPr>
            <p:txBody>
              <a:bodyPr wrap="square">
                <a:spAutoFit/>
              </a:bodyPr>
              <a:lstStyle/>
              <a:p>
                <a:pPr marL="285750" indent="-285750">
                  <a:buFont typeface="Arial" panose="020B0604020202020204" pitchFamily="34" charset="0"/>
                  <a:buChar char="•"/>
                </a:pPr>
                <a14:m>
                  <m:oMath xmlns:m="http://schemas.openxmlformats.org/officeDocument/2006/math">
                    <m:sSub>
                      <m:sSubPr>
                        <m:ctrlPr>
                          <a:rPr lang="en-US" altLang="zh-CN" sz="1600" b="0" i="1" smtClean="0">
                            <a:solidFill>
                              <a:schemeClr val="tx1"/>
                            </a:solidFill>
                            <a:latin typeface="Cambria Math" panose="02040503050406030204" pitchFamily="18" charset="0"/>
                          </a:rPr>
                        </m:ctrlPr>
                      </m:sSubPr>
                      <m:e>
                        <m:r>
                          <a:rPr lang="en-US" altLang="zh-CN" sz="1600" b="0" i="1" smtClean="0">
                            <a:solidFill>
                              <a:schemeClr val="tx1"/>
                            </a:solidFill>
                            <a:latin typeface="Cambria Math" panose="02040503050406030204" pitchFamily="18" charset="0"/>
                          </a:rPr>
                          <m:t>𝑠</m:t>
                        </m:r>
                      </m:e>
                      <m:sub>
                        <m:r>
                          <a:rPr lang="en-US" altLang="zh-CN" sz="1600" b="0" i="1" smtClean="0">
                            <a:solidFill>
                              <a:schemeClr val="tx1"/>
                            </a:solidFill>
                            <a:latin typeface="Cambria Math" panose="02040503050406030204" pitchFamily="18" charset="0"/>
                          </a:rPr>
                          <m:t>𝑖</m:t>
                        </m:r>
                      </m:sub>
                    </m:sSub>
                  </m:oMath>
                </a14:m>
                <a:r>
                  <a:rPr lang="en-US" altLang="zh-CN" sz="1600" dirty="0">
                    <a:solidFill>
                      <a:schemeClr val="tx1"/>
                    </a:solidFill>
                  </a:rPr>
                  <a:t> is the output of the neural network, which corresponds to the score of using MCS </a:t>
                </a:r>
                <a14:m>
                  <m:oMath xmlns:m="http://schemas.openxmlformats.org/officeDocument/2006/math">
                    <m:r>
                      <a:rPr lang="en-US" altLang="zh-CN" sz="1600" b="0" i="1" smtClean="0">
                        <a:solidFill>
                          <a:schemeClr val="tx1"/>
                        </a:solidFill>
                        <a:latin typeface="Cambria Math" panose="02040503050406030204" pitchFamily="18" charset="0"/>
                      </a:rPr>
                      <m:t>𝑖</m:t>
                    </m:r>
                  </m:oMath>
                </a14:m>
                <a:endParaRPr lang="en-US" altLang="zh-CN" sz="1600" dirty="0">
                  <a:solidFill>
                    <a:schemeClr val="tx1"/>
                  </a:solidFill>
                </a:endParaRPr>
              </a:p>
              <a:p>
                <a:pPr marL="285750" indent="-285750">
                  <a:buFont typeface="Arial" panose="020B0604020202020204" pitchFamily="34" charset="0"/>
                  <a:buChar char="•"/>
                </a:pPr>
                <a:r>
                  <a:rPr lang="en-US" altLang="zh-CN" sz="1600" dirty="0">
                    <a:solidFill>
                      <a:schemeClr val="tx1"/>
                    </a:solidFill>
                  </a:rPr>
                  <a:t>post-processing unit selects the MCS with maximum score</a:t>
                </a:r>
                <a:endParaRPr lang="zh-CN" altLang="en-US" sz="1600" dirty="0"/>
              </a:p>
            </p:txBody>
          </p:sp>
        </mc:Choice>
        <mc:Fallback xmlns="">
          <p:sp>
            <p:nvSpPr>
              <p:cNvPr id="43" name="矩形 42"/>
              <p:cNvSpPr>
                <a:spLocks noRot="1" noChangeAspect="1" noMove="1" noResize="1" noEditPoints="1" noAdjustHandles="1" noChangeArrowheads="1" noChangeShapeType="1" noTextEdit="1"/>
              </p:cNvSpPr>
              <p:nvPr/>
            </p:nvSpPr>
            <p:spPr>
              <a:xfrm>
                <a:off x="6109999" y="5341062"/>
                <a:ext cx="5425520" cy="830997"/>
              </a:xfrm>
              <a:prstGeom prst="rect">
                <a:avLst/>
              </a:prstGeom>
              <a:blipFill>
                <a:blip r:embed="rId10"/>
                <a:stretch>
                  <a:fillRect l="-449" t="-2206" b="-8824"/>
                </a:stretch>
              </a:blipFill>
            </p:spPr>
            <p:txBody>
              <a:bodyPr/>
              <a:lstStyle/>
              <a:p>
                <a:r>
                  <a:rPr lang="zh-CN" altLang="en-US">
                    <a:noFill/>
                  </a:rPr>
                  <a:t> </a:t>
                </a:r>
              </a:p>
            </p:txBody>
          </p:sp>
        </mc:Fallback>
      </mc:AlternateContent>
      <p:sp>
        <p:nvSpPr>
          <p:cNvPr id="44" name="文本框 43"/>
          <p:cNvSpPr txBox="1"/>
          <p:nvPr/>
        </p:nvSpPr>
        <p:spPr>
          <a:xfrm>
            <a:off x="7605628" y="3144090"/>
            <a:ext cx="1678729" cy="369332"/>
          </a:xfrm>
          <a:prstGeom prst="rect">
            <a:avLst/>
          </a:prstGeom>
          <a:noFill/>
        </p:spPr>
        <p:txBody>
          <a:bodyPr wrap="none" rtlCol="0">
            <a:spAutoFit/>
          </a:bodyPr>
          <a:lstStyle/>
          <a:p>
            <a:r>
              <a:rPr lang="en-US" altLang="zh-CN" sz="1800" dirty="0">
                <a:solidFill>
                  <a:schemeClr val="tx1"/>
                </a:solidFill>
              </a:rPr>
              <a:t>Rate Adaptation</a:t>
            </a:r>
            <a:endParaRPr lang="zh-CN" altLang="en-US" sz="1800" dirty="0">
              <a:solidFill>
                <a:schemeClr val="tx1"/>
              </a:solidFill>
            </a:endParaRPr>
          </a:p>
        </p:txBody>
      </p:sp>
      <p:sp>
        <p:nvSpPr>
          <p:cNvPr id="12" name="矩形 11">
            <a:extLst>
              <a:ext uri="{FF2B5EF4-FFF2-40B4-BE49-F238E27FC236}">
                <a16:creationId xmlns:a16="http://schemas.microsoft.com/office/drawing/2014/main" id="{87CD90BA-D63E-4BFE-95DA-67B158A985E2}"/>
              </a:ext>
            </a:extLst>
          </p:cNvPr>
          <p:cNvSpPr/>
          <p:nvPr/>
        </p:nvSpPr>
        <p:spPr>
          <a:xfrm>
            <a:off x="2344861" y="3975279"/>
            <a:ext cx="1202159" cy="646331"/>
          </a:xfrm>
          <a:prstGeom prst="rect">
            <a:avLst/>
          </a:prstGeom>
        </p:spPr>
        <p:txBody>
          <a:bodyPr wrap="square">
            <a:spAutoFit/>
          </a:bodyPr>
          <a:lstStyle/>
          <a:p>
            <a:pPr algn="ctr"/>
            <a:r>
              <a:rPr lang="en-US" altLang="zh-CN" sz="1800" dirty="0">
                <a:solidFill>
                  <a:schemeClr val="tx1"/>
                </a:solidFill>
              </a:rPr>
              <a:t>post-processing</a:t>
            </a:r>
            <a:endParaRPr lang="zh-CN" altLang="en-US" sz="1800" dirty="0"/>
          </a:p>
        </p:txBody>
      </p:sp>
      <p:sp>
        <p:nvSpPr>
          <p:cNvPr id="45" name="矩形 44">
            <a:extLst>
              <a:ext uri="{FF2B5EF4-FFF2-40B4-BE49-F238E27FC236}">
                <a16:creationId xmlns:a16="http://schemas.microsoft.com/office/drawing/2014/main" id="{AE59110F-EB11-45E5-8045-24BFF4E7B9E6}"/>
              </a:ext>
            </a:extLst>
          </p:cNvPr>
          <p:cNvSpPr/>
          <p:nvPr/>
        </p:nvSpPr>
        <p:spPr>
          <a:xfrm>
            <a:off x="7837073" y="4083985"/>
            <a:ext cx="1202159" cy="646331"/>
          </a:xfrm>
          <a:prstGeom prst="rect">
            <a:avLst/>
          </a:prstGeom>
        </p:spPr>
        <p:txBody>
          <a:bodyPr wrap="square">
            <a:spAutoFit/>
          </a:bodyPr>
          <a:lstStyle/>
          <a:p>
            <a:pPr algn="ctr"/>
            <a:r>
              <a:rPr lang="en-US" altLang="zh-CN" sz="1800" dirty="0">
                <a:solidFill>
                  <a:schemeClr val="tx1"/>
                </a:solidFill>
              </a:rPr>
              <a:t>post-processing</a:t>
            </a:r>
            <a:endParaRPr lang="zh-CN" altLang="en-US" sz="1800" dirty="0"/>
          </a:p>
        </p:txBody>
      </p:sp>
      <mc:AlternateContent xmlns:mc="http://schemas.openxmlformats.org/markup-compatibility/2006" xmlns:a14="http://schemas.microsoft.com/office/drawing/2010/main">
        <mc:Choice Requires="a14">
          <p:sp>
            <p:nvSpPr>
              <p:cNvPr id="46" name="矩形 45">
                <a:extLst>
                  <a:ext uri="{FF2B5EF4-FFF2-40B4-BE49-F238E27FC236}">
                    <a16:creationId xmlns:a16="http://schemas.microsoft.com/office/drawing/2014/main" id="{FABAB780-47C6-4E20-9907-633CBB60FD71}"/>
                  </a:ext>
                </a:extLst>
              </p:cNvPr>
              <p:cNvSpPr/>
              <p:nvPr/>
            </p:nvSpPr>
            <p:spPr>
              <a:xfrm>
                <a:off x="912602" y="5356617"/>
                <a:ext cx="5183398" cy="584775"/>
              </a:xfrm>
              <a:prstGeom prst="rect">
                <a:avLst/>
              </a:prstGeom>
            </p:spPr>
            <p:txBody>
              <a:bodyPr wrap="square">
                <a:spAutoFit/>
              </a:bodyPr>
              <a:lstStyle/>
              <a:p>
                <a:pPr marL="285750" indent="-285750">
                  <a:buFont typeface="Arial" panose="020B0604020202020204" pitchFamily="34" charset="0"/>
                  <a:buChar char="•"/>
                </a:pPr>
                <a:r>
                  <a:rPr lang="en-US" altLang="zh-CN" sz="1600" dirty="0">
                    <a:solidFill>
                      <a:schemeClr val="tx1"/>
                    </a:solidFill>
                  </a:rPr>
                  <a:t>post-processing unit makes channel access decision according to s0 and s1, if </a:t>
                </a:r>
                <a14:m>
                  <m:oMath xmlns:m="http://schemas.openxmlformats.org/officeDocument/2006/math">
                    <m:sSub>
                      <m:sSubPr>
                        <m:ctrlPr>
                          <a:rPr lang="en-US" altLang="zh-CN" sz="1600" i="1">
                            <a:solidFill>
                              <a:schemeClr val="tx1"/>
                            </a:solidFill>
                            <a:latin typeface="Cambria Math" panose="02040503050406030204" pitchFamily="18" charset="0"/>
                          </a:rPr>
                        </m:ctrlPr>
                      </m:sSubPr>
                      <m:e>
                        <m:r>
                          <a:rPr lang="en-US" altLang="zh-CN" sz="1600" i="1">
                            <a:solidFill>
                              <a:schemeClr val="tx1"/>
                            </a:solidFill>
                            <a:latin typeface="Cambria Math" panose="02040503050406030204" pitchFamily="18" charset="0"/>
                          </a:rPr>
                          <m:t>𝑠</m:t>
                        </m:r>
                      </m:e>
                      <m:sub>
                        <m:r>
                          <a:rPr lang="en-US" altLang="zh-CN" sz="1600" i="1">
                            <a:solidFill>
                              <a:schemeClr val="tx1"/>
                            </a:solidFill>
                            <a:latin typeface="Cambria Math" panose="02040503050406030204" pitchFamily="18" charset="0"/>
                          </a:rPr>
                          <m:t>0</m:t>
                        </m:r>
                      </m:sub>
                    </m:sSub>
                    <m:r>
                      <a:rPr lang="en-US" altLang="zh-CN" sz="1600" i="1">
                        <a:solidFill>
                          <a:schemeClr val="tx1"/>
                        </a:solidFill>
                        <a:latin typeface="Cambria Math" panose="02040503050406030204" pitchFamily="18" charset="0"/>
                        <a:ea typeface="Cambria Math" panose="02040503050406030204" pitchFamily="18" charset="0"/>
                      </a:rPr>
                      <m:t>≥</m:t>
                    </m:r>
                    <m:sSub>
                      <m:sSubPr>
                        <m:ctrlPr>
                          <a:rPr lang="en-US" altLang="zh-CN" sz="1600" i="1">
                            <a:solidFill>
                              <a:schemeClr val="tx1"/>
                            </a:solidFill>
                            <a:latin typeface="Cambria Math" panose="02040503050406030204" pitchFamily="18" charset="0"/>
                            <a:ea typeface="Cambria Math" panose="02040503050406030204" pitchFamily="18" charset="0"/>
                          </a:rPr>
                        </m:ctrlPr>
                      </m:sSubPr>
                      <m:e>
                        <m:r>
                          <a:rPr lang="en-US" altLang="zh-CN" sz="1600" i="1">
                            <a:solidFill>
                              <a:schemeClr val="tx1"/>
                            </a:solidFill>
                            <a:latin typeface="Cambria Math" panose="02040503050406030204" pitchFamily="18" charset="0"/>
                            <a:ea typeface="Cambria Math" panose="02040503050406030204" pitchFamily="18" charset="0"/>
                          </a:rPr>
                          <m:t>𝑠</m:t>
                        </m:r>
                      </m:e>
                      <m:sub>
                        <m:r>
                          <a:rPr lang="en-US" altLang="zh-CN" sz="1600" i="1">
                            <a:solidFill>
                              <a:schemeClr val="tx1"/>
                            </a:solidFill>
                            <a:latin typeface="Cambria Math" panose="02040503050406030204" pitchFamily="18" charset="0"/>
                            <a:ea typeface="Cambria Math" panose="02040503050406030204" pitchFamily="18" charset="0"/>
                          </a:rPr>
                          <m:t>1</m:t>
                        </m:r>
                      </m:sub>
                    </m:sSub>
                  </m:oMath>
                </a14:m>
                <a:r>
                  <a:rPr lang="en-US" altLang="zh-CN" sz="1600" dirty="0">
                    <a:solidFill>
                      <a:schemeClr val="tx1"/>
                    </a:solidFill>
                  </a:rPr>
                  <a:t>, transmit; else, wait </a:t>
                </a:r>
                <a:endParaRPr lang="zh-CN" altLang="en-US" sz="1600" dirty="0"/>
              </a:p>
            </p:txBody>
          </p:sp>
        </mc:Choice>
        <mc:Fallback xmlns="">
          <p:sp>
            <p:nvSpPr>
              <p:cNvPr id="46" name="矩形 45">
                <a:extLst>
                  <a:ext uri="{FF2B5EF4-FFF2-40B4-BE49-F238E27FC236}">
                    <a16:creationId xmlns:a16="http://schemas.microsoft.com/office/drawing/2014/main" id="{FABAB780-47C6-4E20-9907-633CBB60FD71}"/>
                  </a:ext>
                </a:extLst>
              </p:cNvPr>
              <p:cNvSpPr>
                <a:spLocks noRot="1" noChangeAspect="1" noMove="1" noResize="1" noEditPoints="1" noAdjustHandles="1" noChangeArrowheads="1" noChangeShapeType="1" noTextEdit="1"/>
              </p:cNvSpPr>
              <p:nvPr/>
            </p:nvSpPr>
            <p:spPr>
              <a:xfrm>
                <a:off x="912602" y="5356617"/>
                <a:ext cx="5183398" cy="584775"/>
              </a:xfrm>
              <a:prstGeom prst="rect">
                <a:avLst/>
              </a:prstGeom>
              <a:blipFill>
                <a:blip r:embed="rId11"/>
                <a:stretch>
                  <a:fillRect l="-471" t="-3125" b="-12500"/>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705475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Core Neural Network Model for Channel Access and Rate Adaptation </a:t>
            </a:r>
            <a:endParaRPr lang="zh-CN" altLang="en-US" sz="28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a:t>Ziyang Guo, Huawei</a:t>
            </a:r>
            <a:endParaRPr lang="en-GB" dirty="0"/>
          </a:p>
        </p:txBody>
      </p:sp>
      <p:sp>
        <p:nvSpPr>
          <p:cNvPr id="6" name="日期占位符 5"/>
          <p:cNvSpPr>
            <a:spLocks noGrp="1"/>
          </p:cNvSpPr>
          <p:nvPr>
            <p:ph type="dt" idx="15"/>
          </p:nvPr>
        </p:nvSpPr>
        <p:spPr/>
        <p:txBody>
          <a:bodyPr/>
          <a:lstStyle/>
          <a:p>
            <a:r>
              <a:rPr lang="en-US" altLang="zh-CN"/>
              <a:t>July 2023</a:t>
            </a:r>
            <a:endParaRPr lang="en-GB" dirty="0"/>
          </a:p>
        </p:txBody>
      </p:sp>
      <p:grpSp>
        <p:nvGrpSpPr>
          <p:cNvPr id="3" name="组合 2">
            <a:extLst>
              <a:ext uri="{FF2B5EF4-FFF2-40B4-BE49-F238E27FC236}">
                <a16:creationId xmlns:a16="http://schemas.microsoft.com/office/drawing/2014/main" id="{2EC037D5-576B-479E-83B5-CBD82A348156}"/>
              </a:ext>
            </a:extLst>
          </p:cNvPr>
          <p:cNvGrpSpPr/>
          <p:nvPr/>
        </p:nvGrpSpPr>
        <p:grpSpPr>
          <a:xfrm>
            <a:off x="2317705" y="1970731"/>
            <a:ext cx="7366481" cy="2970437"/>
            <a:chOff x="2317705" y="1970731"/>
            <a:chExt cx="7366481" cy="2970437"/>
          </a:xfrm>
        </p:grpSpPr>
        <p:sp>
          <p:nvSpPr>
            <p:cNvPr id="15" name="矩形 14"/>
            <p:cNvSpPr/>
            <p:nvPr/>
          </p:nvSpPr>
          <p:spPr bwMode="auto">
            <a:xfrm>
              <a:off x="4082499" y="2171340"/>
              <a:ext cx="3598540" cy="2357351"/>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椭圆 15"/>
            <p:cNvSpPr/>
            <p:nvPr/>
          </p:nvSpPr>
          <p:spPr>
            <a:xfrm>
              <a:off x="4262372" y="2386300"/>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7" name="椭圆 16"/>
            <p:cNvSpPr/>
            <p:nvPr/>
          </p:nvSpPr>
          <p:spPr>
            <a:xfrm>
              <a:off x="4262371" y="2934068"/>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8" name="椭圆 17"/>
            <p:cNvSpPr/>
            <p:nvPr/>
          </p:nvSpPr>
          <p:spPr>
            <a:xfrm>
              <a:off x="4261166" y="3502300"/>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9" name="椭圆 18"/>
            <p:cNvSpPr/>
            <p:nvPr/>
          </p:nvSpPr>
          <p:spPr>
            <a:xfrm>
              <a:off x="4263169" y="4286213"/>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mc:AlternateContent xmlns:mc="http://schemas.openxmlformats.org/markup-compatibility/2006" xmlns:a14="http://schemas.microsoft.com/office/drawing/2010/main">
          <mc:Choice Requires="a14">
            <p:sp>
              <p:nvSpPr>
                <p:cNvPr id="20" name="文本框 19"/>
                <p:cNvSpPr txBox="1"/>
                <p:nvPr/>
              </p:nvSpPr>
              <p:spPr>
                <a:xfrm>
                  <a:off x="4166632" y="3796444"/>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20" name="文本框 19"/>
                <p:cNvSpPr txBox="1">
                  <a:spLocks noRot="1" noChangeAspect="1" noMove="1" noResize="1" noEditPoints="1" noAdjustHandles="1" noChangeArrowheads="1" noChangeShapeType="1" noTextEdit="1"/>
                </p:cNvSpPr>
                <p:nvPr/>
              </p:nvSpPr>
              <p:spPr>
                <a:xfrm>
                  <a:off x="4166632" y="3796444"/>
                  <a:ext cx="263473" cy="307777"/>
                </a:xfrm>
                <a:prstGeom prst="rect">
                  <a:avLst/>
                </a:prstGeom>
                <a:blipFill>
                  <a:blip r:embed="rId2"/>
                  <a:stretch>
                    <a:fillRect/>
                  </a:stretch>
                </a:blipFill>
                <a:ln>
                  <a:noFill/>
                </a:ln>
              </p:spPr>
              <p:txBody>
                <a:bodyPr/>
                <a:lstStyle/>
                <a:p>
                  <a:r>
                    <a:rPr lang="zh-CN" altLang="en-US">
                      <a:noFill/>
                    </a:rPr>
                    <a:t> </a:t>
                  </a:r>
                </a:p>
              </p:txBody>
            </p:sp>
          </mc:Fallback>
        </mc:AlternateContent>
        <p:sp>
          <p:nvSpPr>
            <p:cNvPr id="21" name="椭圆 20"/>
            <p:cNvSpPr/>
            <p:nvPr/>
          </p:nvSpPr>
          <p:spPr>
            <a:xfrm>
              <a:off x="5513267" y="2548950"/>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2" name="椭圆 21"/>
            <p:cNvSpPr/>
            <p:nvPr/>
          </p:nvSpPr>
          <p:spPr>
            <a:xfrm>
              <a:off x="5513266" y="3053006"/>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3" name="椭圆 22"/>
            <p:cNvSpPr/>
            <p:nvPr/>
          </p:nvSpPr>
          <p:spPr>
            <a:xfrm>
              <a:off x="5512061" y="3497318"/>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4" name="椭圆 23"/>
            <p:cNvSpPr/>
            <p:nvPr/>
          </p:nvSpPr>
          <p:spPr>
            <a:xfrm>
              <a:off x="5513266" y="4133126"/>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5" name="椭圆 24"/>
            <p:cNvSpPr/>
            <p:nvPr/>
          </p:nvSpPr>
          <p:spPr>
            <a:xfrm>
              <a:off x="6253132" y="2548950"/>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6" name="椭圆 25"/>
            <p:cNvSpPr/>
            <p:nvPr/>
          </p:nvSpPr>
          <p:spPr>
            <a:xfrm>
              <a:off x="6253131" y="3053006"/>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7" name="椭圆 26"/>
            <p:cNvSpPr/>
            <p:nvPr/>
          </p:nvSpPr>
          <p:spPr>
            <a:xfrm>
              <a:off x="6251926" y="3497318"/>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8" name="椭圆 27"/>
            <p:cNvSpPr/>
            <p:nvPr/>
          </p:nvSpPr>
          <p:spPr>
            <a:xfrm>
              <a:off x="6253131" y="4133126"/>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9" name="椭圆 28"/>
            <p:cNvSpPr/>
            <p:nvPr/>
          </p:nvSpPr>
          <p:spPr>
            <a:xfrm>
              <a:off x="7503349" y="2394554"/>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30" name="椭圆 29"/>
            <p:cNvSpPr/>
            <p:nvPr/>
          </p:nvSpPr>
          <p:spPr>
            <a:xfrm>
              <a:off x="7503348" y="2942322"/>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31" name="椭圆 30"/>
            <p:cNvSpPr/>
            <p:nvPr/>
          </p:nvSpPr>
          <p:spPr>
            <a:xfrm>
              <a:off x="7502143" y="3510554"/>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32" name="椭圆 31"/>
            <p:cNvSpPr/>
            <p:nvPr/>
          </p:nvSpPr>
          <p:spPr>
            <a:xfrm>
              <a:off x="7503348" y="4316530"/>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cxnSp>
          <p:nvCxnSpPr>
            <p:cNvPr id="33" name="直接连接符 32"/>
            <p:cNvCxnSpPr>
              <a:stCxn id="21" idx="6"/>
              <a:endCxn id="25" idx="2"/>
            </p:cNvCxnSpPr>
            <p:nvPr/>
          </p:nvCxnSpPr>
          <p:spPr>
            <a:xfrm>
              <a:off x="5600649" y="2592931"/>
              <a:ext cx="652483" cy="0"/>
            </a:xfrm>
            <a:prstGeom prst="line">
              <a:avLst/>
            </a:prstGeom>
            <a:noFill/>
            <a:ln w="9525" cap="flat" cmpd="sng" algn="ctr">
              <a:solidFill>
                <a:srgbClr val="0070C0"/>
              </a:solidFill>
              <a:prstDash val="solid"/>
            </a:ln>
            <a:effectLst/>
          </p:spPr>
        </p:cxnSp>
        <p:cxnSp>
          <p:nvCxnSpPr>
            <p:cNvPr id="34" name="直接连接符 33"/>
            <p:cNvCxnSpPr>
              <a:stCxn id="21" idx="6"/>
              <a:endCxn id="26" idx="2"/>
            </p:cNvCxnSpPr>
            <p:nvPr/>
          </p:nvCxnSpPr>
          <p:spPr>
            <a:xfrm>
              <a:off x="5600649" y="2592931"/>
              <a:ext cx="652482" cy="504056"/>
            </a:xfrm>
            <a:prstGeom prst="line">
              <a:avLst/>
            </a:prstGeom>
            <a:noFill/>
            <a:ln w="9525" cap="flat" cmpd="sng" algn="ctr">
              <a:solidFill>
                <a:srgbClr val="0070C0"/>
              </a:solidFill>
              <a:prstDash val="solid"/>
            </a:ln>
            <a:effectLst/>
          </p:spPr>
        </p:cxnSp>
        <p:cxnSp>
          <p:nvCxnSpPr>
            <p:cNvPr id="35" name="直接连接符 34"/>
            <p:cNvCxnSpPr>
              <a:stCxn id="21" idx="6"/>
              <a:endCxn id="27" idx="2"/>
            </p:cNvCxnSpPr>
            <p:nvPr/>
          </p:nvCxnSpPr>
          <p:spPr>
            <a:xfrm>
              <a:off x="5600649" y="2592931"/>
              <a:ext cx="651277" cy="948368"/>
            </a:xfrm>
            <a:prstGeom prst="line">
              <a:avLst/>
            </a:prstGeom>
            <a:noFill/>
            <a:ln w="9525" cap="flat" cmpd="sng" algn="ctr">
              <a:solidFill>
                <a:srgbClr val="0070C0"/>
              </a:solidFill>
              <a:prstDash val="solid"/>
            </a:ln>
            <a:effectLst/>
          </p:spPr>
        </p:cxnSp>
        <p:cxnSp>
          <p:nvCxnSpPr>
            <p:cNvPr id="36" name="直接连接符 35"/>
            <p:cNvCxnSpPr>
              <a:stCxn id="21" idx="6"/>
              <a:endCxn id="28" idx="2"/>
            </p:cNvCxnSpPr>
            <p:nvPr/>
          </p:nvCxnSpPr>
          <p:spPr>
            <a:xfrm>
              <a:off x="5600649" y="2592931"/>
              <a:ext cx="652482" cy="1584176"/>
            </a:xfrm>
            <a:prstGeom prst="line">
              <a:avLst/>
            </a:prstGeom>
            <a:noFill/>
            <a:ln w="9525" cap="flat" cmpd="sng" algn="ctr">
              <a:solidFill>
                <a:srgbClr val="0070C0"/>
              </a:solidFill>
              <a:prstDash val="solid"/>
            </a:ln>
            <a:effectLst/>
          </p:spPr>
        </p:cxnSp>
        <p:cxnSp>
          <p:nvCxnSpPr>
            <p:cNvPr id="37" name="直接连接符 36"/>
            <p:cNvCxnSpPr>
              <a:stCxn id="22" idx="6"/>
              <a:endCxn id="25" idx="2"/>
            </p:cNvCxnSpPr>
            <p:nvPr/>
          </p:nvCxnSpPr>
          <p:spPr>
            <a:xfrm flipV="1">
              <a:off x="5600648" y="2592931"/>
              <a:ext cx="652484" cy="504056"/>
            </a:xfrm>
            <a:prstGeom prst="line">
              <a:avLst/>
            </a:prstGeom>
            <a:noFill/>
            <a:ln w="9525" cap="flat" cmpd="sng" algn="ctr">
              <a:solidFill>
                <a:srgbClr val="0070C0"/>
              </a:solidFill>
              <a:prstDash val="solid"/>
            </a:ln>
            <a:effectLst/>
          </p:spPr>
        </p:cxnSp>
        <p:cxnSp>
          <p:nvCxnSpPr>
            <p:cNvPr id="38" name="直接连接符 37"/>
            <p:cNvCxnSpPr>
              <a:stCxn id="22" idx="6"/>
              <a:endCxn id="26" idx="2"/>
            </p:cNvCxnSpPr>
            <p:nvPr/>
          </p:nvCxnSpPr>
          <p:spPr>
            <a:xfrm>
              <a:off x="5600648" y="3096987"/>
              <a:ext cx="652483" cy="0"/>
            </a:xfrm>
            <a:prstGeom prst="line">
              <a:avLst/>
            </a:prstGeom>
            <a:noFill/>
            <a:ln w="9525" cap="flat" cmpd="sng" algn="ctr">
              <a:solidFill>
                <a:srgbClr val="0070C0"/>
              </a:solidFill>
              <a:prstDash val="solid"/>
            </a:ln>
            <a:effectLst/>
          </p:spPr>
        </p:cxnSp>
        <p:cxnSp>
          <p:nvCxnSpPr>
            <p:cNvPr id="39" name="直接连接符 38"/>
            <p:cNvCxnSpPr>
              <a:stCxn id="22" idx="6"/>
              <a:endCxn id="27" idx="2"/>
            </p:cNvCxnSpPr>
            <p:nvPr/>
          </p:nvCxnSpPr>
          <p:spPr>
            <a:xfrm>
              <a:off x="5600648" y="3096987"/>
              <a:ext cx="651278" cy="444312"/>
            </a:xfrm>
            <a:prstGeom prst="line">
              <a:avLst/>
            </a:prstGeom>
            <a:noFill/>
            <a:ln w="9525" cap="flat" cmpd="sng" algn="ctr">
              <a:solidFill>
                <a:srgbClr val="0070C0"/>
              </a:solidFill>
              <a:prstDash val="solid"/>
            </a:ln>
            <a:effectLst/>
          </p:spPr>
        </p:cxnSp>
        <p:cxnSp>
          <p:nvCxnSpPr>
            <p:cNvPr id="40" name="直接连接符 39"/>
            <p:cNvCxnSpPr>
              <a:stCxn id="22" idx="6"/>
              <a:endCxn id="28" idx="2"/>
            </p:cNvCxnSpPr>
            <p:nvPr/>
          </p:nvCxnSpPr>
          <p:spPr>
            <a:xfrm>
              <a:off x="5600648" y="3096987"/>
              <a:ext cx="652483" cy="1080120"/>
            </a:xfrm>
            <a:prstGeom prst="line">
              <a:avLst/>
            </a:prstGeom>
            <a:noFill/>
            <a:ln w="9525" cap="flat" cmpd="sng" algn="ctr">
              <a:solidFill>
                <a:srgbClr val="0070C0"/>
              </a:solidFill>
              <a:prstDash val="solid"/>
            </a:ln>
            <a:effectLst/>
          </p:spPr>
        </p:cxnSp>
        <p:cxnSp>
          <p:nvCxnSpPr>
            <p:cNvPr id="41" name="直接连接符 40"/>
            <p:cNvCxnSpPr>
              <a:stCxn id="23" idx="6"/>
              <a:endCxn id="25" idx="2"/>
            </p:cNvCxnSpPr>
            <p:nvPr/>
          </p:nvCxnSpPr>
          <p:spPr>
            <a:xfrm flipV="1">
              <a:off x="5599443" y="2592931"/>
              <a:ext cx="653689" cy="948368"/>
            </a:xfrm>
            <a:prstGeom prst="line">
              <a:avLst/>
            </a:prstGeom>
            <a:noFill/>
            <a:ln w="9525" cap="flat" cmpd="sng" algn="ctr">
              <a:solidFill>
                <a:srgbClr val="0070C0"/>
              </a:solidFill>
              <a:prstDash val="solid"/>
            </a:ln>
            <a:effectLst/>
          </p:spPr>
        </p:cxnSp>
        <p:cxnSp>
          <p:nvCxnSpPr>
            <p:cNvPr id="42" name="直接连接符 41"/>
            <p:cNvCxnSpPr>
              <a:stCxn id="23" idx="6"/>
              <a:endCxn id="26" idx="2"/>
            </p:cNvCxnSpPr>
            <p:nvPr/>
          </p:nvCxnSpPr>
          <p:spPr>
            <a:xfrm flipV="1">
              <a:off x="5599443" y="3096987"/>
              <a:ext cx="653688" cy="444312"/>
            </a:xfrm>
            <a:prstGeom prst="line">
              <a:avLst/>
            </a:prstGeom>
            <a:noFill/>
            <a:ln w="9525" cap="flat" cmpd="sng" algn="ctr">
              <a:solidFill>
                <a:srgbClr val="0070C0"/>
              </a:solidFill>
              <a:prstDash val="solid"/>
            </a:ln>
            <a:effectLst/>
          </p:spPr>
        </p:cxnSp>
        <p:cxnSp>
          <p:nvCxnSpPr>
            <p:cNvPr id="43" name="直接连接符 42"/>
            <p:cNvCxnSpPr>
              <a:stCxn id="23" idx="6"/>
              <a:endCxn id="27" idx="2"/>
            </p:cNvCxnSpPr>
            <p:nvPr/>
          </p:nvCxnSpPr>
          <p:spPr>
            <a:xfrm>
              <a:off x="5599443" y="3541299"/>
              <a:ext cx="652483" cy="0"/>
            </a:xfrm>
            <a:prstGeom prst="line">
              <a:avLst/>
            </a:prstGeom>
            <a:noFill/>
            <a:ln w="9525" cap="flat" cmpd="sng" algn="ctr">
              <a:solidFill>
                <a:srgbClr val="0070C0"/>
              </a:solidFill>
              <a:prstDash val="solid"/>
            </a:ln>
            <a:effectLst/>
          </p:spPr>
        </p:cxnSp>
        <p:cxnSp>
          <p:nvCxnSpPr>
            <p:cNvPr id="44" name="直接连接符 43"/>
            <p:cNvCxnSpPr>
              <a:stCxn id="23" idx="6"/>
              <a:endCxn id="28" idx="2"/>
            </p:cNvCxnSpPr>
            <p:nvPr/>
          </p:nvCxnSpPr>
          <p:spPr>
            <a:xfrm>
              <a:off x="5599443" y="3541299"/>
              <a:ext cx="653688" cy="635808"/>
            </a:xfrm>
            <a:prstGeom prst="line">
              <a:avLst/>
            </a:prstGeom>
            <a:noFill/>
            <a:ln w="9525" cap="flat" cmpd="sng" algn="ctr">
              <a:solidFill>
                <a:srgbClr val="0070C0"/>
              </a:solidFill>
              <a:prstDash val="solid"/>
            </a:ln>
            <a:effectLst/>
          </p:spPr>
        </p:cxnSp>
        <p:cxnSp>
          <p:nvCxnSpPr>
            <p:cNvPr id="45" name="直接连接符 44"/>
            <p:cNvCxnSpPr>
              <a:stCxn id="24" idx="6"/>
              <a:endCxn id="25" idx="2"/>
            </p:cNvCxnSpPr>
            <p:nvPr/>
          </p:nvCxnSpPr>
          <p:spPr>
            <a:xfrm flipV="1">
              <a:off x="5600648" y="2592931"/>
              <a:ext cx="652484" cy="1584176"/>
            </a:xfrm>
            <a:prstGeom prst="line">
              <a:avLst/>
            </a:prstGeom>
            <a:noFill/>
            <a:ln w="9525" cap="flat" cmpd="sng" algn="ctr">
              <a:solidFill>
                <a:srgbClr val="0070C0"/>
              </a:solidFill>
              <a:prstDash val="solid"/>
            </a:ln>
            <a:effectLst/>
          </p:spPr>
        </p:cxnSp>
        <p:cxnSp>
          <p:nvCxnSpPr>
            <p:cNvPr id="46" name="直接连接符 45"/>
            <p:cNvCxnSpPr>
              <a:stCxn id="24" idx="6"/>
              <a:endCxn id="26" idx="2"/>
            </p:cNvCxnSpPr>
            <p:nvPr/>
          </p:nvCxnSpPr>
          <p:spPr>
            <a:xfrm flipV="1">
              <a:off x="5600648" y="3096987"/>
              <a:ext cx="652483" cy="1080120"/>
            </a:xfrm>
            <a:prstGeom prst="line">
              <a:avLst/>
            </a:prstGeom>
            <a:noFill/>
            <a:ln w="9525" cap="flat" cmpd="sng" algn="ctr">
              <a:solidFill>
                <a:srgbClr val="0070C0"/>
              </a:solidFill>
              <a:prstDash val="solid"/>
            </a:ln>
            <a:effectLst/>
          </p:spPr>
        </p:cxnSp>
        <p:cxnSp>
          <p:nvCxnSpPr>
            <p:cNvPr id="47" name="直接连接符 46"/>
            <p:cNvCxnSpPr>
              <a:stCxn id="24" idx="6"/>
              <a:endCxn id="27" idx="3"/>
            </p:cNvCxnSpPr>
            <p:nvPr/>
          </p:nvCxnSpPr>
          <p:spPr>
            <a:xfrm flipV="1">
              <a:off x="5600648" y="3572398"/>
              <a:ext cx="664075" cy="604709"/>
            </a:xfrm>
            <a:prstGeom prst="line">
              <a:avLst/>
            </a:prstGeom>
            <a:noFill/>
            <a:ln w="9525" cap="flat" cmpd="sng" algn="ctr">
              <a:solidFill>
                <a:srgbClr val="0070C0"/>
              </a:solidFill>
              <a:prstDash val="solid"/>
            </a:ln>
            <a:effectLst/>
          </p:spPr>
        </p:cxnSp>
        <p:cxnSp>
          <p:nvCxnSpPr>
            <p:cNvPr id="48" name="直接连接符 47"/>
            <p:cNvCxnSpPr>
              <a:stCxn id="24" idx="6"/>
              <a:endCxn id="28" idx="2"/>
            </p:cNvCxnSpPr>
            <p:nvPr/>
          </p:nvCxnSpPr>
          <p:spPr>
            <a:xfrm>
              <a:off x="5600648" y="4177107"/>
              <a:ext cx="652483" cy="0"/>
            </a:xfrm>
            <a:prstGeom prst="line">
              <a:avLst/>
            </a:prstGeom>
            <a:noFill/>
            <a:ln w="9525" cap="flat" cmpd="sng" algn="ctr">
              <a:solidFill>
                <a:srgbClr val="0070C0"/>
              </a:solidFill>
              <a:prstDash val="solid"/>
            </a:ln>
            <a:effectLst/>
          </p:spPr>
        </p:cxnSp>
        <mc:AlternateContent xmlns:mc="http://schemas.openxmlformats.org/markup-compatibility/2006" xmlns:a14="http://schemas.microsoft.com/office/drawing/2010/main">
          <mc:Choice Requires="a14">
            <p:sp>
              <p:nvSpPr>
                <p:cNvPr id="49" name="文本框 48"/>
                <p:cNvSpPr txBox="1"/>
                <p:nvPr/>
              </p:nvSpPr>
              <p:spPr>
                <a:xfrm>
                  <a:off x="5430126" y="3807841"/>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49" name="文本框 48"/>
                <p:cNvSpPr txBox="1">
                  <a:spLocks noRot="1" noChangeAspect="1" noMove="1" noResize="1" noEditPoints="1" noAdjustHandles="1" noChangeArrowheads="1" noChangeShapeType="1" noTextEdit="1"/>
                </p:cNvSpPr>
                <p:nvPr/>
              </p:nvSpPr>
              <p:spPr>
                <a:xfrm>
                  <a:off x="5430126" y="3807841"/>
                  <a:ext cx="263473" cy="307777"/>
                </a:xfrm>
                <a:prstGeom prst="rect">
                  <a:avLst/>
                </a:prstGeom>
                <a:blipFill>
                  <a:blip r:embed="rId2"/>
                  <a:stretch>
                    <a:fillRect/>
                  </a:stretch>
                </a:blipFill>
                <a:ln>
                  <a:noFill/>
                </a:ln>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0" name="文本框 49"/>
                <p:cNvSpPr txBox="1"/>
                <p:nvPr/>
              </p:nvSpPr>
              <p:spPr>
                <a:xfrm>
                  <a:off x="6169689" y="3790991"/>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50" name="文本框 49"/>
                <p:cNvSpPr txBox="1">
                  <a:spLocks noRot="1" noChangeAspect="1" noMove="1" noResize="1" noEditPoints="1" noAdjustHandles="1" noChangeArrowheads="1" noChangeShapeType="1" noTextEdit="1"/>
                </p:cNvSpPr>
                <p:nvPr/>
              </p:nvSpPr>
              <p:spPr>
                <a:xfrm>
                  <a:off x="6169689" y="3790991"/>
                  <a:ext cx="263473" cy="307777"/>
                </a:xfrm>
                <a:prstGeom prst="rect">
                  <a:avLst/>
                </a:prstGeom>
                <a:blipFill>
                  <a:blip r:embed="rId2"/>
                  <a:stretch>
                    <a:fillRect/>
                  </a:stretch>
                </a:blipFill>
                <a:ln>
                  <a:noFill/>
                </a:ln>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1" name="文本框 50"/>
                <p:cNvSpPr txBox="1"/>
                <p:nvPr/>
              </p:nvSpPr>
              <p:spPr>
                <a:xfrm>
                  <a:off x="7434776" y="3818918"/>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51" name="文本框 50"/>
                <p:cNvSpPr txBox="1">
                  <a:spLocks noRot="1" noChangeAspect="1" noMove="1" noResize="1" noEditPoints="1" noAdjustHandles="1" noChangeArrowheads="1" noChangeShapeType="1" noTextEdit="1"/>
                </p:cNvSpPr>
                <p:nvPr/>
              </p:nvSpPr>
              <p:spPr>
                <a:xfrm>
                  <a:off x="7434776" y="3818918"/>
                  <a:ext cx="263473" cy="307777"/>
                </a:xfrm>
                <a:prstGeom prst="rect">
                  <a:avLst/>
                </a:prstGeom>
                <a:blipFill>
                  <a:blip r:embed="rId3"/>
                  <a:stretch>
                    <a:fillRect/>
                  </a:stretch>
                </a:blipFill>
                <a:ln>
                  <a:noFill/>
                </a:ln>
              </p:spPr>
              <p:txBody>
                <a:bodyPr/>
                <a:lstStyle/>
                <a:p>
                  <a:r>
                    <a:rPr lang="zh-CN" altLang="en-US">
                      <a:noFill/>
                    </a:rPr>
                    <a:t> </a:t>
                  </a:r>
                </a:p>
              </p:txBody>
            </p:sp>
          </mc:Fallback>
        </mc:AlternateContent>
        <p:cxnSp>
          <p:nvCxnSpPr>
            <p:cNvPr id="52" name="直接连接符 51"/>
            <p:cNvCxnSpPr>
              <a:stCxn id="25" idx="6"/>
              <a:endCxn id="29" idx="2"/>
            </p:cNvCxnSpPr>
            <p:nvPr/>
          </p:nvCxnSpPr>
          <p:spPr>
            <a:xfrm flipV="1">
              <a:off x="6340514" y="2438535"/>
              <a:ext cx="1162835" cy="154396"/>
            </a:xfrm>
            <a:prstGeom prst="line">
              <a:avLst/>
            </a:prstGeom>
            <a:noFill/>
            <a:ln w="9525" cap="flat" cmpd="sng" algn="ctr">
              <a:solidFill>
                <a:srgbClr val="0070C0"/>
              </a:solidFill>
              <a:prstDash val="solid"/>
            </a:ln>
            <a:effectLst/>
          </p:spPr>
        </p:cxnSp>
        <p:cxnSp>
          <p:nvCxnSpPr>
            <p:cNvPr id="53" name="直接连接符 52"/>
            <p:cNvCxnSpPr>
              <a:stCxn id="25" idx="6"/>
              <a:endCxn id="30" idx="2"/>
            </p:cNvCxnSpPr>
            <p:nvPr/>
          </p:nvCxnSpPr>
          <p:spPr>
            <a:xfrm>
              <a:off x="6340514" y="2592931"/>
              <a:ext cx="1162834" cy="393372"/>
            </a:xfrm>
            <a:prstGeom prst="line">
              <a:avLst/>
            </a:prstGeom>
            <a:noFill/>
            <a:ln w="9525" cap="flat" cmpd="sng" algn="ctr">
              <a:solidFill>
                <a:srgbClr val="0070C0"/>
              </a:solidFill>
              <a:prstDash val="solid"/>
            </a:ln>
            <a:effectLst/>
          </p:spPr>
        </p:cxnSp>
        <p:cxnSp>
          <p:nvCxnSpPr>
            <p:cNvPr id="54" name="直接连接符 53"/>
            <p:cNvCxnSpPr>
              <a:stCxn id="25" idx="6"/>
              <a:endCxn id="31" idx="1"/>
            </p:cNvCxnSpPr>
            <p:nvPr/>
          </p:nvCxnSpPr>
          <p:spPr>
            <a:xfrm>
              <a:off x="6340514" y="2592931"/>
              <a:ext cx="1174426" cy="930505"/>
            </a:xfrm>
            <a:prstGeom prst="line">
              <a:avLst/>
            </a:prstGeom>
            <a:noFill/>
            <a:ln w="9525" cap="flat" cmpd="sng" algn="ctr">
              <a:solidFill>
                <a:srgbClr val="0070C0"/>
              </a:solidFill>
              <a:prstDash val="solid"/>
            </a:ln>
            <a:effectLst/>
          </p:spPr>
        </p:cxnSp>
        <p:cxnSp>
          <p:nvCxnSpPr>
            <p:cNvPr id="55" name="直接连接符 54"/>
            <p:cNvCxnSpPr>
              <a:stCxn id="25" idx="6"/>
              <a:endCxn id="32" idx="1"/>
            </p:cNvCxnSpPr>
            <p:nvPr/>
          </p:nvCxnSpPr>
          <p:spPr>
            <a:xfrm>
              <a:off x="6340514" y="2592931"/>
              <a:ext cx="1175631" cy="1736481"/>
            </a:xfrm>
            <a:prstGeom prst="line">
              <a:avLst/>
            </a:prstGeom>
            <a:noFill/>
            <a:ln w="9525" cap="flat" cmpd="sng" algn="ctr">
              <a:solidFill>
                <a:srgbClr val="0070C0"/>
              </a:solidFill>
              <a:prstDash val="solid"/>
            </a:ln>
            <a:effectLst/>
          </p:spPr>
        </p:cxnSp>
        <p:cxnSp>
          <p:nvCxnSpPr>
            <p:cNvPr id="56" name="直接连接符 55"/>
            <p:cNvCxnSpPr>
              <a:stCxn id="26" idx="6"/>
              <a:endCxn id="29" idx="3"/>
            </p:cNvCxnSpPr>
            <p:nvPr/>
          </p:nvCxnSpPr>
          <p:spPr>
            <a:xfrm flipV="1">
              <a:off x="6340513" y="2469634"/>
              <a:ext cx="1175633" cy="627353"/>
            </a:xfrm>
            <a:prstGeom prst="line">
              <a:avLst/>
            </a:prstGeom>
            <a:noFill/>
            <a:ln w="9525" cap="flat" cmpd="sng" algn="ctr">
              <a:solidFill>
                <a:srgbClr val="0070C0"/>
              </a:solidFill>
              <a:prstDash val="solid"/>
            </a:ln>
            <a:effectLst/>
          </p:spPr>
        </p:cxnSp>
        <p:cxnSp>
          <p:nvCxnSpPr>
            <p:cNvPr id="57" name="直接连接符 56"/>
            <p:cNvCxnSpPr>
              <a:stCxn id="26" idx="6"/>
              <a:endCxn id="30" idx="2"/>
            </p:cNvCxnSpPr>
            <p:nvPr/>
          </p:nvCxnSpPr>
          <p:spPr>
            <a:xfrm flipV="1">
              <a:off x="6340513" y="2986303"/>
              <a:ext cx="1162835" cy="110684"/>
            </a:xfrm>
            <a:prstGeom prst="line">
              <a:avLst/>
            </a:prstGeom>
            <a:noFill/>
            <a:ln w="9525" cap="flat" cmpd="sng" algn="ctr">
              <a:solidFill>
                <a:srgbClr val="0070C0"/>
              </a:solidFill>
              <a:prstDash val="solid"/>
            </a:ln>
            <a:effectLst/>
          </p:spPr>
        </p:cxnSp>
        <p:cxnSp>
          <p:nvCxnSpPr>
            <p:cNvPr id="58" name="直接连接符 57"/>
            <p:cNvCxnSpPr>
              <a:stCxn id="26" idx="6"/>
              <a:endCxn id="31" idx="2"/>
            </p:cNvCxnSpPr>
            <p:nvPr/>
          </p:nvCxnSpPr>
          <p:spPr>
            <a:xfrm>
              <a:off x="6340513" y="3096987"/>
              <a:ext cx="1161630" cy="457548"/>
            </a:xfrm>
            <a:prstGeom prst="line">
              <a:avLst/>
            </a:prstGeom>
            <a:noFill/>
            <a:ln w="9525" cap="flat" cmpd="sng" algn="ctr">
              <a:solidFill>
                <a:srgbClr val="0070C0"/>
              </a:solidFill>
              <a:prstDash val="solid"/>
            </a:ln>
            <a:effectLst/>
          </p:spPr>
        </p:cxnSp>
        <p:cxnSp>
          <p:nvCxnSpPr>
            <p:cNvPr id="59" name="直接连接符 58"/>
            <p:cNvCxnSpPr>
              <a:stCxn id="26" idx="5"/>
              <a:endCxn id="32" idx="2"/>
            </p:cNvCxnSpPr>
            <p:nvPr/>
          </p:nvCxnSpPr>
          <p:spPr>
            <a:xfrm>
              <a:off x="6327716" y="3128086"/>
              <a:ext cx="1175632" cy="1232425"/>
            </a:xfrm>
            <a:prstGeom prst="line">
              <a:avLst/>
            </a:prstGeom>
            <a:noFill/>
            <a:ln w="9525" cap="flat" cmpd="sng" algn="ctr">
              <a:solidFill>
                <a:srgbClr val="0070C0"/>
              </a:solidFill>
              <a:prstDash val="solid"/>
            </a:ln>
            <a:effectLst/>
          </p:spPr>
        </p:cxnSp>
        <p:cxnSp>
          <p:nvCxnSpPr>
            <p:cNvPr id="60" name="直接连接符 59"/>
            <p:cNvCxnSpPr>
              <a:stCxn id="27" idx="6"/>
              <a:endCxn id="29" idx="3"/>
            </p:cNvCxnSpPr>
            <p:nvPr/>
          </p:nvCxnSpPr>
          <p:spPr>
            <a:xfrm flipV="1">
              <a:off x="6339308" y="2469634"/>
              <a:ext cx="1176838" cy="1071665"/>
            </a:xfrm>
            <a:prstGeom prst="line">
              <a:avLst/>
            </a:prstGeom>
            <a:noFill/>
            <a:ln w="9525" cap="flat" cmpd="sng" algn="ctr">
              <a:solidFill>
                <a:srgbClr val="0070C0"/>
              </a:solidFill>
              <a:prstDash val="solid"/>
            </a:ln>
            <a:effectLst/>
          </p:spPr>
        </p:cxnSp>
        <p:cxnSp>
          <p:nvCxnSpPr>
            <p:cNvPr id="61" name="直接连接符 60"/>
            <p:cNvCxnSpPr>
              <a:stCxn id="27" idx="6"/>
              <a:endCxn id="30" idx="2"/>
            </p:cNvCxnSpPr>
            <p:nvPr/>
          </p:nvCxnSpPr>
          <p:spPr>
            <a:xfrm flipV="1">
              <a:off x="6339308" y="2986303"/>
              <a:ext cx="1164040" cy="554996"/>
            </a:xfrm>
            <a:prstGeom prst="line">
              <a:avLst/>
            </a:prstGeom>
            <a:noFill/>
            <a:ln w="9525" cap="flat" cmpd="sng" algn="ctr">
              <a:solidFill>
                <a:srgbClr val="0070C0"/>
              </a:solidFill>
              <a:prstDash val="solid"/>
            </a:ln>
            <a:effectLst/>
          </p:spPr>
        </p:cxnSp>
        <p:cxnSp>
          <p:nvCxnSpPr>
            <p:cNvPr id="62" name="直接连接符 61"/>
            <p:cNvCxnSpPr>
              <a:stCxn id="27" idx="6"/>
              <a:endCxn id="31" idx="2"/>
            </p:cNvCxnSpPr>
            <p:nvPr/>
          </p:nvCxnSpPr>
          <p:spPr>
            <a:xfrm>
              <a:off x="6339308" y="3541299"/>
              <a:ext cx="1162835" cy="13236"/>
            </a:xfrm>
            <a:prstGeom prst="line">
              <a:avLst/>
            </a:prstGeom>
            <a:noFill/>
            <a:ln w="9525" cap="flat" cmpd="sng" algn="ctr">
              <a:solidFill>
                <a:srgbClr val="0070C0"/>
              </a:solidFill>
              <a:prstDash val="solid"/>
            </a:ln>
            <a:effectLst/>
          </p:spPr>
        </p:cxnSp>
        <p:cxnSp>
          <p:nvCxnSpPr>
            <p:cNvPr id="63" name="直接连接符 62"/>
            <p:cNvCxnSpPr>
              <a:stCxn id="27" idx="5"/>
              <a:endCxn id="32" idx="3"/>
            </p:cNvCxnSpPr>
            <p:nvPr/>
          </p:nvCxnSpPr>
          <p:spPr>
            <a:xfrm>
              <a:off x="6326511" y="3572398"/>
              <a:ext cx="1189634" cy="819212"/>
            </a:xfrm>
            <a:prstGeom prst="line">
              <a:avLst/>
            </a:prstGeom>
            <a:noFill/>
            <a:ln w="9525" cap="flat" cmpd="sng" algn="ctr">
              <a:solidFill>
                <a:srgbClr val="0070C0"/>
              </a:solidFill>
              <a:prstDash val="solid"/>
            </a:ln>
            <a:effectLst/>
          </p:spPr>
        </p:cxnSp>
        <p:cxnSp>
          <p:nvCxnSpPr>
            <p:cNvPr id="64" name="直接连接符 63"/>
            <p:cNvCxnSpPr>
              <a:stCxn id="28" idx="6"/>
              <a:endCxn id="29" idx="3"/>
            </p:cNvCxnSpPr>
            <p:nvPr/>
          </p:nvCxnSpPr>
          <p:spPr>
            <a:xfrm flipV="1">
              <a:off x="6340513" y="2469634"/>
              <a:ext cx="1175633" cy="1707473"/>
            </a:xfrm>
            <a:prstGeom prst="line">
              <a:avLst/>
            </a:prstGeom>
            <a:noFill/>
            <a:ln w="9525" cap="flat" cmpd="sng" algn="ctr">
              <a:solidFill>
                <a:srgbClr val="0070C0"/>
              </a:solidFill>
              <a:prstDash val="solid"/>
            </a:ln>
            <a:effectLst/>
          </p:spPr>
        </p:cxnSp>
        <p:cxnSp>
          <p:nvCxnSpPr>
            <p:cNvPr id="65" name="直接连接符 64"/>
            <p:cNvCxnSpPr>
              <a:stCxn id="28" idx="6"/>
              <a:endCxn id="30" idx="3"/>
            </p:cNvCxnSpPr>
            <p:nvPr/>
          </p:nvCxnSpPr>
          <p:spPr>
            <a:xfrm flipV="1">
              <a:off x="6340513" y="3017402"/>
              <a:ext cx="1175632" cy="1159705"/>
            </a:xfrm>
            <a:prstGeom prst="line">
              <a:avLst/>
            </a:prstGeom>
            <a:noFill/>
            <a:ln w="9525" cap="flat" cmpd="sng" algn="ctr">
              <a:solidFill>
                <a:srgbClr val="0070C0"/>
              </a:solidFill>
              <a:prstDash val="solid"/>
            </a:ln>
            <a:effectLst/>
          </p:spPr>
        </p:cxnSp>
        <p:cxnSp>
          <p:nvCxnSpPr>
            <p:cNvPr id="66" name="直接连接符 65"/>
            <p:cNvCxnSpPr>
              <a:stCxn id="28" idx="6"/>
              <a:endCxn id="31" idx="3"/>
            </p:cNvCxnSpPr>
            <p:nvPr/>
          </p:nvCxnSpPr>
          <p:spPr>
            <a:xfrm flipV="1">
              <a:off x="6340513" y="3585634"/>
              <a:ext cx="1174427" cy="591473"/>
            </a:xfrm>
            <a:prstGeom prst="line">
              <a:avLst/>
            </a:prstGeom>
            <a:noFill/>
            <a:ln w="9525" cap="flat" cmpd="sng" algn="ctr">
              <a:solidFill>
                <a:srgbClr val="0070C0"/>
              </a:solidFill>
              <a:prstDash val="solid"/>
            </a:ln>
            <a:effectLst/>
          </p:spPr>
        </p:cxnSp>
        <p:cxnSp>
          <p:nvCxnSpPr>
            <p:cNvPr id="67" name="直接连接符 66"/>
            <p:cNvCxnSpPr>
              <a:stCxn id="28" idx="6"/>
              <a:endCxn id="32" idx="2"/>
            </p:cNvCxnSpPr>
            <p:nvPr/>
          </p:nvCxnSpPr>
          <p:spPr>
            <a:xfrm>
              <a:off x="6340513" y="4177107"/>
              <a:ext cx="1162835" cy="183404"/>
            </a:xfrm>
            <a:prstGeom prst="line">
              <a:avLst/>
            </a:prstGeom>
            <a:noFill/>
            <a:ln w="9525" cap="flat" cmpd="sng" algn="ctr">
              <a:solidFill>
                <a:srgbClr val="0070C0"/>
              </a:solidFill>
              <a:prstDash val="solid"/>
            </a:ln>
            <a:effectLst/>
          </p:spPr>
        </p:cxnSp>
        <p:cxnSp>
          <p:nvCxnSpPr>
            <p:cNvPr id="68" name="直接连接符 67"/>
            <p:cNvCxnSpPr>
              <a:stCxn id="16" idx="6"/>
              <a:endCxn id="21" idx="2"/>
            </p:cNvCxnSpPr>
            <p:nvPr/>
          </p:nvCxnSpPr>
          <p:spPr>
            <a:xfrm>
              <a:off x="4349754" y="2430281"/>
              <a:ext cx="1163513" cy="162650"/>
            </a:xfrm>
            <a:prstGeom prst="line">
              <a:avLst/>
            </a:prstGeom>
            <a:noFill/>
            <a:ln w="9525" cap="flat" cmpd="sng" algn="ctr">
              <a:solidFill>
                <a:srgbClr val="0070C0"/>
              </a:solidFill>
              <a:prstDash val="solid"/>
            </a:ln>
            <a:effectLst/>
          </p:spPr>
        </p:cxnSp>
        <p:cxnSp>
          <p:nvCxnSpPr>
            <p:cNvPr id="69" name="直接连接符 68"/>
            <p:cNvCxnSpPr>
              <a:stCxn id="17" idx="6"/>
              <a:endCxn id="21" idx="3"/>
            </p:cNvCxnSpPr>
            <p:nvPr/>
          </p:nvCxnSpPr>
          <p:spPr>
            <a:xfrm flipV="1">
              <a:off x="4349753" y="2624030"/>
              <a:ext cx="1176311" cy="354019"/>
            </a:xfrm>
            <a:prstGeom prst="line">
              <a:avLst/>
            </a:prstGeom>
            <a:noFill/>
            <a:ln w="9525" cap="flat" cmpd="sng" algn="ctr">
              <a:solidFill>
                <a:srgbClr val="0070C0"/>
              </a:solidFill>
              <a:prstDash val="solid"/>
            </a:ln>
            <a:effectLst/>
          </p:spPr>
        </p:cxnSp>
        <p:cxnSp>
          <p:nvCxnSpPr>
            <p:cNvPr id="70" name="直接连接符 69"/>
            <p:cNvCxnSpPr>
              <a:stCxn id="16" idx="5"/>
              <a:endCxn id="22" idx="2"/>
            </p:cNvCxnSpPr>
            <p:nvPr/>
          </p:nvCxnSpPr>
          <p:spPr>
            <a:xfrm>
              <a:off x="4336957" y="2461380"/>
              <a:ext cx="1176309" cy="635607"/>
            </a:xfrm>
            <a:prstGeom prst="line">
              <a:avLst/>
            </a:prstGeom>
            <a:noFill/>
            <a:ln w="9525" cap="flat" cmpd="sng" algn="ctr">
              <a:solidFill>
                <a:srgbClr val="0070C0"/>
              </a:solidFill>
              <a:prstDash val="solid"/>
            </a:ln>
            <a:effectLst/>
          </p:spPr>
        </p:cxnSp>
        <p:cxnSp>
          <p:nvCxnSpPr>
            <p:cNvPr id="71" name="直接连接符 70"/>
            <p:cNvCxnSpPr>
              <a:stCxn id="16" idx="5"/>
              <a:endCxn id="23" idx="1"/>
            </p:cNvCxnSpPr>
            <p:nvPr/>
          </p:nvCxnSpPr>
          <p:spPr>
            <a:xfrm>
              <a:off x="4336957" y="2461380"/>
              <a:ext cx="1187901" cy="1048820"/>
            </a:xfrm>
            <a:prstGeom prst="line">
              <a:avLst/>
            </a:prstGeom>
            <a:noFill/>
            <a:ln w="9525" cap="flat" cmpd="sng" algn="ctr">
              <a:solidFill>
                <a:srgbClr val="0070C0"/>
              </a:solidFill>
              <a:prstDash val="solid"/>
            </a:ln>
            <a:effectLst/>
          </p:spPr>
        </p:cxnSp>
        <p:cxnSp>
          <p:nvCxnSpPr>
            <p:cNvPr id="72" name="直接连接符 71"/>
            <p:cNvCxnSpPr>
              <a:stCxn id="16" idx="5"/>
              <a:endCxn id="24" idx="1"/>
            </p:cNvCxnSpPr>
            <p:nvPr/>
          </p:nvCxnSpPr>
          <p:spPr>
            <a:xfrm>
              <a:off x="4336957" y="2461380"/>
              <a:ext cx="1189106" cy="1684628"/>
            </a:xfrm>
            <a:prstGeom prst="line">
              <a:avLst/>
            </a:prstGeom>
            <a:noFill/>
            <a:ln w="9525" cap="flat" cmpd="sng" algn="ctr">
              <a:solidFill>
                <a:srgbClr val="0070C0"/>
              </a:solidFill>
              <a:prstDash val="solid"/>
            </a:ln>
            <a:effectLst/>
          </p:spPr>
        </p:cxnSp>
        <p:cxnSp>
          <p:nvCxnSpPr>
            <p:cNvPr id="73" name="直接连接符 72"/>
            <p:cNvCxnSpPr>
              <a:stCxn id="17" idx="6"/>
              <a:endCxn id="22" idx="2"/>
            </p:cNvCxnSpPr>
            <p:nvPr/>
          </p:nvCxnSpPr>
          <p:spPr>
            <a:xfrm>
              <a:off x="4349753" y="2978049"/>
              <a:ext cx="1163513" cy="118938"/>
            </a:xfrm>
            <a:prstGeom prst="line">
              <a:avLst/>
            </a:prstGeom>
            <a:noFill/>
            <a:ln w="9525" cap="flat" cmpd="sng" algn="ctr">
              <a:solidFill>
                <a:srgbClr val="0070C0"/>
              </a:solidFill>
              <a:prstDash val="solid"/>
            </a:ln>
            <a:effectLst/>
          </p:spPr>
        </p:cxnSp>
        <p:cxnSp>
          <p:nvCxnSpPr>
            <p:cNvPr id="74" name="直接连接符 73"/>
            <p:cNvCxnSpPr>
              <a:stCxn id="17" idx="6"/>
              <a:endCxn id="23" idx="1"/>
            </p:cNvCxnSpPr>
            <p:nvPr/>
          </p:nvCxnSpPr>
          <p:spPr>
            <a:xfrm>
              <a:off x="4349753" y="2978049"/>
              <a:ext cx="1175105" cy="532151"/>
            </a:xfrm>
            <a:prstGeom prst="line">
              <a:avLst/>
            </a:prstGeom>
            <a:noFill/>
            <a:ln w="9525" cap="flat" cmpd="sng" algn="ctr">
              <a:solidFill>
                <a:srgbClr val="0070C0"/>
              </a:solidFill>
              <a:prstDash val="solid"/>
            </a:ln>
            <a:effectLst/>
          </p:spPr>
        </p:cxnSp>
        <p:cxnSp>
          <p:nvCxnSpPr>
            <p:cNvPr id="75" name="直接连接符 74"/>
            <p:cNvCxnSpPr>
              <a:stCxn id="18" idx="6"/>
              <a:endCxn id="22" idx="3"/>
            </p:cNvCxnSpPr>
            <p:nvPr/>
          </p:nvCxnSpPr>
          <p:spPr>
            <a:xfrm flipV="1">
              <a:off x="4348548" y="3128086"/>
              <a:ext cx="1177515" cy="418195"/>
            </a:xfrm>
            <a:prstGeom prst="line">
              <a:avLst/>
            </a:prstGeom>
            <a:noFill/>
            <a:ln w="9525" cap="flat" cmpd="sng" algn="ctr">
              <a:solidFill>
                <a:srgbClr val="0070C0"/>
              </a:solidFill>
              <a:prstDash val="solid"/>
            </a:ln>
            <a:effectLst/>
          </p:spPr>
        </p:cxnSp>
        <p:cxnSp>
          <p:nvCxnSpPr>
            <p:cNvPr id="76" name="直接连接符 75"/>
            <p:cNvCxnSpPr>
              <a:stCxn id="18" idx="6"/>
              <a:endCxn id="23" idx="2"/>
            </p:cNvCxnSpPr>
            <p:nvPr/>
          </p:nvCxnSpPr>
          <p:spPr>
            <a:xfrm flipV="1">
              <a:off x="4348548" y="3541299"/>
              <a:ext cx="1163513" cy="4982"/>
            </a:xfrm>
            <a:prstGeom prst="line">
              <a:avLst/>
            </a:prstGeom>
            <a:noFill/>
            <a:ln w="9525" cap="flat" cmpd="sng" algn="ctr">
              <a:solidFill>
                <a:srgbClr val="0070C0"/>
              </a:solidFill>
              <a:prstDash val="solid"/>
            </a:ln>
            <a:effectLst/>
          </p:spPr>
        </p:cxnSp>
        <p:cxnSp>
          <p:nvCxnSpPr>
            <p:cNvPr id="77" name="直接连接符 76"/>
            <p:cNvCxnSpPr>
              <a:stCxn id="17" idx="5"/>
              <a:endCxn id="24" idx="1"/>
            </p:cNvCxnSpPr>
            <p:nvPr/>
          </p:nvCxnSpPr>
          <p:spPr>
            <a:xfrm>
              <a:off x="4336956" y="3009148"/>
              <a:ext cx="1189107" cy="1136860"/>
            </a:xfrm>
            <a:prstGeom prst="line">
              <a:avLst/>
            </a:prstGeom>
            <a:noFill/>
            <a:ln w="9525" cap="flat" cmpd="sng" algn="ctr">
              <a:solidFill>
                <a:srgbClr val="0070C0"/>
              </a:solidFill>
              <a:prstDash val="solid"/>
            </a:ln>
            <a:effectLst/>
          </p:spPr>
        </p:cxnSp>
        <p:cxnSp>
          <p:nvCxnSpPr>
            <p:cNvPr id="78" name="直接连接符 77"/>
            <p:cNvCxnSpPr>
              <a:stCxn id="18" idx="5"/>
              <a:endCxn id="24" idx="1"/>
            </p:cNvCxnSpPr>
            <p:nvPr/>
          </p:nvCxnSpPr>
          <p:spPr>
            <a:xfrm>
              <a:off x="4335751" y="3577380"/>
              <a:ext cx="1190312" cy="568628"/>
            </a:xfrm>
            <a:prstGeom prst="line">
              <a:avLst/>
            </a:prstGeom>
            <a:noFill/>
            <a:ln w="9525" cap="flat" cmpd="sng" algn="ctr">
              <a:solidFill>
                <a:srgbClr val="0070C0"/>
              </a:solidFill>
              <a:prstDash val="solid"/>
            </a:ln>
            <a:effectLst/>
          </p:spPr>
        </p:cxnSp>
        <p:cxnSp>
          <p:nvCxnSpPr>
            <p:cNvPr id="79" name="直接连接符 78"/>
            <p:cNvCxnSpPr>
              <a:stCxn id="19" idx="6"/>
              <a:endCxn id="21" idx="3"/>
            </p:cNvCxnSpPr>
            <p:nvPr/>
          </p:nvCxnSpPr>
          <p:spPr>
            <a:xfrm flipV="1">
              <a:off x="4350551" y="2624030"/>
              <a:ext cx="1175513" cy="1706164"/>
            </a:xfrm>
            <a:prstGeom prst="line">
              <a:avLst/>
            </a:prstGeom>
            <a:noFill/>
            <a:ln w="9525" cap="flat" cmpd="sng" algn="ctr">
              <a:solidFill>
                <a:srgbClr val="0070C0"/>
              </a:solidFill>
              <a:prstDash val="solid"/>
            </a:ln>
            <a:effectLst/>
          </p:spPr>
        </p:cxnSp>
        <p:cxnSp>
          <p:nvCxnSpPr>
            <p:cNvPr id="80" name="直接连接符 79"/>
            <p:cNvCxnSpPr>
              <a:stCxn id="19" idx="5"/>
              <a:endCxn id="22" idx="4"/>
            </p:cNvCxnSpPr>
            <p:nvPr/>
          </p:nvCxnSpPr>
          <p:spPr>
            <a:xfrm flipV="1">
              <a:off x="4337754" y="3140968"/>
              <a:ext cx="1219203" cy="1220325"/>
            </a:xfrm>
            <a:prstGeom prst="line">
              <a:avLst/>
            </a:prstGeom>
            <a:noFill/>
            <a:ln w="9525" cap="flat" cmpd="sng" algn="ctr">
              <a:solidFill>
                <a:srgbClr val="0070C0"/>
              </a:solidFill>
              <a:prstDash val="solid"/>
            </a:ln>
            <a:effectLst/>
          </p:spPr>
        </p:cxnSp>
        <p:cxnSp>
          <p:nvCxnSpPr>
            <p:cNvPr id="81" name="直接连接符 80"/>
            <p:cNvCxnSpPr>
              <a:stCxn id="19" idx="5"/>
              <a:endCxn id="23" idx="3"/>
            </p:cNvCxnSpPr>
            <p:nvPr/>
          </p:nvCxnSpPr>
          <p:spPr>
            <a:xfrm flipV="1">
              <a:off x="4337754" y="3572398"/>
              <a:ext cx="1187104" cy="788895"/>
            </a:xfrm>
            <a:prstGeom prst="line">
              <a:avLst/>
            </a:prstGeom>
            <a:noFill/>
            <a:ln w="9525" cap="flat" cmpd="sng" algn="ctr">
              <a:solidFill>
                <a:srgbClr val="0070C0"/>
              </a:solidFill>
              <a:prstDash val="solid"/>
            </a:ln>
            <a:effectLst/>
          </p:spPr>
        </p:cxnSp>
        <p:cxnSp>
          <p:nvCxnSpPr>
            <p:cNvPr id="82" name="直接连接符 81"/>
            <p:cNvCxnSpPr>
              <a:stCxn id="19" idx="5"/>
              <a:endCxn id="24" idx="2"/>
            </p:cNvCxnSpPr>
            <p:nvPr/>
          </p:nvCxnSpPr>
          <p:spPr>
            <a:xfrm flipV="1">
              <a:off x="4337754" y="4177107"/>
              <a:ext cx="1175512" cy="184186"/>
            </a:xfrm>
            <a:prstGeom prst="line">
              <a:avLst/>
            </a:prstGeom>
            <a:noFill/>
            <a:ln w="9525" cap="flat" cmpd="sng" algn="ctr">
              <a:solidFill>
                <a:srgbClr val="0070C0"/>
              </a:solidFill>
              <a:prstDash val="solid"/>
            </a:ln>
            <a:effectLst/>
          </p:spPr>
        </p:cxnSp>
        <p:sp>
          <p:nvSpPr>
            <p:cNvPr id="84" name="椭圆 83"/>
            <p:cNvSpPr/>
            <p:nvPr/>
          </p:nvSpPr>
          <p:spPr>
            <a:xfrm>
              <a:off x="3346934" y="2381318"/>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85" name="椭圆 84"/>
            <p:cNvSpPr/>
            <p:nvPr/>
          </p:nvSpPr>
          <p:spPr>
            <a:xfrm>
              <a:off x="3346933" y="2929086"/>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87" name="椭圆 86"/>
            <p:cNvSpPr/>
            <p:nvPr/>
          </p:nvSpPr>
          <p:spPr>
            <a:xfrm>
              <a:off x="3349555" y="3681173"/>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mc:AlternateContent xmlns:mc="http://schemas.openxmlformats.org/markup-compatibility/2006" xmlns:a14="http://schemas.microsoft.com/office/drawing/2010/main">
          <mc:Choice Requires="a14">
            <p:sp>
              <p:nvSpPr>
                <p:cNvPr id="88" name="文本框 87"/>
                <p:cNvSpPr txBox="1"/>
                <p:nvPr/>
              </p:nvSpPr>
              <p:spPr>
                <a:xfrm>
                  <a:off x="3260640" y="3221367"/>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88" name="文本框 87"/>
                <p:cNvSpPr txBox="1">
                  <a:spLocks noRot="1" noChangeAspect="1" noMove="1" noResize="1" noEditPoints="1" noAdjustHandles="1" noChangeArrowheads="1" noChangeShapeType="1" noTextEdit="1"/>
                </p:cNvSpPr>
                <p:nvPr/>
              </p:nvSpPr>
              <p:spPr>
                <a:xfrm>
                  <a:off x="3260640" y="3221367"/>
                  <a:ext cx="263473" cy="307777"/>
                </a:xfrm>
                <a:prstGeom prst="rect">
                  <a:avLst/>
                </a:prstGeom>
                <a:blipFill>
                  <a:blip r:embed="rId3"/>
                  <a:stretch>
                    <a:fillRect/>
                  </a:stretch>
                </a:blipFill>
                <a:ln>
                  <a:noFill/>
                </a:ln>
              </p:spPr>
              <p:txBody>
                <a:bodyPr/>
                <a:lstStyle/>
                <a:p>
                  <a:r>
                    <a:rPr lang="zh-CN" altLang="en-US">
                      <a:noFill/>
                    </a:rPr>
                    <a:t> </a:t>
                  </a:r>
                </a:p>
              </p:txBody>
            </p:sp>
          </mc:Fallback>
        </mc:AlternateContent>
        <p:sp>
          <p:nvSpPr>
            <p:cNvPr id="95" name="椭圆 94"/>
            <p:cNvSpPr/>
            <p:nvPr/>
          </p:nvSpPr>
          <p:spPr>
            <a:xfrm>
              <a:off x="8599749" y="2395215"/>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96" name="椭圆 95"/>
            <p:cNvSpPr/>
            <p:nvPr/>
          </p:nvSpPr>
          <p:spPr>
            <a:xfrm>
              <a:off x="8599748" y="2942983"/>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98" name="椭圆 97"/>
            <p:cNvSpPr/>
            <p:nvPr/>
          </p:nvSpPr>
          <p:spPr>
            <a:xfrm>
              <a:off x="8599747" y="3639853"/>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mc:AlternateContent xmlns:mc="http://schemas.openxmlformats.org/markup-compatibility/2006" xmlns:a14="http://schemas.microsoft.com/office/drawing/2010/main">
          <mc:Choice Requires="a14">
            <p:sp>
              <p:nvSpPr>
                <p:cNvPr id="99" name="文本框 98"/>
                <p:cNvSpPr txBox="1"/>
                <p:nvPr/>
              </p:nvSpPr>
              <p:spPr>
                <a:xfrm>
                  <a:off x="8511702" y="3246758"/>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99" name="文本框 98"/>
                <p:cNvSpPr txBox="1">
                  <a:spLocks noRot="1" noChangeAspect="1" noMove="1" noResize="1" noEditPoints="1" noAdjustHandles="1" noChangeArrowheads="1" noChangeShapeType="1" noTextEdit="1"/>
                </p:cNvSpPr>
                <p:nvPr/>
              </p:nvSpPr>
              <p:spPr>
                <a:xfrm>
                  <a:off x="8511702" y="3246758"/>
                  <a:ext cx="263473" cy="307777"/>
                </a:xfrm>
                <a:prstGeom prst="rect">
                  <a:avLst/>
                </a:prstGeom>
                <a:blipFill>
                  <a:blip r:embed="rId2"/>
                  <a:stretch>
                    <a:fillRect/>
                  </a:stretch>
                </a:blipFill>
                <a:ln>
                  <a:noFill/>
                </a:ln>
              </p:spPr>
              <p:txBody>
                <a:bodyPr/>
                <a:lstStyle/>
                <a:p>
                  <a:r>
                    <a:rPr lang="zh-CN" altLang="en-US">
                      <a:noFill/>
                    </a:rPr>
                    <a:t> </a:t>
                  </a:r>
                </a:p>
              </p:txBody>
            </p:sp>
          </mc:Fallback>
        </mc:AlternateContent>
        <p:sp>
          <p:nvSpPr>
            <p:cNvPr id="104" name="矩形 103"/>
            <p:cNvSpPr/>
            <p:nvPr/>
          </p:nvSpPr>
          <p:spPr bwMode="auto">
            <a:xfrm>
              <a:off x="3215680" y="1988840"/>
              <a:ext cx="5665490" cy="295232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09" name="直接连接符 108"/>
            <p:cNvCxnSpPr>
              <a:stCxn id="84" idx="6"/>
              <a:endCxn id="16" idx="2"/>
            </p:cNvCxnSpPr>
            <p:nvPr/>
          </p:nvCxnSpPr>
          <p:spPr bwMode="auto">
            <a:xfrm>
              <a:off x="3434316" y="2425299"/>
              <a:ext cx="828056" cy="4982"/>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12" name="直接连接符 111"/>
            <p:cNvCxnSpPr>
              <a:stCxn id="84" idx="6"/>
              <a:endCxn id="17" idx="2"/>
            </p:cNvCxnSpPr>
            <p:nvPr/>
          </p:nvCxnSpPr>
          <p:spPr bwMode="auto">
            <a:xfrm>
              <a:off x="3434316" y="2425299"/>
              <a:ext cx="828055" cy="552750"/>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15" name="直接连接符 114"/>
            <p:cNvCxnSpPr>
              <a:stCxn id="84" idx="6"/>
              <a:endCxn id="18" idx="2"/>
            </p:cNvCxnSpPr>
            <p:nvPr/>
          </p:nvCxnSpPr>
          <p:spPr bwMode="auto">
            <a:xfrm>
              <a:off x="3434316" y="2425299"/>
              <a:ext cx="826850" cy="1120982"/>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18" name="直接连接符 117"/>
            <p:cNvCxnSpPr>
              <a:stCxn id="84" idx="6"/>
              <a:endCxn id="19" idx="2"/>
            </p:cNvCxnSpPr>
            <p:nvPr/>
          </p:nvCxnSpPr>
          <p:spPr bwMode="auto">
            <a:xfrm>
              <a:off x="3434316" y="2425299"/>
              <a:ext cx="828853" cy="1904895"/>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21" name="直接连接符 120"/>
            <p:cNvCxnSpPr>
              <a:stCxn id="85" idx="6"/>
              <a:endCxn id="16" idx="3"/>
            </p:cNvCxnSpPr>
            <p:nvPr/>
          </p:nvCxnSpPr>
          <p:spPr bwMode="auto">
            <a:xfrm flipV="1">
              <a:off x="3434315" y="2461380"/>
              <a:ext cx="840854" cy="511687"/>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24" name="直接连接符 123"/>
            <p:cNvCxnSpPr>
              <a:stCxn id="85" idx="6"/>
              <a:endCxn id="17" idx="2"/>
            </p:cNvCxnSpPr>
            <p:nvPr/>
          </p:nvCxnSpPr>
          <p:spPr bwMode="auto">
            <a:xfrm>
              <a:off x="3434315" y="2973067"/>
              <a:ext cx="828056" cy="4982"/>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28" name="直接连接符 127"/>
            <p:cNvCxnSpPr>
              <a:stCxn id="85" idx="5"/>
              <a:endCxn id="18" idx="2"/>
            </p:cNvCxnSpPr>
            <p:nvPr/>
          </p:nvCxnSpPr>
          <p:spPr bwMode="auto">
            <a:xfrm>
              <a:off x="3421518" y="3004166"/>
              <a:ext cx="839648" cy="542115"/>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33" name="直接连接符 132"/>
            <p:cNvCxnSpPr>
              <a:stCxn id="85" idx="5"/>
              <a:endCxn id="19" idx="2"/>
            </p:cNvCxnSpPr>
            <p:nvPr/>
          </p:nvCxnSpPr>
          <p:spPr bwMode="auto">
            <a:xfrm>
              <a:off x="3421518" y="3004166"/>
              <a:ext cx="841651" cy="1326028"/>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37" name="直接连接符 136"/>
            <p:cNvCxnSpPr>
              <a:stCxn id="87" idx="6"/>
              <a:endCxn id="16" idx="3"/>
            </p:cNvCxnSpPr>
            <p:nvPr/>
          </p:nvCxnSpPr>
          <p:spPr bwMode="auto">
            <a:xfrm flipV="1">
              <a:off x="3436937" y="2461380"/>
              <a:ext cx="838232" cy="1263774"/>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42" name="直接连接符 141"/>
            <p:cNvCxnSpPr>
              <a:stCxn id="87" idx="6"/>
              <a:endCxn id="17" idx="3"/>
            </p:cNvCxnSpPr>
            <p:nvPr/>
          </p:nvCxnSpPr>
          <p:spPr bwMode="auto">
            <a:xfrm flipV="1">
              <a:off x="3436937" y="3009148"/>
              <a:ext cx="838231" cy="716006"/>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45" name="直接连接符 144"/>
            <p:cNvCxnSpPr>
              <a:stCxn id="87" idx="6"/>
              <a:endCxn id="19" idx="4"/>
            </p:cNvCxnSpPr>
            <p:nvPr/>
          </p:nvCxnSpPr>
          <p:spPr bwMode="auto">
            <a:xfrm>
              <a:off x="3436937" y="3725154"/>
              <a:ext cx="869923" cy="649021"/>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49" name="直接连接符 148"/>
            <p:cNvCxnSpPr>
              <a:stCxn id="29" idx="6"/>
              <a:endCxn id="95" idx="2"/>
            </p:cNvCxnSpPr>
            <p:nvPr/>
          </p:nvCxnSpPr>
          <p:spPr bwMode="auto">
            <a:xfrm>
              <a:off x="7590731" y="2438535"/>
              <a:ext cx="1009018" cy="661"/>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52" name="直接连接符 151"/>
            <p:cNvCxnSpPr>
              <a:stCxn id="29" idx="6"/>
              <a:endCxn id="96" idx="1"/>
            </p:cNvCxnSpPr>
            <p:nvPr/>
          </p:nvCxnSpPr>
          <p:spPr bwMode="auto">
            <a:xfrm>
              <a:off x="7590731" y="2438535"/>
              <a:ext cx="1021814" cy="517330"/>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55" name="直接连接符 154"/>
            <p:cNvCxnSpPr>
              <a:stCxn id="29" idx="6"/>
              <a:endCxn id="98" idx="2"/>
            </p:cNvCxnSpPr>
            <p:nvPr/>
          </p:nvCxnSpPr>
          <p:spPr bwMode="auto">
            <a:xfrm>
              <a:off x="7590731" y="2438535"/>
              <a:ext cx="1009016" cy="1245299"/>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58" name="直接连接符 157"/>
            <p:cNvCxnSpPr>
              <a:stCxn id="30" idx="6"/>
              <a:endCxn id="95" idx="3"/>
            </p:cNvCxnSpPr>
            <p:nvPr/>
          </p:nvCxnSpPr>
          <p:spPr bwMode="auto">
            <a:xfrm flipV="1">
              <a:off x="7590730" y="2470295"/>
              <a:ext cx="1021816" cy="516008"/>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61" name="直接连接符 160"/>
            <p:cNvCxnSpPr>
              <a:stCxn id="30" idx="5"/>
              <a:endCxn id="96" idx="2"/>
            </p:cNvCxnSpPr>
            <p:nvPr/>
          </p:nvCxnSpPr>
          <p:spPr bwMode="auto">
            <a:xfrm flipV="1">
              <a:off x="7577933" y="2986964"/>
              <a:ext cx="1021815" cy="30438"/>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65" name="直接连接符 164"/>
            <p:cNvCxnSpPr>
              <a:endCxn id="98" idx="2"/>
            </p:cNvCxnSpPr>
            <p:nvPr/>
          </p:nvCxnSpPr>
          <p:spPr bwMode="auto">
            <a:xfrm>
              <a:off x="7585036" y="3029623"/>
              <a:ext cx="1014711" cy="654211"/>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68" name="直接连接符 167"/>
            <p:cNvCxnSpPr>
              <a:stCxn id="31" idx="6"/>
              <a:endCxn id="95" idx="3"/>
            </p:cNvCxnSpPr>
            <p:nvPr/>
          </p:nvCxnSpPr>
          <p:spPr bwMode="auto">
            <a:xfrm flipV="1">
              <a:off x="7589525" y="2470295"/>
              <a:ext cx="1023021" cy="1084240"/>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71" name="直接连接符 170"/>
            <p:cNvCxnSpPr>
              <a:stCxn id="31" idx="5"/>
              <a:endCxn id="96" idx="2"/>
            </p:cNvCxnSpPr>
            <p:nvPr/>
          </p:nvCxnSpPr>
          <p:spPr bwMode="auto">
            <a:xfrm flipV="1">
              <a:off x="7576728" y="2986964"/>
              <a:ext cx="1023020" cy="598670"/>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74" name="直接连接符 173"/>
            <p:cNvCxnSpPr>
              <a:stCxn id="31" idx="5"/>
              <a:endCxn id="98" idx="1"/>
            </p:cNvCxnSpPr>
            <p:nvPr/>
          </p:nvCxnSpPr>
          <p:spPr bwMode="auto">
            <a:xfrm>
              <a:off x="7576728" y="3585634"/>
              <a:ext cx="1035816" cy="67101"/>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78" name="直接连接符 177"/>
            <p:cNvCxnSpPr/>
            <p:nvPr/>
          </p:nvCxnSpPr>
          <p:spPr bwMode="auto">
            <a:xfrm flipV="1">
              <a:off x="7545834" y="2986964"/>
              <a:ext cx="1053914" cy="611552"/>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79" name="直接连接符 178"/>
            <p:cNvCxnSpPr>
              <a:stCxn id="32" idx="6"/>
              <a:endCxn id="95" idx="3"/>
            </p:cNvCxnSpPr>
            <p:nvPr/>
          </p:nvCxnSpPr>
          <p:spPr bwMode="auto">
            <a:xfrm flipV="1">
              <a:off x="7590730" y="2470295"/>
              <a:ext cx="1021816" cy="1890216"/>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82" name="直接连接符 181"/>
            <p:cNvCxnSpPr>
              <a:stCxn id="32" idx="6"/>
              <a:endCxn id="96" idx="3"/>
            </p:cNvCxnSpPr>
            <p:nvPr/>
          </p:nvCxnSpPr>
          <p:spPr bwMode="auto">
            <a:xfrm flipV="1">
              <a:off x="7590730" y="3018063"/>
              <a:ext cx="1021815" cy="1342448"/>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86" name="直接连接符 185"/>
            <p:cNvCxnSpPr>
              <a:stCxn id="32" idx="4"/>
              <a:endCxn id="98" idx="3"/>
            </p:cNvCxnSpPr>
            <p:nvPr/>
          </p:nvCxnSpPr>
          <p:spPr bwMode="auto">
            <a:xfrm flipV="1">
              <a:off x="7547039" y="3714933"/>
              <a:ext cx="1065505" cy="689559"/>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89" name="直接箭头连接符 188"/>
            <p:cNvCxnSpPr>
              <a:stCxn id="95" idx="6"/>
            </p:cNvCxnSpPr>
            <p:nvPr/>
          </p:nvCxnSpPr>
          <p:spPr>
            <a:xfrm>
              <a:off x="8687131" y="2439196"/>
              <a:ext cx="435928" cy="392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2" name="文本框 191"/>
                <p:cNvSpPr txBox="1"/>
                <p:nvPr/>
              </p:nvSpPr>
              <p:spPr>
                <a:xfrm>
                  <a:off x="8881170" y="1970731"/>
                  <a:ext cx="539378"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0</m:t>
                            </m:r>
                          </m:sub>
                        </m:sSub>
                      </m:oMath>
                    </m:oMathPara>
                  </a14:m>
                  <a:endParaRPr lang="zh-CN" altLang="en-US" dirty="0">
                    <a:solidFill>
                      <a:schemeClr val="tx1"/>
                    </a:solidFill>
                  </a:endParaRPr>
                </a:p>
              </p:txBody>
            </p:sp>
          </mc:Choice>
          <mc:Fallback xmlns="">
            <p:sp>
              <p:nvSpPr>
                <p:cNvPr id="192" name="文本框 191"/>
                <p:cNvSpPr txBox="1">
                  <a:spLocks noRot="1" noChangeAspect="1" noMove="1" noResize="1" noEditPoints="1" noAdjustHandles="1" noChangeArrowheads="1" noChangeShapeType="1" noTextEdit="1"/>
                </p:cNvSpPr>
                <p:nvPr/>
              </p:nvSpPr>
              <p:spPr>
                <a:xfrm>
                  <a:off x="8881170" y="1970731"/>
                  <a:ext cx="539378" cy="461665"/>
                </a:xfrm>
                <a:prstGeom prst="rect">
                  <a:avLst/>
                </a:prstGeom>
                <a:blipFill>
                  <a:blip r:embed="rId4"/>
                  <a:stretch>
                    <a:fillRect b="-2632"/>
                  </a:stretch>
                </a:blipFill>
              </p:spPr>
              <p:txBody>
                <a:bodyPr/>
                <a:lstStyle/>
                <a:p>
                  <a:r>
                    <a:rPr lang="zh-CN" altLang="en-US">
                      <a:noFill/>
                    </a:rPr>
                    <a:t> </a:t>
                  </a:r>
                </a:p>
              </p:txBody>
            </p:sp>
          </mc:Fallback>
        </mc:AlternateContent>
        <p:cxnSp>
          <p:nvCxnSpPr>
            <p:cNvPr id="196" name="直接箭头连接符 195"/>
            <p:cNvCxnSpPr/>
            <p:nvPr/>
          </p:nvCxnSpPr>
          <p:spPr>
            <a:xfrm>
              <a:off x="8682912" y="2985790"/>
              <a:ext cx="435928" cy="392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7" name="文本框 196"/>
                <p:cNvSpPr txBox="1"/>
                <p:nvPr/>
              </p:nvSpPr>
              <p:spPr>
                <a:xfrm>
                  <a:off x="8881170" y="2540130"/>
                  <a:ext cx="53226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197" name="文本框 196"/>
                <p:cNvSpPr txBox="1">
                  <a:spLocks noRot="1" noChangeAspect="1" noMove="1" noResize="1" noEditPoints="1" noAdjustHandles="1" noChangeArrowheads="1" noChangeShapeType="1" noTextEdit="1"/>
                </p:cNvSpPr>
                <p:nvPr/>
              </p:nvSpPr>
              <p:spPr>
                <a:xfrm>
                  <a:off x="8881170" y="2540130"/>
                  <a:ext cx="532262" cy="461665"/>
                </a:xfrm>
                <a:prstGeom prst="rect">
                  <a:avLst/>
                </a:prstGeom>
                <a:blipFill>
                  <a:blip r:embed="rId5"/>
                  <a:stretch>
                    <a:fillRect b="-2667"/>
                  </a:stretch>
                </a:blipFill>
              </p:spPr>
              <p:txBody>
                <a:bodyPr/>
                <a:lstStyle/>
                <a:p>
                  <a:r>
                    <a:rPr lang="zh-CN" altLang="en-US">
                      <a:noFill/>
                    </a:rPr>
                    <a:t> </a:t>
                  </a:r>
                </a:p>
              </p:txBody>
            </p:sp>
          </mc:Fallback>
        </mc:AlternateContent>
        <p:cxnSp>
          <p:nvCxnSpPr>
            <p:cNvPr id="198" name="直接箭头连接符 197"/>
            <p:cNvCxnSpPr/>
            <p:nvPr/>
          </p:nvCxnSpPr>
          <p:spPr>
            <a:xfrm>
              <a:off x="8682912" y="3687326"/>
              <a:ext cx="435928" cy="392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9" name="文本框 198"/>
                <p:cNvSpPr txBox="1"/>
                <p:nvPr/>
              </p:nvSpPr>
              <p:spPr>
                <a:xfrm>
                  <a:off x="8899548" y="3244124"/>
                  <a:ext cx="784638"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m:rPr>
                                <m:sty m:val="p"/>
                              </m:rPr>
                              <a:rPr lang="en-US" altLang="zh-CN" i="1">
                                <a:solidFill>
                                  <a:schemeClr val="tx1"/>
                                </a:solidFill>
                                <a:latin typeface="Cambria Math" panose="02040503050406030204" pitchFamily="18" charset="0"/>
                              </a:rPr>
                              <m:t>N</m:t>
                            </m:r>
                            <m:r>
                              <a:rPr lang="en-US" altLang="zh-CN" i="1" smtClean="0">
                                <a:solidFill>
                                  <a:schemeClr val="tx1"/>
                                </a:solidFill>
                                <a:latin typeface="Cambria Math" panose="02040503050406030204" pitchFamily="18" charset="0"/>
                              </a:rPr>
                              <m:t>−</m:t>
                            </m:r>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199" name="文本框 198"/>
                <p:cNvSpPr txBox="1">
                  <a:spLocks noRot="1" noChangeAspect="1" noMove="1" noResize="1" noEditPoints="1" noAdjustHandles="1" noChangeArrowheads="1" noChangeShapeType="1" noTextEdit="1"/>
                </p:cNvSpPr>
                <p:nvPr/>
              </p:nvSpPr>
              <p:spPr>
                <a:xfrm>
                  <a:off x="8899548" y="3244124"/>
                  <a:ext cx="784638" cy="461665"/>
                </a:xfrm>
                <a:prstGeom prst="rect">
                  <a:avLst/>
                </a:prstGeom>
                <a:blipFill>
                  <a:blip r:embed="rId6"/>
                  <a:stretch>
                    <a:fillRect b="-3947"/>
                  </a:stretch>
                </a:blipFill>
              </p:spPr>
              <p:txBody>
                <a:bodyPr/>
                <a:lstStyle/>
                <a:p>
                  <a:r>
                    <a:rPr lang="zh-CN" altLang="en-US">
                      <a:noFill/>
                    </a:rPr>
                    <a:t> </a:t>
                  </a:r>
                </a:p>
              </p:txBody>
            </p:sp>
          </mc:Fallback>
        </mc:AlternateContent>
        <p:sp>
          <p:nvSpPr>
            <p:cNvPr id="200" name="矩形 199"/>
            <p:cNvSpPr/>
            <p:nvPr/>
          </p:nvSpPr>
          <p:spPr bwMode="auto">
            <a:xfrm>
              <a:off x="3312945" y="2060848"/>
              <a:ext cx="571378" cy="277313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1" name="矩形 200"/>
            <p:cNvSpPr/>
            <p:nvPr/>
          </p:nvSpPr>
          <p:spPr bwMode="auto">
            <a:xfrm>
              <a:off x="4065693" y="2074276"/>
              <a:ext cx="3689213" cy="2759705"/>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2" name="矩形 201"/>
            <p:cNvSpPr/>
            <p:nvPr/>
          </p:nvSpPr>
          <p:spPr bwMode="auto">
            <a:xfrm>
              <a:off x="8157130" y="2074276"/>
              <a:ext cx="579788" cy="2759705"/>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3" name="文本框 202"/>
            <p:cNvSpPr txBox="1"/>
            <p:nvPr/>
          </p:nvSpPr>
          <p:spPr>
            <a:xfrm>
              <a:off x="5421646" y="4560115"/>
              <a:ext cx="1117614" cy="307777"/>
            </a:xfrm>
            <a:prstGeom prst="rect">
              <a:avLst/>
            </a:prstGeom>
            <a:noFill/>
          </p:spPr>
          <p:txBody>
            <a:bodyPr wrap="none" rtlCol="0">
              <a:spAutoFit/>
            </a:bodyPr>
            <a:lstStyle/>
            <a:p>
              <a:r>
                <a:rPr lang="en-US" altLang="zh-CN" sz="1400" dirty="0">
                  <a:solidFill>
                    <a:schemeClr val="tx1"/>
                  </a:solidFill>
                </a:rPr>
                <a:t>Hidden layer</a:t>
              </a:r>
              <a:endParaRPr lang="zh-CN" altLang="en-US" sz="1400" dirty="0">
                <a:solidFill>
                  <a:schemeClr val="tx1"/>
                </a:solidFill>
              </a:endParaRPr>
            </a:p>
          </p:txBody>
        </p:sp>
        <p:sp>
          <p:nvSpPr>
            <p:cNvPr id="204" name="文本框 203"/>
            <p:cNvSpPr txBox="1"/>
            <p:nvPr/>
          </p:nvSpPr>
          <p:spPr>
            <a:xfrm>
              <a:off x="3357177" y="4310761"/>
              <a:ext cx="607859" cy="523220"/>
            </a:xfrm>
            <a:prstGeom prst="rect">
              <a:avLst/>
            </a:prstGeom>
            <a:noFill/>
          </p:spPr>
          <p:txBody>
            <a:bodyPr wrap="none" rtlCol="0">
              <a:spAutoFit/>
            </a:bodyPr>
            <a:lstStyle/>
            <a:p>
              <a:r>
                <a:rPr lang="en-US" altLang="zh-CN" sz="1400" dirty="0">
                  <a:solidFill>
                    <a:schemeClr val="tx1"/>
                  </a:solidFill>
                </a:rPr>
                <a:t>Input </a:t>
              </a:r>
            </a:p>
            <a:p>
              <a:r>
                <a:rPr lang="en-US" altLang="zh-CN" sz="1400" dirty="0">
                  <a:solidFill>
                    <a:schemeClr val="tx1"/>
                  </a:solidFill>
                </a:rPr>
                <a:t>layer</a:t>
              </a:r>
              <a:endParaRPr lang="zh-CN" altLang="en-US" sz="1400" dirty="0">
                <a:solidFill>
                  <a:schemeClr val="tx1"/>
                </a:solidFill>
              </a:endParaRPr>
            </a:p>
          </p:txBody>
        </p:sp>
        <p:sp>
          <p:nvSpPr>
            <p:cNvPr id="205" name="文本框 204"/>
            <p:cNvSpPr txBox="1"/>
            <p:nvPr/>
          </p:nvSpPr>
          <p:spPr>
            <a:xfrm>
              <a:off x="8147660" y="4342988"/>
              <a:ext cx="728084" cy="523220"/>
            </a:xfrm>
            <a:prstGeom prst="rect">
              <a:avLst/>
            </a:prstGeom>
            <a:noFill/>
          </p:spPr>
          <p:txBody>
            <a:bodyPr wrap="none" rtlCol="0">
              <a:spAutoFit/>
            </a:bodyPr>
            <a:lstStyle/>
            <a:p>
              <a:r>
                <a:rPr lang="en-US" altLang="zh-CN" sz="1400" dirty="0">
                  <a:solidFill>
                    <a:schemeClr val="tx1"/>
                  </a:solidFill>
                </a:rPr>
                <a:t>Output </a:t>
              </a:r>
            </a:p>
            <a:p>
              <a:r>
                <a:rPr lang="en-US" altLang="zh-CN" sz="1400" dirty="0">
                  <a:solidFill>
                    <a:schemeClr val="tx1"/>
                  </a:solidFill>
                </a:rPr>
                <a:t>layer</a:t>
              </a:r>
              <a:endParaRPr lang="zh-CN" altLang="en-US" sz="1400" dirty="0">
                <a:solidFill>
                  <a:schemeClr val="tx1"/>
                </a:solidFill>
              </a:endParaRPr>
            </a:p>
          </p:txBody>
        </p:sp>
        <p:cxnSp>
          <p:nvCxnSpPr>
            <p:cNvPr id="206" name="直接箭头连接符 205"/>
            <p:cNvCxnSpPr/>
            <p:nvPr/>
          </p:nvCxnSpPr>
          <p:spPr>
            <a:xfrm>
              <a:off x="2924521" y="2409903"/>
              <a:ext cx="435928" cy="392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7" name="直接箭头连接符 206"/>
            <p:cNvCxnSpPr/>
            <p:nvPr/>
          </p:nvCxnSpPr>
          <p:spPr>
            <a:xfrm>
              <a:off x="2924521" y="2971290"/>
              <a:ext cx="435928" cy="392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8" name="直接箭头连接符 207"/>
            <p:cNvCxnSpPr/>
            <p:nvPr/>
          </p:nvCxnSpPr>
          <p:spPr>
            <a:xfrm>
              <a:off x="2933238" y="3723193"/>
              <a:ext cx="435928" cy="392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9" name="文本框 208"/>
                <p:cNvSpPr txBox="1"/>
                <p:nvPr/>
              </p:nvSpPr>
              <p:spPr>
                <a:xfrm>
                  <a:off x="2325200" y="1999715"/>
                  <a:ext cx="68634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𝑚</m:t>
                            </m:r>
                          </m:e>
                          <m:sub>
                            <m:r>
                              <a:rPr lang="en-US" altLang="zh-CN" b="0" i="1" smtClean="0">
                                <a:solidFill>
                                  <a:schemeClr val="tx1"/>
                                </a:solidFill>
                                <a:latin typeface="Cambria Math" panose="02040503050406030204" pitchFamily="18" charset="0"/>
                              </a:rPr>
                              <m:t>0</m:t>
                            </m:r>
                          </m:sub>
                        </m:sSub>
                      </m:oMath>
                    </m:oMathPara>
                  </a14:m>
                  <a:endParaRPr lang="zh-CN" altLang="en-US" dirty="0">
                    <a:solidFill>
                      <a:schemeClr val="tx1"/>
                    </a:solidFill>
                  </a:endParaRPr>
                </a:p>
              </p:txBody>
            </p:sp>
          </mc:Choice>
          <mc:Fallback xmlns="">
            <p:sp>
              <p:nvSpPr>
                <p:cNvPr id="209" name="文本框 208"/>
                <p:cNvSpPr txBox="1">
                  <a:spLocks noRot="1" noChangeAspect="1" noMove="1" noResize="1" noEditPoints="1" noAdjustHandles="1" noChangeArrowheads="1" noChangeShapeType="1" noTextEdit="1"/>
                </p:cNvSpPr>
                <p:nvPr/>
              </p:nvSpPr>
              <p:spPr>
                <a:xfrm>
                  <a:off x="2325200" y="1999715"/>
                  <a:ext cx="686342" cy="461665"/>
                </a:xfrm>
                <a:prstGeom prst="rect">
                  <a:avLst/>
                </a:prstGeom>
                <a:blipFill>
                  <a:blip r:embed="rId7"/>
                  <a:stretch>
                    <a:fillRect b="-2632"/>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10" name="文本框 209"/>
                <p:cNvSpPr txBox="1"/>
                <p:nvPr/>
              </p:nvSpPr>
              <p:spPr>
                <a:xfrm>
                  <a:off x="2326079" y="2567958"/>
                  <a:ext cx="655179"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𝑚</m:t>
                            </m:r>
                          </m:e>
                          <m:sub>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210" name="文本框 209"/>
                <p:cNvSpPr txBox="1">
                  <a:spLocks noRot="1" noChangeAspect="1" noMove="1" noResize="1" noEditPoints="1" noAdjustHandles="1" noChangeArrowheads="1" noChangeShapeType="1" noTextEdit="1"/>
                </p:cNvSpPr>
                <p:nvPr/>
              </p:nvSpPr>
              <p:spPr>
                <a:xfrm>
                  <a:off x="2326079" y="2567958"/>
                  <a:ext cx="655179" cy="461665"/>
                </a:xfrm>
                <a:prstGeom prst="rect">
                  <a:avLst/>
                </a:prstGeom>
                <a:blipFill>
                  <a:blip r:embed="rId8"/>
                  <a:stretch>
                    <a:fillRect b="-2632"/>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11" name="文本框 210"/>
                <p:cNvSpPr txBox="1"/>
                <p:nvPr/>
              </p:nvSpPr>
              <p:spPr>
                <a:xfrm>
                  <a:off x="2887557" y="3115159"/>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211" name="文本框 210"/>
                <p:cNvSpPr txBox="1">
                  <a:spLocks noRot="1" noChangeAspect="1" noMove="1" noResize="1" noEditPoints="1" noAdjustHandles="1" noChangeArrowheads="1" noChangeShapeType="1" noTextEdit="1"/>
                </p:cNvSpPr>
                <p:nvPr/>
              </p:nvSpPr>
              <p:spPr>
                <a:xfrm>
                  <a:off x="2887557" y="3115159"/>
                  <a:ext cx="263473" cy="307777"/>
                </a:xfrm>
                <a:prstGeom prst="rect">
                  <a:avLst/>
                </a:prstGeom>
                <a:blipFill>
                  <a:blip r:embed="rId3"/>
                  <a:stretch>
                    <a:fillRect/>
                  </a:stretch>
                </a:blipFill>
                <a:ln>
                  <a:noFill/>
                </a:ln>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12" name="文本框 211"/>
                <p:cNvSpPr txBox="1"/>
                <p:nvPr/>
              </p:nvSpPr>
              <p:spPr>
                <a:xfrm>
                  <a:off x="2317705" y="3268451"/>
                  <a:ext cx="1028423"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𝑚</m:t>
                            </m:r>
                          </m:e>
                          <m:sub>
                            <m:r>
                              <a:rPr lang="en-US" altLang="zh-CN" b="0" i="1" smtClean="0">
                                <a:solidFill>
                                  <a:schemeClr val="tx1"/>
                                </a:solidFill>
                                <a:latin typeface="Cambria Math" panose="02040503050406030204" pitchFamily="18" charset="0"/>
                              </a:rPr>
                              <m:t>𝑀</m:t>
                            </m:r>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212" name="文本框 211"/>
                <p:cNvSpPr txBox="1">
                  <a:spLocks noRot="1" noChangeAspect="1" noMove="1" noResize="1" noEditPoints="1" noAdjustHandles="1" noChangeArrowheads="1" noChangeShapeType="1" noTextEdit="1"/>
                </p:cNvSpPr>
                <p:nvPr/>
              </p:nvSpPr>
              <p:spPr>
                <a:xfrm>
                  <a:off x="2317705" y="3268451"/>
                  <a:ext cx="1028423" cy="461665"/>
                </a:xfrm>
                <a:prstGeom prst="rect">
                  <a:avLst/>
                </a:prstGeom>
                <a:blipFill>
                  <a:blip r:embed="rId9"/>
                  <a:stretch>
                    <a:fillRect b="-2632"/>
                  </a:stretch>
                </a:blipFill>
              </p:spPr>
              <p:txBody>
                <a:bodyPr/>
                <a:lstStyle/>
                <a:p>
                  <a:r>
                    <a:rPr lang="zh-CN" altLang="en-US">
                      <a:noFill/>
                    </a:rPr>
                    <a:t> </a:t>
                  </a:r>
                </a:p>
              </p:txBody>
            </p:sp>
          </mc:Fallback>
        </mc:AlternateContent>
      </p:grpSp>
      <p:sp>
        <p:nvSpPr>
          <p:cNvPr id="213" name="内容占位符 2">
            <a:extLst>
              <a:ext uri="{FF2B5EF4-FFF2-40B4-BE49-F238E27FC236}">
                <a16:creationId xmlns:a16="http://schemas.microsoft.com/office/drawing/2014/main" id="{26695F2F-5024-4F49-BF35-FFDFDBED809E}"/>
              </a:ext>
            </a:extLst>
          </p:cNvPr>
          <p:cNvSpPr txBox="1">
            <a:spLocks noGrp="1"/>
          </p:cNvSpPr>
          <p:nvPr>
            <p:ph idx="1"/>
          </p:nvPr>
        </p:nvSpPr>
        <p:spPr bwMode="auto">
          <a:xfrm>
            <a:off x="697081" y="5123160"/>
            <a:ext cx="10945215" cy="115976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1600" dirty="0">
                <a:solidFill>
                  <a:schemeClr val="tx1"/>
                </a:solidFill>
              </a:rPr>
              <a:t>Given pre- and post- processing, the whole architecture can be simplified as a core neural network.</a:t>
            </a:r>
          </a:p>
          <a:p>
            <a:pPr>
              <a:buFont typeface="Arial" panose="020B0604020202020204" pitchFamily="34" charset="0"/>
              <a:buChar char="•"/>
            </a:pPr>
            <a:r>
              <a:rPr lang="en-US" altLang="zh-CN" sz="1600" dirty="0">
                <a:solidFill>
                  <a:schemeClr val="tx1"/>
                </a:solidFill>
              </a:rPr>
              <a:t>The core neural network consists of input layer, hidden layer and output layer.</a:t>
            </a:r>
          </a:p>
          <a:p>
            <a:pPr>
              <a:buFont typeface="Arial" panose="020B0604020202020204" pitchFamily="34" charset="0"/>
              <a:buChar char="•"/>
            </a:pPr>
            <a:r>
              <a:rPr lang="en-US" altLang="zh-CN" sz="1600" kern="0" dirty="0">
                <a:solidFill>
                  <a:schemeClr val="tx1"/>
                </a:solidFill>
              </a:rPr>
              <a:t>The </a:t>
            </a:r>
            <a:r>
              <a:rPr lang="en-US" altLang="zh-CN" sz="1600" i="1" kern="0" dirty="0">
                <a:solidFill>
                  <a:schemeClr val="tx1"/>
                </a:solidFill>
              </a:rPr>
              <a:t>M</a:t>
            </a:r>
            <a:r>
              <a:rPr lang="en-US" altLang="zh-CN" sz="1600" kern="0" dirty="0">
                <a:solidFill>
                  <a:schemeClr val="tx1"/>
                </a:solidFill>
              </a:rPr>
              <a:t>-dimensional input layer is the a combination of </a:t>
            </a:r>
            <a:r>
              <a:rPr lang="en-US" altLang="zh-CN" sz="1600" dirty="0">
                <a:solidFill>
                  <a:schemeClr val="tx1"/>
                </a:solidFill>
              </a:rPr>
              <a:t>input measurements after pre-processing</a:t>
            </a:r>
            <a:r>
              <a:rPr lang="en-US" altLang="zh-CN" sz="1600" kern="0" dirty="0">
                <a:solidFill>
                  <a:schemeClr val="tx1"/>
                </a:solidFill>
              </a:rPr>
              <a:t> and the </a:t>
            </a:r>
            <a:r>
              <a:rPr lang="en-US" altLang="zh-CN" sz="1600" i="1" kern="0" dirty="0">
                <a:solidFill>
                  <a:schemeClr val="tx1"/>
                </a:solidFill>
              </a:rPr>
              <a:t>N</a:t>
            </a:r>
            <a:r>
              <a:rPr lang="en-US" altLang="zh-CN" sz="1600" kern="0" dirty="0">
                <a:solidFill>
                  <a:schemeClr val="tx1"/>
                </a:solidFill>
              </a:rPr>
              <a:t>-dimensional output layer is score for each transmission scheme.</a:t>
            </a:r>
          </a:p>
          <a:p>
            <a:pPr>
              <a:buFont typeface="Arial" panose="020B0604020202020204" pitchFamily="34" charset="0"/>
              <a:buChar char="•"/>
            </a:pPr>
            <a:endParaRPr lang="en-US" altLang="zh-CN" kern="0" dirty="0">
              <a:solidFill>
                <a:schemeClr val="tx1"/>
              </a:solidFill>
            </a:endParaRPr>
          </a:p>
          <a:p>
            <a:pPr lvl="1">
              <a:buFont typeface="Arial" panose="020B0604020202020204" pitchFamily="34" charset="0"/>
              <a:buChar char="•"/>
            </a:pPr>
            <a:endParaRPr lang="en-US" altLang="zh-CN" dirty="0">
              <a:solidFill>
                <a:schemeClr val="tx1"/>
              </a:solidFill>
            </a:endParaRPr>
          </a:p>
          <a:p>
            <a:pPr>
              <a:buFont typeface="Arial" panose="020B0604020202020204" pitchFamily="34" charset="0"/>
              <a:buChar char="•"/>
            </a:pPr>
            <a:endParaRPr lang="en-US" altLang="zh-CN" kern="0" dirty="0">
              <a:solidFill>
                <a:schemeClr val="tx1"/>
              </a:solidFill>
            </a:endParaRPr>
          </a:p>
          <a:p>
            <a:pPr>
              <a:buFont typeface="Arial" panose="020B0604020202020204" pitchFamily="34" charset="0"/>
              <a:buChar char="•"/>
            </a:pPr>
            <a:endParaRPr lang="en-US" altLang="zh-CN" kern="0" dirty="0">
              <a:solidFill>
                <a:schemeClr val="tx1"/>
              </a:solidFill>
            </a:endParaRPr>
          </a:p>
          <a:p>
            <a:pPr>
              <a:buFont typeface="Arial" panose="020B0604020202020204" pitchFamily="34" charset="0"/>
              <a:buChar char="•"/>
            </a:pPr>
            <a:endParaRPr lang="en-US" altLang="zh-CN" kern="0" dirty="0">
              <a:solidFill>
                <a:schemeClr val="tx1"/>
              </a:solidFill>
            </a:endParaRPr>
          </a:p>
          <a:p>
            <a:pPr lvl="1">
              <a:buFont typeface="Arial" panose="020B0604020202020204" pitchFamily="34" charset="0"/>
              <a:buChar char="•"/>
            </a:pPr>
            <a:endParaRPr lang="en-US" altLang="zh-CN" sz="2400" kern="0" dirty="0">
              <a:solidFill>
                <a:schemeClr val="tx1"/>
              </a:solidFill>
            </a:endParaRPr>
          </a:p>
          <a:p>
            <a:pPr lvl="1">
              <a:buFont typeface="Arial" panose="020B0604020202020204" pitchFamily="34" charset="0"/>
              <a:buChar char="•"/>
            </a:pPr>
            <a:endParaRPr lang="en-US" altLang="zh-CN" sz="2400" kern="0" dirty="0">
              <a:solidFill>
                <a:schemeClr val="tx1"/>
              </a:solidFill>
            </a:endParaRPr>
          </a:p>
        </p:txBody>
      </p:sp>
    </p:spTree>
    <p:extLst>
      <p:ext uri="{BB962C8B-B14F-4D97-AF65-F5344CB8AC3E}">
        <p14:creationId xmlns:p14="http://schemas.microsoft.com/office/powerpoint/2010/main" val="3782886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D2B6ADE-4CB1-4540-A88C-9C44440EE827}"/>
              </a:ext>
            </a:extLst>
          </p:cNvPr>
          <p:cNvSpPr>
            <a:spLocks noGrp="1"/>
          </p:cNvSpPr>
          <p:nvPr>
            <p:ph type="title"/>
          </p:nvPr>
        </p:nvSpPr>
        <p:spPr>
          <a:xfrm>
            <a:off x="914401" y="606425"/>
            <a:ext cx="10361084" cy="1065213"/>
          </a:xfrm>
        </p:spPr>
        <p:txBody>
          <a:bodyPr/>
          <a:lstStyle/>
          <a:p>
            <a:r>
              <a:rPr lang="en-US" altLang="zh-CN" dirty="0"/>
              <a:t>Inputs for Channel Access and Rate Adaptation</a:t>
            </a:r>
            <a:endParaRPr lang="zh-CN" altLang="en-US" dirty="0"/>
          </a:p>
        </p:txBody>
      </p:sp>
      <p:sp>
        <p:nvSpPr>
          <p:cNvPr id="4" name="灯片编号占位符 3">
            <a:extLst>
              <a:ext uri="{FF2B5EF4-FFF2-40B4-BE49-F238E27FC236}">
                <a16:creationId xmlns:a16="http://schemas.microsoft.com/office/drawing/2014/main" id="{3C36298F-3CA6-4C78-A870-826AC74D7B67}"/>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页脚占位符 4">
            <a:extLst>
              <a:ext uri="{FF2B5EF4-FFF2-40B4-BE49-F238E27FC236}">
                <a16:creationId xmlns:a16="http://schemas.microsoft.com/office/drawing/2014/main" id="{586CA971-D9F7-403D-8AAB-5F3268B0FCB8}"/>
              </a:ext>
            </a:extLst>
          </p:cNvPr>
          <p:cNvSpPr>
            <a:spLocks noGrp="1"/>
          </p:cNvSpPr>
          <p:nvPr>
            <p:ph type="ftr" idx="14"/>
          </p:nvPr>
        </p:nvSpPr>
        <p:spPr/>
        <p:txBody>
          <a:bodyPr/>
          <a:lstStyle/>
          <a:p>
            <a:r>
              <a:rPr lang="en-GB"/>
              <a:t>Ziyang Guo, Huawei</a:t>
            </a:r>
            <a:endParaRPr lang="en-GB" dirty="0"/>
          </a:p>
        </p:txBody>
      </p:sp>
      <p:sp>
        <p:nvSpPr>
          <p:cNvPr id="6" name="日期占位符 5">
            <a:extLst>
              <a:ext uri="{FF2B5EF4-FFF2-40B4-BE49-F238E27FC236}">
                <a16:creationId xmlns:a16="http://schemas.microsoft.com/office/drawing/2014/main" id="{46943A5E-D422-44C1-AE32-0FD014939D0A}"/>
              </a:ext>
            </a:extLst>
          </p:cNvPr>
          <p:cNvSpPr>
            <a:spLocks noGrp="1"/>
          </p:cNvSpPr>
          <p:nvPr>
            <p:ph type="dt" idx="15"/>
          </p:nvPr>
        </p:nvSpPr>
        <p:spPr/>
        <p:txBody>
          <a:bodyPr/>
          <a:lstStyle/>
          <a:p>
            <a:r>
              <a:rPr lang="en-US" altLang="zh-CN"/>
              <a:t>July 2023</a:t>
            </a:r>
            <a:endParaRPr lang="en-GB" dirty="0"/>
          </a:p>
        </p:txBody>
      </p:sp>
      <mc:AlternateContent xmlns:mc="http://schemas.openxmlformats.org/markup-compatibility/2006" xmlns:a14="http://schemas.microsoft.com/office/drawing/2010/main">
        <mc:Choice Requires="a14">
          <p:sp>
            <p:nvSpPr>
              <p:cNvPr id="14" name="内容占位符 2">
                <a:extLst>
                  <a:ext uri="{FF2B5EF4-FFF2-40B4-BE49-F238E27FC236}">
                    <a16:creationId xmlns:a16="http://schemas.microsoft.com/office/drawing/2014/main" id="{85634D32-E6AD-4B80-8867-3033DEC84937}"/>
                  </a:ext>
                </a:extLst>
              </p:cNvPr>
              <p:cNvSpPr txBox="1">
                <a:spLocks/>
              </p:cNvSpPr>
              <p:nvPr/>
            </p:nvSpPr>
            <p:spPr bwMode="auto">
              <a:xfrm>
                <a:off x="965200" y="4979693"/>
                <a:ext cx="10361084" cy="112165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1800" kern="0" dirty="0">
                    <a:solidFill>
                      <a:schemeClr val="tx1"/>
                    </a:solidFill>
                  </a:rPr>
                  <a:t>It can be observed that the M-dimensional input may contain a series of </a:t>
                </a:r>
                <a:r>
                  <a:rPr lang="en-US" altLang="zh-CN" sz="1800" kern="0" dirty="0">
                    <a:solidFill>
                      <a:srgbClr val="C00000"/>
                    </a:solidFill>
                  </a:rPr>
                  <a:t>historical observations </a:t>
                </a:r>
                <a:r>
                  <a:rPr lang="en-US" altLang="zh-CN" sz="1800" kern="0" dirty="0">
                    <a:solidFill>
                      <a:schemeClr val="tx1"/>
                    </a:solidFill>
                  </a:rPr>
                  <a:t>and some </a:t>
                </a:r>
                <a:r>
                  <a:rPr lang="en-US" altLang="zh-CN" sz="1800" kern="0" dirty="0">
                    <a:solidFill>
                      <a:srgbClr val="C00000"/>
                    </a:solidFill>
                  </a:rPr>
                  <a:t>instantaneous observations</a:t>
                </a:r>
                <a:r>
                  <a:rPr lang="en-US" altLang="zh-CN" sz="1800" dirty="0">
                    <a:solidFill>
                      <a:schemeClr val="tx1"/>
                    </a:solidFill>
                  </a:rPr>
                  <a:t>, which can be </a:t>
                </a:r>
                <a:r>
                  <a:rPr lang="en-US" altLang="zh-CN" sz="1800" kern="0" dirty="0">
                    <a:solidFill>
                      <a:schemeClr val="tx1"/>
                    </a:solidFill>
                  </a:rPr>
                  <a:t>expressed in the form of  (historical observations) * (history length) + instantaneous observations, i.e., </a:t>
                </a:r>
                <a14:m>
                  <m:oMath xmlns:m="http://schemas.openxmlformats.org/officeDocument/2006/math">
                    <m:r>
                      <a:rPr lang="en-US" altLang="zh-CN" sz="1800" i="1" kern="0" dirty="0">
                        <a:solidFill>
                          <a:schemeClr val="tx1"/>
                        </a:solidFill>
                        <a:latin typeface="Cambria Math" panose="02040503050406030204" pitchFamily="18" charset="0"/>
                      </a:rPr>
                      <m:t>{</m:t>
                    </m:r>
                    <m:sSub>
                      <m:sSubPr>
                        <m:ctrlPr>
                          <a:rPr lang="en-US" altLang="zh-CN" sz="1800" i="1">
                            <a:latin typeface="Cambria Math" panose="02040503050406030204" pitchFamily="18" charset="0"/>
                          </a:rPr>
                        </m:ctrlPr>
                      </m:sSubPr>
                      <m:e>
                        <m:r>
                          <a:rPr lang="en-US" altLang="zh-CN" sz="1800" b="1" i="1" smtClean="0">
                            <a:latin typeface="Cambria Math" panose="02040503050406030204" pitchFamily="18" charset="0"/>
                          </a:rPr>
                          <m:t>𝒔</m:t>
                        </m:r>
                      </m:e>
                      <m:sub>
                        <m:r>
                          <a:rPr lang="en-US" altLang="zh-CN" sz="1800" b="1" i="1" smtClean="0">
                            <a:latin typeface="Cambria Math" panose="02040503050406030204" pitchFamily="18" charset="0"/>
                          </a:rPr>
                          <m:t>𝟎</m:t>
                        </m:r>
                      </m:sub>
                    </m:sSub>
                    <m:r>
                      <a:rPr lang="en-US" altLang="zh-CN" sz="1800" b="1" i="1" smtClean="0">
                        <a:latin typeface="Cambria Math" panose="02040503050406030204" pitchFamily="18" charset="0"/>
                      </a:rPr>
                      <m:t>, …, </m:t>
                    </m:r>
                    <m:sSub>
                      <m:sSubPr>
                        <m:ctrlPr>
                          <a:rPr lang="en-US" altLang="zh-CN" sz="1800" i="1" smtClean="0">
                            <a:latin typeface="Cambria Math" panose="02040503050406030204" pitchFamily="18" charset="0"/>
                          </a:rPr>
                        </m:ctrlPr>
                      </m:sSubPr>
                      <m:e>
                        <m:r>
                          <a:rPr lang="en-US" altLang="zh-CN" sz="1800" b="1" i="1" smtClean="0">
                            <a:latin typeface="Cambria Math" panose="02040503050406030204" pitchFamily="18" charset="0"/>
                          </a:rPr>
                          <m:t>𝒔</m:t>
                        </m:r>
                      </m:e>
                      <m:sub>
                        <m:r>
                          <a:rPr lang="en-US" altLang="zh-CN" sz="1800" b="1" i="1" smtClean="0">
                            <a:latin typeface="Cambria Math" panose="02040503050406030204" pitchFamily="18" charset="0"/>
                          </a:rPr>
                          <m:t>𝑴</m:t>
                        </m:r>
                        <m:r>
                          <a:rPr lang="en-US" altLang="zh-CN" sz="1800" b="1" i="1" smtClean="0">
                            <a:latin typeface="Cambria Math" panose="02040503050406030204" pitchFamily="18" charset="0"/>
                          </a:rPr>
                          <m:t>−</m:t>
                        </m:r>
                        <m:r>
                          <a:rPr lang="en-US" altLang="zh-CN" sz="1800" b="1" i="1" smtClean="0">
                            <a:latin typeface="Cambria Math" panose="02040503050406030204" pitchFamily="18" charset="0"/>
                          </a:rPr>
                          <m:t>𝟏</m:t>
                        </m:r>
                      </m:sub>
                    </m:sSub>
                    <m:r>
                      <a:rPr lang="en-US" altLang="zh-CN" sz="1800" i="1">
                        <a:latin typeface="Cambria Math" panose="02040503050406030204" pitchFamily="18" charset="0"/>
                      </a:rPr>
                      <m:t>}</m:t>
                    </m:r>
                    <m:r>
                      <a:rPr lang="en-US" altLang="zh-CN" sz="1800" b="1" i="1" smtClean="0">
                        <a:latin typeface="Cambria Math" panose="02040503050406030204" pitchFamily="18" charset="0"/>
                      </a:rPr>
                      <m:t>=</m:t>
                    </m:r>
                    <m:r>
                      <a:rPr lang="en-US" altLang="zh-CN" sz="1800" i="1">
                        <a:latin typeface="Cambria Math" panose="02040503050406030204" pitchFamily="18" charset="0"/>
                      </a:rPr>
                      <m:t>{</m:t>
                    </m:r>
                    <m:sSub>
                      <m:sSubPr>
                        <m:ctrlPr>
                          <a:rPr lang="en-US" altLang="zh-CN" sz="1800" i="1" smtClean="0">
                            <a:latin typeface="Cambria Math" panose="02040503050406030204" pitchFamily="18" charset="0"/>
                          </a:rPr>
                        </m:ctrlPr>
                      </m:sSubPr>
                      <m:e>
                        <m:r>
                          <a:rPr lang="en-US" altLang="zh-CN" sz="1800" b="1" i="1" smtClean="0">
                            <a:latin typeface="Cambria Math" panose="02040503050406030204" pitchFamily="18" charset="0"/>
                          </a:rPr>
                          <m:t>𝑯</m:t>
                        </m:r>
                      </m:e>
                      <m:sub>
                        <m:r>
                          <a:rPr lang="en-US" altLang="zh-CN" sz="1800" b="1" i="1" smtClean="0">
                            <a:latin typeface="Cambria Math" panose="02040503050406030204" pitchFamily="18" charset="0"/>
                          </a:rPr>
                          <m:t>𝒕</m:t>
                        </m:r>
                        <m:r>
                          <a:rPr lang="en-US" altLang="zh-CN" sz="1800" b="1" i="1" smtClean="0">
                            <a:latin typeface="Cambria Math" panose="02040503050406030204" pitchFamily="18" charset="0"/>
                          </a:rPr>
                          <m:t>−</m:t>
                        </m:r>
                        <m:r>
                          <a:rPr lang="en-US" altLang="zh-CN" sz="1800" b="1" i="1" smtClean="0">
                            <a:latin typeface="Cambria Math" panose="02040503050406030204" pitchFamily="18" charset="0"/>
                          </a:rPr>
                          <m:t>𝑻</m:t>
                        </m:r>
                      </m:sub>
                    </m:sSub>
                    <m:r>
                      <a:rPr lang="en-US" altLang="zh-CN" sz="1800" b="1" i="1" smtClean="0">
                        <a:latin typeface="Cambria Math" panose="02040503050406030204" pitchFamily="18" charset="0"/>
                      </a:rPr>
                      <m:t>, …,</m:t>
                    </m:r>
                    <m:sSub>
                      <m:sSubPr>
                        <m:ctrlPr>
                          <a:rPr lang="en-US" altLang="zh-CN" sz="1800" i="1" smtClean="0">
                            <a:latin typeface="Cambria Math" panose="02040503050406030204" pitchFamily="18" charset="0"/>
                          </a:rPr>
                        </m:ctrlPr>
                      </m:sSubPr>
                      <m:e>
                        <m:r>
                          <a:rPr lang="en-US" altLang="zh-CN" sz="1800" b="1" i="1" smtClean="0">
                            <a:latin typeface="Cambria Math" panose="02040503050406030204" pitchFamily="18" charset="0"/>
                          </a:rPr>
                          <m:t>𝑯</m:t>
                        </m:r>
                      </m:e>
                      <m:sub>
                        <m:r>
                          <a:rPr lang="en-US" altLang="zh-CN" sz="1800" b="1" i="1" smtClean="0">
                            <a:latin typeface="Cambria Math" panose="02040503050406030204" pitchFamily="18" charset="0"/>
                          </a:rPr>
                          <m:t>𝒕</m:t>
                        </m:r>
                        <m:r>
                          <a:rPr lang="en-US" altLang="zh-CN" sz="1800" b="1" i="1" smtClean="0">
                            <a:latin typeface="Cambria Math" panose="02040503050406030204" pitchFamily="18" charset="0"/>
                          </a:rPr>
                          <m:t>−</m:t>
                        </m:r>
                        <m:r>
                          <a:rPr lang="en-US" altLang="zh-CN" sz="1800" b="1" i="1" smtClean="0">
                            <a:latin typeface="Cambria Math" panose="02040503050406030204" pitchFamily="18" charset="0"/>
                          </a:rPr>
                          <m:t>𝟏</m:t>
                        </m:r>
                      </m:sub>
                    </m:sSub>
                    <m:r>
                      <a:rPr lang="en-US" altLang="zh-CN" sz="1800" b="1" i="1" smtClean="0">
                        <a:latin typeface="Cambria Math" panose="02040503050406030204" pitchFamily="18" charset="0"/>
                      </a:rPr>
                      <m:t>, </m:t>
                    </m:r>
                    <m:r>
                      <a:rPr lang="en-US" altLang="zh-CN" sz="1800" b="1" i="1" smtClean="0">
                        <a:latin typeface="Cambria Math" panose="02040503050406030204" pitchFamily="18" charset="0"/>
                      </a:rPr>
                      <m:t>𝑰</m:t>
                    </m:r>
                    <m:r>
                      <a:rPr lang="en-US" altLang="zh-CN" sz="1800" i="1">
                        <a:latin typeface="Cambria Math" panose="02040503050406030204" pitchFamily="18" charset="0"/>
                      </a:rPr>
                      <m:t>}</m:t>
                    </m:r>
                    <m:r>
                      <a:rPr lang="en-US" altLang="zh-CN" sz="1800" b="1" i="1" smtClean="0">
                        <a:latin typeface="Cambria Math" panose="02040503050406030204" pitchFamily="18" charset="0"/>
                      </a:rPr>
                      <m:t>,</m:t>
                    </m:r>
                  </m:oMath>
                </a14:m>
                <a:r>
                  <a:rPr lang="en-US" altLang="zh-CN" sz="1800" kern="0" dirty="0">
                    <a:solidFill>
                      <a:schemeClr val="tx1"/>
                    </a:solidFill>
                  </a:rPr>
                  <a:t> where </a:t>
                </a:r>
                <a14:m>
                  <m:oMath xmlns:m="http://schemas.openxmlformats.org/officeDocument/2006/math">
                    <m:r>
                      <a:rPr lang="en-US" altLang="zh-CN" sz="1800" b="1" i="1" smtClean="0">
                        <a:latin typeface="Cambria Math" panose="02040503050406030204" pitchFamily="18" charset="0"/>
                      </a:rPr>
                      <m:t>𝑯</m:t>
                    </m:r>
                  </m:oMath>
                </a14:m>
                <a:r>
                  <a:rPr lang="en-US" altLang="zh-CN" sz="1800" kern="0" dirty="0">
                    <a:solidFill>
                      <a:schemeClr val="tx1"/>
                    </a:solidFill>
                  </a:rPr>
                  <a:t> and </a:t>
                </a:r>
                <a14:m>
                  <m:oMath xmlns:m="http://schemas.openxmlformats.org/officeDocument/2006/math">
                    <m:r>
                      <a:rPr lang="en-US" altLang="zh-CN" sz="1800" i="1">
                        <a:latin typeface="Cambria Math" panose="02040503050406030204" pitchFamily="18" charset="0"/>
                      </a:rPr>
                      <m:t>𝑰</m:t>
                    </m:r>
                    <m:r>
                      <a:rPr lang="en-US" altLang="zh-CN" sz="1800" i="1">
                        <a:latin typeface="Cambria Math" panose="02040503050406030204" pitchFamily="18" charset="0"/>
                      </a:rPr>
                      <m:t> </m:t>
                    </m:r>
                  </m:oMath>
                </a14:m>
                <a:r>
                  <a:rPr lang="en-US" altLang="zh-CN" sz="1800" kern="0" dirty="0">
                    <a:solidFill>
                      <a:schemeClr val="tx1"/>
                    </a:solidFill>
                  </a:rPr>
                  <a:t>represent historical and instantaneous observations, respectively</a:t>
                </a:r>
                <a:r>
                  <a:rPr lang="en-US" altLang="zh-CN" sz="1800" dirty="0">
                    <a:solidFill>
                      <a:schemeClr val="tx1"/>
                    </a:solidFill>
                  </a:rPr>
                  <a:t>.</a:t>
                </a:r>
                <a:endParaRPr lang="en-US" altLang="zh-CN" sz="1800" kern="0" dirty="0">
                  <a:solidFill>
                    <a:schemeClr val="tx1"/>
                  </a:solidFill>
                </a:endParaRPr>
              </a:p>
            </p:txBody>
          </p:sp>
        </mc:Choice>
        <mc:Fallback xmlns="">
          <p:sp>
            <p:nvSpPr>
              <p:cNvPr id="14" name="内容占位符 2">
                <a:extLst>
                  <a:ext uri="{FF2B5EF4-FFF2-40B4-BE49-F238E27FC236}">
                    <a16:creationId xmlns:a16="http://schemas.microsoft.com/office/drawing/2014/main" id="{85634D32-E6AD-4B80-8867-3033DEC84937}"/>
                  </a:ext>
                </a:extLst>
              </p:cNvPr>
              <p:cNvSpPr txBox="1">
                <a:spLocks noRot="1" noChangeAspect="1" noMove="1" noResize="1" noEditPoints="1" noAdjustHandles="1" noChangeArrowheads="1" noChangeShapeType="1" noTextEdit="1"/>
              </p:cNvSpPr>
              <p:nvPr/>
            </p:nvSpPr>
            <p:spPr bwMode="auto">
              <a:xfrm>
                <a:off x="965200" y="4979693"/>
                <a:ext cx="10361084" cy="1121658"/>
              </a:xfrm>
              <a:prstGeom prst="rect">
                <a:avLst/>
              </a:prstGeom>
              <a:blipFill>
                <a:blip r:embed="rId3"/>
                <a:stretch>
                  <a:fillRect l="-353" t="-3261" b="-14674"/>
                </a:stretch>
              </a:blipFill>
              <a:ln w="9525">
                <a:noFill/>
                <a:round/>
                <a:headEnd/>
                <a:tailEnd/>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graphicFrame>
            <p:nvGraphicFramePr>
              <p:cNvPr id="12" name="表格 11">
                <a:extLst>
                  <a:ext uri="{FF2B5EF4-FFF2-40B4-BE49-F238E27FC236}">
                    <a16:creationId xmlns:a16="http://schemas.microsoft.com/office/drawing/2014/main" id="{60BF12D4-C394-46CD-9DC0-9B305223C29A}"/>
                  </a:ext>
                </a:extLst>
              </p:cNvPr>
              <p:cNvGraphicFramePr>
                <a:graphicFrameLocks noGrp="1"/>
              </p:cNvGraphicFramePr>
              <p:nvPr>
                <p:extLst>
                  <p:ext uri="{D42A27DB-BD31-4B8C-83A1-F6EECF244321}">
                    <p14:modId xmlns:p14="http://schemas.microsoft.com/office/powerpoint/2010/main" val="3835632652"/>
                  </p:ext>
                </p:extLst>
              </p:nvPr>
            </p:nvGraphicFramePr>
            <p:xfrm>
              <a:off x="914401" y="1806032"/>
              <a:ext cx="10836344" cy="2991120"/>
            </p:xfrm>
            <a:graphic>
              <a:graphicData uri="http://schemas.openxmlformats.org/drawingml/2006/table">
                <a:tbl>
                  <a:tblPr firstRow="1" bandRow="1">
                    <a:tableStyleId>{5C22544A-7EE6-4342-B048-85BDC9FD1C3A}</a:tableStyleId>
                  </a:tblPr>
                  <a:tblGrid>
                    <a:gridCol w="1188000">
                      <a:extLst>
                        <a:ext uri="{9D8B030D-6E8A-4147-A177-3AD203B41FA5}">
                          <a16:colId xmlns:a16="http://schemas.microsoft.com/office/drawing/2014/main" val="3243657966"/>
                        </a:ext>
                      </a:extLst>
                    </a:gridCol>
                    <a:gridCol w="1332000">
                      <a:extLst>
                        <a:ext uri="{9D8B030D-6E8A-4147-A177-3AD203B41FA5}">
                          <a16:colId xmlns:a16="http://schemas.microsoft.com/office/drawing/2014/main" val="1471889992"/>
                        </a:ext>
                      </a:extLst>
                    </a:gridCol>
                    <a:gridCol w="3096344">
                      <a:extLst>
                        <a:ext uri="{9D8B030D-6E8A-4147-A177-3AD203B41FA5}">
                          <a16:colId xmlns:a16="http://schemas.microsoft.com/office/drawing/2014/main" val="2936772050"/>
                        </a:ext>
                      </a:extLst>
                    </a:gridCol>
                    <a:gridCol w="5220000">
                      <a:extLst>
                        <a:ext uri="{9D8B030D-6E8A-4147-A177-3AD203B41FA5}">
                          <a16:colId xmlns:a16="http://schemas.microsoft.com/office/drawing/2014/main" val="2022288208"/>
                        </a:ext>
                      </a:extLst>
                    </a:gridCol>
                  </a:tblGrid>
                  <a:tr h="540000">
                    <a:tc>
                      <a:txBody>
                        <a:bodyPr/>
                        <a:lstStyle/>
                        <a:p>
                          <a:r>
                            <a:rPr lang="en-US" altLang="zh-CN" sz="1600" b="1" dirty="0">
                              <a:latin typeface="+mn-lt"/>
                            </a:rPr>
                            <a:t>Use case</a:t>
                          </a:r>
                          <a:endParaRPr lang="zh-CN" altLang="en-US" sz="1600" b="1" dirty="0">
                            <a:latin typeface="+mn-lt"/>
                          </a:endParaRPr>
                        </a:p>
                      </a:txBody>
                      <a:tcPr anchor="ctr"/>
                    </a:tc>
                    <a:tc>
                      <a:txBody>
                        <a:bodyPr/>
                        <a:lstStyle/>
                        <a:p>
                          <a:r>
                            <a:rPr lang="en-US" altLang="zh-CN" sz="1600" b="1" kern="1200" dirty="0">
                              <a:solidFill>
                                <a:schemeClr val="lt1"/>
                              </a:solidFill>
                              <a:latin typeface="+mn-lt"/>
                              <a:ea typeface="+mn-ea"/>
                              <a:cs typeface="+mn-cs"/>
                            </a:rPr>
                            <a:t>Input dimension </a:t>
                          </a:r>
                          <a:r>
                            <a:rPr lang="en-US" altLang="zh-CN" sz="1600" b="1" dirty="0">
                              <a:latin typeface="+mn-lt"/>
                            </a:rPr>
                            <a:t>M</a:t>
                          </a:r>
                          <a:endParaRPr lang="zh-CN" altLang="en-US" sz="1600" b="1" dirty="0">
                            <a:latin typeface="+mn-lt"/>
                          </a:endParaRPr>
                        </a:p>
                      </a:txBody>
                      <a:tcPr anchor="ctr"/>
                    </a:tc>
                    <a:tc>
                      <a:txBody>
                        <a:bodyPr/>
                        <a:lstStyle/>
                        <a:p>
                          <a:pPr algn="l"/>
                          <a:r>
                            <a:rPr lang="en-US" altLang="zh-CN" sz="1600" b="1" kern="1200" dirty="0">
                              <a:solidFill>
                                <a:schemeClr val="lt1"/>
                              </a:solidFill>
                              <a:latin typeface="+mn-lt"/>
                              <a:ea typeface="+mn-ea"/>
                              <a:cs typeface="+mn-cs"/>
                            </a:rPr>
                            <a:t>Input </a:t>
                          </a:r>
                          <a14:m>
                            <m:oMath xmlns:m="http://schemas.openxmlformats.org/officeDocument/2006/math">
                              <m:sSub>
                                <m:sSubPr>
                                  <m:ctrlPr>
                                    <a:rPr lang="en-US" altLang="zh-CN" sz="1600" b="1" i="1" smtClean="0">
                                      <a:latin typeface="Cambria Math" panose="02040503050406030204" pitchFamily="18" charset="0"/>
                                    </a:rPr>
                                  </m:ctrlPr>
                                </m:sSubPr>
                                <m:e>
                                  <m:r>
                                    <a:rPr lang="en-US" altLang="zh-CN" sz="1600" b="1" i="1" smtClean="0">
                                      <a:latin typeface="Cambria Math" panose="02040503050406030204" pitchFamily="18" charset="0"/>
                                    </a:rPr>
                                    <m:t>𝒔</m:t>
                                  </m:r>
                                </m:e>
                                <m:sub>
                                  <m:r>
                                    <a:rPr lang="en-US" altLang="zh-CN" sz="1600" b="1" i="1" smtClean="0">
                                      <a:latin typeface="Cambria Math" panose="02040503050406030204" pitchFamily="18" charset="0"/>
                                    </a:rPr>
                                    <m:t>𝟎</m:t>
                                  </m:r>
                                </m:sub>
                              </m:sSub>
                              <m:r>
                                <a:rPr lang="en-US" altLang="zh-CN" sz="1600" b="1" i="1" smtClean="0">
                                  <a:latin typeface="Cambria Math" panose="02040503050406030204" pitchFamily="18" charset="0"/>
                                </a:rPr>
                                <m:t>,…,</m:t>
                              </m:r>
                              <m:sSub>
                                <m:sSubPr>
                                  <m:ctrlPr>
                                    <a:rPr lang="en-US" altLang="zh-CN" sz="1600" b="1" i="1" smtClean="0">
                                      <a:latin typeface="Cambria Math" panose="02040503050406030204" pitchFamily="18" charset="0"/>
                                    </a:rPr>
                                  </m:ctrlPr>
                                </m:sSubPr>
                                <m:e>
                                  <m:r>
                                    <a:rPr lang="en-US" altLang="zh-CN" sz="1600" b="1" i="1" smtClean="0">
                                      <a:latin typeface="Cambria Math" panose="02040503050406030204" pitchFamily="18" charset="0"/>
                                    </a:rPr>
                                    <m:t>𝒔</m:t>
                                  </m:r>
                                </m:e>
                                <m:sub>
                                  <m:r>
                                    <a:rPr lang="en-US" altLang="zh-CN" sz="1600" b="1" i="1" smtClean="0">
                                      <a:latin typeface="Cambria Math" panose="02040503050406030204" pitchFamily="18" charset="0"/>
                                    </a:rPr>
                                    <m:t>𝑴</m:t>
                                  </m:r>
                                  <m:r>
                                    <a:rPr lang="en-US" altLang="zh-CN" sz="1600" b="1" i="1" smtClean="0">
                                      <a:latin typeface="Cambria Math" panose="02040503050406030204" pitchFamily="18" charset="0"/>
                                    </a:rPr>
                                    <m:t>−</m:t>
                                  </m:r>
                                  <m:r>
                                    <a:rPr lang="en-US" altLang="zh-CN" sz="1600" b="1" i="1" smtClean="0">
                                      <a:latin typeface="Cambria Math" panose="02040503050406030204" pitchFamily="18" charset="0"/>
                                    </a:rPr>
                                    <m:t>𝟏</m:t>
                                  </m:r>
                                </m:sub>
                              </m:sSub>
                            </m:oMath>
                          </a14:m>
                          <a:endParaRPr lang="zh-CN" altLang="en-US" sz="1600" b="1" dirty="0">
                            <a:latin typeface="+mn-lt"/>
                          </a:endParaRPr>
                        </a:p>
                      </a:txBody>
                      <a:tcPr anchor="ctr"/>
                    </a:tc>
                    <a:tc>
                      <a:txBody>
                        <a:bodyPr/>
                        <a:lstStyle/>
                        <a:p>
                          <a:r>
                            <a:rPr lang="en-US" altLang="zh-CN" sz="1600" b="1" dirty="0">
                              <a:latin typeface="+mn-lt"/>
                            </a:rPr>
                            <a:t>Meaning of the input</a:t>
                          </a:r>
                          <a:endParaRPr lang="zh-CN" altLang="en-US" sz="1600" b="1" dirty="0">
                            <a:latin typeface="+mn-lt"/>
                          </a:endParaRPr>
                        </a:p>
                      </a:txBody>
                      <a:tcPr anchor="ctr"/>
                    </a:tc>
                    <a:extLst>
                      <a:ext uri="{0D108BD9-81ED-4DB2-BD59-A6C34878D82A}">
                        <a16:rowId xmlns:a16="http://schemas.microsoft.com/office/drawing/2014/main" val="1946647707"/>
                      </a:ext>
                    </a:extLst>
                  </a:tr>
                  <a:tr h="1332000">
                    <a:tc>
                      <a:txBody>
                        <a:bodyPr/>
                        <a:lstStyle/>
                        <a:p>
                          <a:r>
                            <a:rPr lang="en-US" altLang="zh-CN" sz="1600" dirty="0"/>
                            <a:t>Channel access </a:t>
                          </a:r>
                          <a:r>
                            <a:rPr lang="en-US" altLang="zh-CN" sz="1600" dirty="0">
                              <a:solidFill>
                                <a:schemeClr val="tx1"/>
                              </a:solidFill>
                            </a:rPr>
                            <a:t>[2][3]</a:t>
                          </a:r>
                          <a:endParaRPr lang="zh-CN" altLang="en-US" sz="1600" dirty="0"/>
                        </a:p>
                      </a:txBody>
                      <a:tcPr/>
                    </a:tc>
                    <a:tc>
                      <a:txBody>
                        <a:bodyPr/>
                        <a:lstStyle/>
                        <a:p>
                          <a:r>
                            <a:rPr lang="en-US" altLang="zh-CN" sz="1600" dirty="0"/>
                            <a:t>32=3*10+2</a:t>
                          </a:r>
                          <a:endParaRPr lang="zh-CN" altLang="en-US" sz="1600" dirty="0"/>
                        </a:p>
                      </a:txBody>
                      <a:tcPr/>
                    </a:tc>
                    <a:tc>
                      <a:txBody>
                        <a:bodyPr/>
                        <a:lstStyle/>
                        <a:p>
                          <a:pPr algn="l">
                            <a:lnSpc>
                              <a:spcPct val="100000"/>
                            </a:lnSpc>
                            <a:spcAft>
                              <a:spcPts val="600"/>
                            </a:spcAft>
                          </a:pPr>
                          <a14:m>
                            <m:oMathPara xmlns:m="http://schemas.openxmlformats.org/officeDocument/2006/math">
                              <m:oMathParaPr>
                                <m:jc m:val="left"/>
                              </m:oMathParaPr>
                              <m:oMath xmlns:m="http://schemas.openxmlformats.org/officeDocument/2006/math">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𝑜</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−10</m:t>
                                    </m:r>
                                  </m:sub>
                                </m:sSub>
                                <m:r>
                                  <a:rPr lang="en-US" altLang="zh-CN" sz="1600" b="0" i="1" smtClean="0">
                                    <a:latin typeface="Cambria Math" panose="02040503050406030204" pitchFamily="18" charset="0"/>
                                  </a:rPr>
                                  <m:t>,</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𝑎</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−10</m:t>
                                    </m:r>
                                  </m:sub>
                                </m:sSub>
                                <m:r>
                                  <a:rPr lang="en-US" altLang="zh-CN" sz="1600" b="0" i="1" smtClean="0">
                                    <a:latin typeface="Cambria Math" panose="02040503050406030204" pitchFamily="18" charset="0"/>
                                  </a:rPr>
                                  <m:t>,</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𝑙</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−10</m:t>
                                    </m:r>
                                  </m:sub>
                                </m:sSub>
                                <m:r>
                                  <a:rPr lang="en-US" altLang="zh-CN" sz="1600" b="0" i="1" smtClean="0">
                                    <a:latin typeface="Cambria Math" panose="02040503050406030204" pitchFamily="18" charset="0"/>
                                  </a:rPr>
                                  <m:t>,…,</m:t>
                                </m:r>
                              </m:oMath>
                            </m:oMathPara>
                          </a14:m>
                          <a:endParaRPr lang="en-US" altLang="zh-CN" sz="1600" b="0" i="1" dirty="0">
                            <a:latin typeface="Cambria Math" panose="02040503050406030204" pitchFamily="18" charset="0"/>
                          </a:endParaRPr>
                        </a:p>
                        <a:p>
                          <a:pPr algn="l">
                            <a:lnSpc>
                              <a:spcPct val="100000"/>
                            </a:lnSpc>
                            <a:spcAft>
                              <a:spcPts val="600"/>
                            </a:spcAft>
                          </a:pPr>
                          <a14:m>
                            <m:oMathPara xmlns:m="http://schemas.openxmlformats.org/officeDocument/2006/math">
                              <m:oMathParaPr>
                                <m:jc m:val="left"/>
                              </m:oMathParaPr>
                              <m:oMath xmlns:m="http://schemas.openxmlformats.org/officeDocument/2006/math">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𝑜</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m:t>
                                    </m:r>
                                  </m:sub>
                                </m:sSub>
                                <m:r>
                                  <a:rPr lang="en-US" altLang="zh-CN" sz="1600" b="0" i="1" smtClean="0">
                                    <a:latin typeface="Cambria Math" panose="02040503050406030204" pitchFamily="18" charset="0"/>
                                  </a:rPr>
                                  <m:t>,</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𝑎</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m:t>
                                    </m:r>
                                  </m:sub>
                                </m:sSub>
                                <m:r>
                                  <a:rPr lang="en-US" altLang="zh-CN" sz="1600" b="0" i="1" smtClean="0">
                                    <a:latin typeface="Cambria Math" panose="02040503050406030204" pitchFamily="18" charset="0"/>
                                  </a:rPr>
                                  <m:t>,</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𝑙</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m:t>
                                    </m:r>
                                  </m:sub>
                                </m:sSub>
                                <m:r>
                                  <a:rPr lang="en-US" altLang="zh-CN" sz="1600" b="0" i="1" smtClean="0">
                                    <a:latin typeface="Cambria Math" panose="02040503050406030204" pitchFamily="18" charset="0"/>
                                  </a:rPr>
                                  <m:t>,</m:t>
                                </m:r>
                                <m:sSup>
                                  <m:sSupPr>
                                    <m:ctrlPr>
                                      <a:rPr lang="en-US" altLang="zh-CN" sz="1600" b="0" i="1" smtClean="0">
                                        <a:latin typeface="Cambria Math" panose="02040503050406030204" pitchFamily="18" charset="0"/>
                                      </a:rPr>
                                    </m:ctrlPr>
                                  </m:sSupPr>
                                  <m:e>
                                    <m:r>
                                      <a:rPr lang="en-US" altLang="zh-CN" sz="1600" b="0" i="1" smtClean="0">
                                        <a:latin typeface="Cambria Math" panose="02040503050406030204" pitchFamily="18" charset="0"/>
                                      </a:rPr>
                                      <m:t>𝑑</m:t>
                                    </m:r>
                                  </m:e>
                                  <m:sup>
                                    <m:r>
                                      <a:rPr lang="en-US" altLang="zh-CN" sz="1600" b="0" i="1" smtClean="0">
                                        <a:latin typeface="Cambria Math" panose="02040503050406030204" pitchFamily="18" charset="0"/>
                                      </a:rPr>
                                      <m:t>0</m:t>
                                    </m:r>
                                  </m:sup>
                                </m:sSup>
                                <m:r>
                                  <a:rPr lang="en-US" altLang="zh-CN" sz="1600" b="0" i="1" smtClean="0">
                                    <a:latin typeface="Cambria Math" panose="02040503050406030204" pitchFamily="18" charset="0"/>
                                  </a:rPr>
                                  <m:t>,</m:t>
                                </m:r>
                                <m:sSup>
                                  <m:sSupPr>
                                    <m:ctrlPr>
                                      <a:rPr lang="en-US" altLang="zh-CN" sz="1600" b="0" i="1" smtClean="0">
                                        <a:latin typeface="Cambria Math" panose="02040503050406030204" pitchFamily="18" charset="0"/>
                                      </a:rPr>
                                    </m:ctrlPr>
                                  </m:sSupPr>
                                  <m:e>
                                    <m:r>
                                      <a:rPr lang="en-US" altLang="zh-CN" sz="1600" b="0" i="1" smtClean="0">
                                        <a:latin typeface="Cambria Math" panose="02040503050406030204" pitchFamily="18" charset="0"/>
                                      </a:rPr>
                                      <m:t>𝑑</m:t>
                                    </m:r>
                                  </m:e>
                                  <m:sup>
                                    <m:r>
                                      <a:rPr lang="en-US" altLang="zh-CN" sz="1600" b="0" i="1" smtClean="0">
                                        <a:latin typeface="Cambria Math" panose="02040503050406030204" pitchFamily="18" charset="0"/>
                                      </a:rPr>
                                      <m:t>1</m:t>
                                    </m:r>
                                  </m:sup>
                                </m:sSup>
                              </m:oMath>
                            </m:oMathPara>
                          </a14:m>
                          <a:endParaRPr lang="zh-CN" altLang="en-US" sz="16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14:m>
                            <m:oMath xmlns:m="http://schemas.openxmlformats.org/officeDocument/2006/math">
                              <m:r>
                                <a:rPr lang="en-US" altLang="zh-CN" sz="1600" b="0" i="1" smtClean="0">
                                  <a:latin typeface="Cambria Math" panose="02040503050406030204" pitchFamily="18" charset="0"/>
                                </a:rPr>
                                <m:t>𝑜</m:t>
                              </m:r>
                            </m:oMath>
                          </a14:m>
                          <a:r>
                            <a:rPr lang="en-US" altLang="zh-CN" sz="1600" dirty="0"/>
                            <a:t> is the carrier sensing result</a:t>
                          </a:r>
                          <a:endParaRPr lang="en-US" altLang="zh-CN" sz="1600" i="1" baseline="0" dirty="0">
                            <a:latin typeface="Cambria Math" panose="02040503050406030204" pitchFamily="18" charset="0"/>
                          </a:endParaRPr>
                        </a:p>
                        <a:p>
                          <a:pPr marL="285750" indent="-285750">
                            <a:buFont typeface="Arial" panose="020B0604020202020204" pitchFamily="34" charset="0"/>
                            <a:buChar char="•"/>
                          </a:pPr>
                          <a14:m>
                            <m:oMath xmlns:m="http://schemas.openxmlformats.org/officeDocument/2006/math">
                              <m:r>
                                <a:rPr lang="en-US" altLang="zh-CN" sz="1600" b="0" i="1" smtClean="0">
                                  <a:latin typeface="Cambria Math" panose="02040503050406030204" pitchFamily="18" charset="0"/>
                                </a:rPr>
                                <m:t>𝑎</m:t>
                              </m:r>
                            </m:oMath>
                          </a14:m>
                          <a:r>
                            <a:rPr lang="en-US" altLang="zh-CN" sz="1600" dirty="0"/>
                            <a:t> is the transmission</a:t>
                          </a:r>
                          <a:r>
                            <a:rPr lang="en-US" altLang="zh-CN" sz="1600" baseline="0" dirty="0"/>
                            <a:t> action</a:t>
                          </a:r>
                          <a:endParaRPr lang="en-US" altLang="zh-CN" sz="1600" i="1" baseline="0" dirty="0">
                            <a:latin typeface="Cambria Math" panose="02040503050406030204" pitchFamily="18" charset="0"/>
                          </a:endParaRPr>
                        </a:p>
                        <a:p>
                          <a:pPr marL="285750" indent="-285750">
                            <a:buFont typeface="Arial" panose="020B0604020202020204" pitchFamily="34" charset="0"/>
                            <a:buChar char="•"/>
                          </a:pPr>
                          <a14:m>
                            <m:oMath xmlns:m="http://schemas.openxmlformats.org/officeDocument/2006/math">
                              <m:r>
                                <a:rPr lang="en-US" altLang="zh-CN" sz="1600" b="0" i="1" baseline="0" smtClean="0">
                                  <a:latin typeface="Cambria Math" panose="02040503050406030204" pitchFamily="18" charset="0"/>
                                </a:rPr>
                                <m:t>𝑙</m:t>
                              </m:r>
                            </m:oMath>
                          </a14:m>
                          <a:r>
                            <a:rPr lang="en-US" altLang="zh-CN" sz="1600" baseline="0" dirty="0"/>
                            <a:t> is the time that (</a:t>
                          </a:r>
                          <a14:m>
                            <m:oMath xmlns:m="http://schemas.openxmlformats.org/officeDocument/2006/math">
                              <m:r>
                                <a:rPr lang="en-US" altLang="zh-CN" sz="1600" b="0" i="1" smtClean="0">
                                  <a:latin typeface="Cambria Math" panose="02040503050406030204" pitchFamily="18" charset="0"/>
                                </a:rPr>
                                <m:t>𝑜</m:t>
                              </m:r>
                              <m:r>
                                <a:rPr lang="en-US" altLang="zh-CN" sz="1600" b="0" i="0" smtClean="0">
                                  <a:latin typeface="Cambria Math" panose="02040503050406030204" pitchFamily="18" charset="0"/>
                                </a:rPr>
                                <m:t>,</m:t>
                              </m:r>
                            </m:oMath>
                          </a14:m>
                          <a:r>
                            <a:rPr lang="en-US" altLang="zh-CN" sz="1600" b="0" dirty="0"/>
                            <a:t> </a:t>
                          </a:r>
                          <a14:m>
                            <m:oMath xmlns:m="http://schemas.openxmlformats.org/officeDocument/2006/math">
                              <m:r>
                                <a:rPr lang="en-US" altLang="zh-CN" sz="1600" b="0" i="1" smtClean="0">
                                  <a:latin typeface="Cambria Math" panose="02040503050406030204" pitchFamily="18" charset="0"/>
                                </a:rPr>
                                <m:t>𝑎</m:t>
                              </m:r>
                            </m:oMath>
                          </a14:m>
                          <a:r>
                            <a:rPr lang="en-US" altLang="zh-CN" sz="1600" baseline="0" dirty="0"/>
                            <a:t>) lasts</a:t>
                          </a:r>
                        </a:p>
                        <a:p>
                          <a:pPr marL="285750" indent="-285750">
                            <a:buFont typeface="Arial" panose="020B0604020202020204" pitchFamily="34" charset="0"/>
                            <a:buChar char="•"/>
                          </a:pPr>
                          <a14:m>
                            <m:oMath xmlns:m="http://schemas.openxmlformats.org/officeDocument/2006/math">
                              <m:sSup>
                                <m:sSupPr>
                                  <m:ctrlPr>
                                    <a:rPr lang="en-US" altLang="zh-CN" sz="1600" b="0" i="1" smtClean="0">
                                      <a:latin typeface="Cambria Math" panose="02040503050406030204" pitchFamily="18" charset="0"/>
                                    </a:rPr>
                                  </m:ctrlPr>
                                </m:sSupPr>
                                <m:e>
                                  <m:r>
                                    <a:rPr lang="en-US" altLang="zh-CN" sz="1600" b="0" i="1" smtClean="0">
                                      <a:latin typeface="Cambria Math" panose="02040503050406030204" pitchFamily="18" charset="0"/>
                                    </a:rPr>
                                    <m:t>𝑑</m:t>
                                  </m:r>
                                </m:e>
                                <m:sup>
                                  <m:r>
                                    <a:rPr lang="en-US" altLang="zh-CN" sz="1600" b="0" i="1" smtClean="0">
                                      <a:latin typeface="Cambria Math" panose="02040503050406030204" pitchFamily="18" charset="0"/>
                                    </a:rPr>
                                    <m:t>0</m:t>
                                  </m:r>
                                </m:sup>
                              </m:sSup>
                            </m:oMath>
                          </a14:m>
                          <a:r>
                            <a:rPr lang="en-US" altLang="zh-CN" sz="1600" dirty="0"/>
                            <a:t> is the</a:t>
                          </a:r>
                          <a:r>
                            <a:rPr lang="en-US" altLang="zh-CN" sz="1600" baseline="0" dirty="0"/>
                            <a:t> time since last successful transmission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14:m>
                            <m:oMath xmlns:m="http://schemas.openxmlformats.org/officeDocument/2006/math">
                              <m:sSup>
                                <m:sSupPr>
                                  <m:ctrlPr>
                                    <a:rPr lang="en-US" altLang="zh-CN" sz="1600" b="0" i="1" smtClean="0">
                                      <a:latin typeface="Cambria Math" panose="02040503050406030204" pitchFamily="18" charset="0"/>
                                    </a:rPr>
                                  </m:ctrlPr>
                                </m:sSupPr>
                                <m:e>
                                  <m:r>
                                    <a:rPr lang="en-US" altLang="zh-CN" sz="1600" b="0" i="1" smtClean="0">
                                      <a:latin typeface="Cambria Math" panose="02040503050406030204" pitchFamily="18" charset="0"/>
                                    </a:rPr>
                                    <m:t>𝑑</m:t>
                                  </m:r>
                                </m:e>
                                <m:sup>
                                  <m:r>
                                    <a:rPr lang="en-US" altLang="zh-CN" sz="1600" b="0" i="1" smtClean="0">
                                      <a:latin typeface="Cambria Math" panose="02040503050406030204" pitchFamily="18" charset="0"/>
                                    </a:rPr>
                                    <m:t>1</m:t>
                                  </m:r>
                                </m:sup>
                              </m:sSup>
                            </m:oMath>
                          </a14:m>
                          <a:r>
                            <a:rPr lang="en-US" altLang="zh-CN" sz="1600" dirty="0"/>
                            <a:t> is the</a:t>
                          </a:r>
                          <a:r>
                            <a:rPr lang="en-US" altLang="zh-CN" sz="1600" baseline="0" dirty="0"/>
                            <a:t> time since last successful transmission by others</a:t>
                          </a:r>
                          <a:endParaRPr lang="zh-CN" altLang="en-US" sz="1600" dirty="0"/>
                        </a:p>
                      </a:txBody>
                      <a:tcPr/>
                    </a:tc>
                    <a:extLst>
                      <a:ext uri="{0D108BD9-81ED-4DB2-BD59-A6C34878D82A}">
                        <a16:rowId xmlns:a16="http://schemas.microsoft.com/office/drawing/2014/main" val="2220058322"/>
                      </a:ext>
                    </a:extLst>
                  </a:tr>
                  <a:tr h="1080000">
                    <a:tc>
                      <a:txBody>
                        <a:bodyPr/>
                        <a:lstStyle/>
                        <a:p>
                          <a:r>
                            <a:rPr lang="en-US" altLang="zh-CN" sz="1600" dirty="0"/>
                            <a:t>Rate adaptation [4]</a:t>
                          </a:r>
                          <a:endParaRPr lang="zh-CN" altLang="en-US" sz="1600" dirty="0"/>
                        </a:p>
                      </a:txBody>
                      <a:tcPr/>
                    </a:tc>
                    <a:tc>
                      <a:txBody>
                        <a:bodyPr/>
                        <a:lstStyle/>
                        <a:p>
                          <a:r>
                            <a:rPr lang="en-US" altLang="zh-CN" sz="1600" dirty="0"/>
                            <a:t>40=4*10</a:t>
                          </a:r>
                          <a:endParaRPr lang="zh-CN" altLang="en-US" sz="1600" dirty="0"/>
                        </a:p>
                      </a:txBody>
                      <a:tcPr/>
                    </a:tc>
                    <a:tc>
                      <a:txBody>
                        <a:bodyPr/>
                        <a:lstStyle/>
                        <a:p>
                          <a:pPr algn="l">
                            <a:spcAft>
                              <a:spcPts val="0"/>
                            </a:spcAft>
                          </a:pPr>
                          <a14:m>
                            <m:oMath xmlns:m="http://schemas.openxmlformats.org/officeDocument/2006/math">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𝑎</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−10</m:t>
                                  </m:r>
                                </m:sub>
                              </m:sSub>
                              <m:r>
                                <a:rPr lang="en-US" altLang="zh-CN" sz="1600" b="0" i="1" smtClean="0">
                                  <a:latin typeface="Cambria Math" panose="02040503050406030204" pitchFamily="18" charset="0"/>
                                </a:rPr>
                                <m:t>,</m:t>
                              </m:r>
                              <m:r>
                                <a:rPr lang="en-US" altLang="zh-CN" sz="1600" b="0" i="1" smtClean="0">
                                  <a:latin typeface="Cambria Math" panose="02040503050406030204" pitchFamily="18" charset="0"/>
                                </a:rPr>
                                <m:t>𝐴𝐶</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𝐾</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−10</m:t>
                                  </m:r>
                                </m:sub>
                              </m:sSub>
                              <m:r>
                                <a:rPr lang="en-US" altLang="zh-CN" sz="1600" b="0" i="1" smtClean="0">
                                  <a:latin typeface="Cambria Math" panose="02040503050406030204" pitchFamily="18" charset="0"/>
                                </a:rPr>
                                <m:t>,</m:t>
                              </m:r>
                              <m:sSub>
                                <m:sSubPr>
                                  <m:ctrlPr>
                                    <a:rPr lang="en-US" altLang="zh-CN" sz="1600" b="0" i="1" smtClean="0">
                                      <a:latin typeface="Cambria Math" panose="02040503050406030204" pitchFamily="18" charset="0"/>
                                    </a:rPr>
                                  </m:ctrlPr>
                                </m:sSubPr>
                                <m:e>
                                  <m:r>
                                    <m:rPr>
                                      <m:sty m:val="p"/>
                                    </m:rPr>
                                    <a:rPr lang="en-US" altLang="zh-CN" sz="1600" b="0" i="1" smtClean="0">
                                      <a:latin typeface="Cambria Math" panose="02040503050406030204" pitchFamily="18" charset="0"/>
                                    </a:rPr>
                                    <m:t>RSS</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−10</m:t>
                                  </m:r>
                                </m:sub>
                              </m:sSub>
                              <m:r>
                                <a:rPr lang="en-US" altLang="zh-CN" sz="1600" b="0" i="1" smtClean="0">
                                  <a:latin typeface="Cambria Math" panose="02040503050406030204" pitchFamily="18" charset="0"/>
                                </a:rPr>
                                <m:t>,</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𝑑</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−10</m:t>
                                  </m:r>
                                </m:sub>
                              </m:sSub>
                              <m:r>
                                <a:rPr lang="en-US" altLang="zh-CN" sz="1600" b="0" i="1" smtClean="0">
                                  <a:latin typeface="Cambria Math" panose="02040503050406030204" pitchFamily="18" charset="0"/>
                                </a:rPr>
                                <m:t>,…,</m:t>
                              </m:r>
                            </m:oMath>
                          </a14:m>
                          <a:r>
                            <a:rPr lang="en-US" altLang="zh-CN" sz="1600" b="0" dirty="0"/>
                            <a:t> </a:t>
                          </a:r>
                          <a14:m>
                            <m:oMath xmlns:m="http://schemas.openxmlformats.org/officeDocument/2006/math">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𝑎</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m:t>
                                  </m:r>
                                </m:sub>
                              </m:sSub>
                              <m:r>
                                <a:rPr lang="en-US" altLang="zh-CN" sz="1600" b="0" i="1" smtClean="0">
                                  <a:latin typeface="Cambria Math" panose="02040503050406030204" pitchFamily="18" charset="0"/>
                                </a:rPr>
                                <m:t>,</m:t>
                              </m:r>
                              <m:r>
                                <a:rPr lang="en-US" altLang="zh-CN" sz="1600" b="0" i="1" smtClean="0">
                                  <a:latin typeface="Cambria Math" panose="02040503050406030204" pitchFamily="18" charset="0"/>
                                </a:rPr>
                                <m:t>𝐴𝐶</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𝐾</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m:t>
                                  </m:r>
                                </m:sub>
                              </m:sSub>
                              <m:r>
                                <a:rPr lang="en-US" altLang="zh-CN" sz="1600" b="0" i="1" smtClean="0">
                                  <a:latin typeface="Cambria Math" panose="02040503050406030204" pitchFamily="18" charset="0"/>
                                </a:rPr>
                                <m:t>,</m:t>
                              </m:r>
                              <m:sSub>
                                <m:sSubPr>
                                  <m:ctrlPr>
                                    <a:rPr lang="en-US" altLang="zh-CN" sz="1600" b="0" i="1" smtClean="0">
                                      <a:latin typeface="Cambria Math" panose="02040503050406030204" pitchFamily="18" charset="0"/>
                                    </a:rPr>
                                  </m:ctrlPr>
                                </m:sSubPr>
                                <m:e>
                                  <m:r>
                                    <m:rPr>
                                      <m:sty m:val="p"/>
                                    </m:rPr>
                                    <a:rPr lang="en-US" altLang="zh-CN" sz="1600" b="0" i="1" smtClean="0">
                                      <a:latin typeface="Cambria Math" panose="02040503050406030204" pitchFamily="18" charset="0"/>
                                    </a:rPr>
                                    <m:t>RSS</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m:t>
                                  </m:r>
                                </m:sub>
                              </m:sSub>
                              <m:r>
                                <a:rPr lang="en-US" altLang="zh-CN" sz="1600" b="0" i="1" smtClean="0">
                                  <a:latin typeface="Cambria Math" panose="02040503050406030204" pitchFamily="18" charset="0"/>
                                </a:rPr>
                                <m:t>,</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𝑑</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m:t>
                                  </m:r>
                                </m:sub>
                              </m:sSub>
                            </m:oMath>
                          </a14:m>
                          <a:endParaRPr lang="en-US" altLang="zh-CN" sz="1600" b="0" i="1" dirty="0">
                            <a:latin typeface="Cambria Math" panose="02040503050406030204" pitchFamily="18" charset="0"/>
                          </a:endParaRPr>
                        </a:p>
                      </a:txBody>
                      <a:tcPr/>
                    </a:tc>
                    <a:tc>
                      <a:txBody>
                        <a:bodyPr/>
                        <a:lstStyle/>
                        <a:p>
                          <a:pPr marL="285750" indent="-285750">
                            <a:buFont typeface="Arial" panose="020B0604020202020204" pitchFamily="34" charset="0"/>
                            <a:buChar char="•"/>
                          </a:pPr>
                          <a14:m>
                            <m:oMath xmlns:m="http://schemas.openxmlformats.org/officeDocument/2006/math">
                              <m:r>
                                <a:rPr lang="en-US" altLang="zh-CN" sz="1600" b="0" i="1" smtClean="0">
                                  <a:latin typeface="Cambria Math" panose="02040503050406030204" pitchFamily="18" charset="0"/>
                                </a:rPr>
                                <m:t>𝑎</m:t>
                              </m:r>
                            </m:oMath>
                          </a14:m>
                          <a:r>
                            <a:rPr lang="en-US" altLang="zh-CN" sz="1600" dirty="0"/>
                            <a:t> is the MCS selection</a:t>
                          </a:r>
                          <a:endParaRPr lang="en-US" altLang="zh-CN" sz="1600" i="1" baseline="0" dirty="0">
                            <a:latin typeface="Cambria Math" panose="02040503050406030204" pitchFamily="18" charset="0"/>
                          </a:endParaRPr>
                        </a:p>
                        <a:p>
                          <a:pPr marL="285750" indent="-285750">
                            <a:buFont typeface="Arial" panose="020B0604020202020204" pitchFamily="34" charset="0"/>
                            <a:buChar char="•"/>
                          </a:pPr>
                          <a14:m>
                            <m:oMath xmlns:m="http://schemas.openxmlformats.org/officeDocument/2006/math">
                              <m:r>
                                <a:rPr lang="en-US" altLang="zh-CN" sz="1600" i="1" baseline="0" dirty="0" smtClean="0">
                                  <a:latin typeface="Cambria Math" panose="02040503050406030204" pitchFamily="18" charset="0"/>
                                </a:rPr>
                                <m:t>𝐴𝐶𝐾</m:t>
                              </m:r>
                            </m:oMath>
                          </a14:m>
                          <a:r>
                            <a:rPr lang="en-US" altLang="zh-CN" sz="1600" baseline="0" dirty="0"/>
                            <a:t> is the transmission result</a:t>
                          </a:r>
                        </a:p>
                        <a:p>
                          <a:pPr marL="285750" indent="-285750">
                            <a:buFont typeface="Arial" panose="020B0604020202020204" pitchFamily="34" charset="0"/>
                            <a:buChar char="•"/>
                          </a:pPr>
                          <a14:m>
                            <m:oMath xmlns:m="http://schemas.openxmlformats.org/officeDocument/2006/math">
                              <m:r>
                                <a:rPr lang="en-US" altLang="zh-CN" sz="1600" i="1" baseline="0" dirty="0" smtClean="0">
                                  <a:latin typeface="Cambria Math" panose="02040503050406030204" pitchFamily="18" charset="0"/>
                                </a:rPr>
                                <m:t>𝑅𝑆𝑆</m:t>
                              </m:r>
                            </m:oMath>
                          </a14:m>
                          <a:r>
                            <a:rPr lang="zh-CN" altLang="en-US" sz="1600" dirty="0"/>
                            <a:t> </a:t>
                          </a:r>
                          <a:r>
                            <a:rPr lang="en-US" altLang="zh-CN" sz="1600" dirty="0"/>
                            <a:t>is the received signal strength</a:t>
                          </a:r>
                        </a:p>
                        <a:p>
                          <a:pPr marL="285750" indent="-285750">
                            <a:buFont typeface="Arial" panose="020B0604020202020204" pitchFamily="34" charset="0"/>
                            <a:buChar char="•"/>
                          </a:pPr>
                          <a14:m>
                            <m:oMath xmlns:m="http://schemas.openxmlformats.org/officeDocument/2006/math">
                              <m:r>
                                <a:rPr lang="en-US" altLang="zh-CN" sz="1600" i="1" dirty="0" smtClean="0">
                                  <a:latin typeface="Cambria Math" panose="02040503050406030204" pitchFamily="18" charset="0"/>
                                </a:rPr>
                                <m:t>𝑑</m:t>
                              </m:r>
                            </m:oMath>
                          </a14:m>
                          <a:r>
                            <a:rPr lang="en-US" altLang="zh-CN" sz="1600" dirty="0"/>
                            <a:t> is the</a:t>
                          </a:r>
                          <a:r>
                            <a:rPr lang="en-US" altLang="zh-CN" sz="1600" baseline="0" dirty="0"/>
                            <a:t> time since last transmission</a:t>
                          </a:r>
                          <a:endParaRPr lang="zh-CN" altLang="en-US" sz="1600" dirty="0"/>
                        </a:p>
                      </a:txBody>
                      <a:tcPr/>
                    </a:tc>
                    <a:extLst>
                      <a:ext uri="{0D108BD9-81ED-4DB2-BD59-A6C34878D82A}">
                        <a16:rowId xmlns:a16="http://schemas.microsoft.com/office/drawing/2014/main" val="2317699162"/>
                      </a:ext>
                    </a:extLst>
                  </a:tr>
                </a:tbl>
              </a:graphicData>
            </a:graphic>
          </p:graphicFrame>
        </mc:Choice>
        <mc:Fallback xmlns="">
          <p:graphicFrame>
            <p:nvGraphicFramePr>
              <p:cNvPr id="12" name="表格 11">
                <a:extLst>
                  <a:ext uri="{FF2B5EF4-FFF2-40B4-BE49-F238E27FC236}">
                    <a16:creationId xmlns:a16="http://schemas.microsoft.com/office/drawing/2014/main" id="{60BF12D4-C394-46CD-9DC0-9B305223C29A}"/>
                  </a:ext>
                </a:extLst>
              </p:cNvPr>
              <p:cNvGraphicFramePr>
                <a:graphicFrameLocks noGrp="1"/>
              </p:cNvGraphicFramePr>
              <p:nvPr>
                <p:extLst>
                  <p:ext uri="{D42A27DB-BD31-4B8C-83A1-F6EECF244321}">
                    <p14:modId xmlns:p14="http://schemas.microsoft.com/office/powerpoint/2010/main" val="3835632652"/>
                  </p:ext>
                </p:extLst>
              </p:nvPr>
            </p:nvGraphicFramePr>
            <p:xfrm>
              <a:off x="914401" y="1806032"/>
              <a:ext cx="10836344" cy="2991120"/>
            </p:xfrm>
            <a:graphic>
              <a:graphicData uri="http://schemas.openxmlformats.org/drawingml/2006/table">
                <a:tbl>
                  <a:tblPr firstRow="1" bandRow="1">
                    <a:tableStyleId>{5C22544A-7EE6-4342-B048-85BDC9FD1C3A}</a:tableStyleId>
                  </a:tblPr>
                  <a:tblGrid>
                    <a:gridCol w="1188000">
                      <a:extLst>
                        <a:ext uri="{9D8B030D-6E8A-4147-A177-3AD203B41FA5}">
                          <a16:colId xmlns:a16="http://schemas.microsoft.com/office/drawing/2014/main" val="3243657966"/>
                        </a:ext>
                      </a:extLst>
                    </a:gridCol>
                    <a:gridCol w="1332000">
                      <a:extLst>
                        <a:ext uri="{9D8B030D-6E8A-4147-A177-3AD203B41FA5}">
                          <a16:colId xmlns:a16="http://schemas.microsoft.com/office/drawing/2014/main" val="1471889992"/>
                        </a:ext>
                      </a:extLst>
                    </a:gridCol>
                    <a:gridCol w="3096344">
                      <a:extLst>
                        <a:ext uri="{9D8B030D-6E8A-4147-A177-3AD203B41FA5}">
                          <a16:colId xmlns:a16="http://schemas.microsoft.com/office/drawing/2014/main" val="2936772050"/>
                        </a:ext>
                      </a:extLst>
                    </a:gridCol>
                    <a:gridCol w="5220000">
                      <a:extLst>
                        <a:ext uri="{9D8B030D-6E8A-4147-A177-3AD203B41FA5}">
                          <a16:colId xmlns:a16="http://schemas.microsoft.com/office/drawing/2014/main" val="2022288208"/>
                        </a:ext>
                      </a:extLst>
                    </a:gridCol>
                  </a:tblGrid>
                  <a:tr h="579120">
                    <a:tc>
                      <a:txBody>
                        <a:bodyPr/>
                        <a:lstStyle/>
                        <a:p>
                          <a:r>
                            <a:rPr lang="en-US" altLang="zh-CN" sz="1600" b="1" dirty="0">
                              <a:latin typeface="+mn-lt"/>
                            </a:rPr>
                            <a:t>Use case</a:t>
                          </a:r>
                          <a:endParaRPr lang="zh-CN" altLang="en-US" sz="1600" b="1" dirty="0">
                            <a:latin typeface="+mn-lt"/>
                          </a:endParaRPr>
                        </a:p>
                      </a:txBody>
                      <a:tcPr anchor="ctr"/>
                    </a:tc>
                    <a:tc>
                      <a:txBody>
                        <a:bodyPr/>
                        <a:lstStyle/>
                        <a:p>
                          <a:r>
                            <a:rPr lang="en-US" altLang="zh-CN" sz="1600" b="1" kern="1200" dirty="0">
                              <a:solidFill>
                                <a:schemeClr val="lt1"/>
                              </a:solidFill>
                              <a:latin typeface="+mn-lt"/>
                              <a:ea typeface="+mn-ea"/>
                              <a:cs typeface="+mn-cs"/>
                            </a:rPr>
                            <a:t>Input dimension </a:t>
                          </a:r>
                          <a:r>
                            <a:rPr lang="en-US" altLang="zh-CN" sz="1600" b="1" dirty="0">
                              <a:latin typeface="+mn-lt"/>
                            </a:rPr>
                            <a:t>M</a:t>
                          </a:r>
                          <a:endParaRPr lang="zh-CN" altLang="en-US" sz="1600" b="1" dirty="0">
                            <a:latin typeface="+mn-lt"/>
                          </a:endParaRPr>
                        </a:p>
                      </a:txBody>
                      <a:tcPr anchor="ctr"/>
                    </a:tc>
                    <a:tc>
                      <a:txBody>
                        <a:bodyPr/>
                        <a:lstStyle/>
                        <a:p>
                          <a:endParaRPr lang="zh-CN"/>
                        </a:p>
                      </a:txBody>
                      <a:tcPr anchor="ctr">
                        <a:blipFill>
                          <a:blip r:embed="rId4"/>
                          <a:stretch>
                            <a:fillRect l="-81532" t="-3158" r="-168959" b="-428421"/>
                          </a:stretch>
                        </a:blipFill>
                      </a:tcPr>
                    </a:tc>
                    <a:tc>
                      <a:txBody>
                        <a:bodyPr/>
                        <a:lstStyle/>
                        <a:p>
                          <a:r>
                            <a:rPr lang="en-US" altLang="zh-CN" sz="1600" b="1" dirty="0">
                              <a:latin typeface="+mn-lt"/>
                            </a:rPr>
                            <a:t>Meaning of the input</a:t>
                          </a:r>
                          <a:endParaRPr lang="zh-CN" altLang="en-US" sz="1600" b="1" dirty="0">
                            <a:latin typeface="+mn-lt"/>
                          </a:endParaRPr>
                        </a:p>
                      </a:txBody>
                      <a:tcPr anchor="ctr"/>
                    </a:tc>
                    <a:extLst>
                      <a:ext uri="{0D108BD9-81ED-4DB2-BD59-A6C34878D82A}">
                        <a16:rowId xmlns:a16="http://schemas.microsoft.com/office/drawing/2014/main" val="1946647707"/>
                      </a:ext>
                    </a:extLst>
                  </a:tr>
                  <a:tr h="1332000">
                    <a:tc>
                      <a:txBody>
                        <a:bodyPr/>
                        <a:lstStyle/>
                        <a:p>
                          <a:r>
                            <a:rPr lang="en-US" altLang="zh-CN" sz="1600" dirty="0"/>
                            <a:t>Channel access </a:t>
                          </a:r>
                          <a:r>
                            <a:rPr lang="en-US" altLang="zh-CN" sz="1600" dirty="0">
                              <a:solidFill>
                                <a:schemeClr val="tx1"/>
                              </a:solidFill>
                            </a:rPr>
                            <a:t>[2][3]</a:t>
                          </a:r>
                          <a:endParaRPr lang="zh-CN" altLang="en-US" sz="1600" dirty="0"/>
                        </a:p>
                      </a:txBody>
                      <a:tcPr/>
                    </a:tc>
                    <a:tc>
                      <a:txBody>
                        <a:bodyPr/>
                        <a:lstStyle/>
                        <a:p>
                          <a:r>
                            <a:rPr lang="en-US" altLang="zh-CN" sz="1600" dirty="0"/>
                            <a:t>32=3*10+2</a:t>
                          </a:r>
                          <a:endParaRPr lang="zh-CN" altLang="en-US" sz="1600" dirty="0"/>
                        </a:p>
                      </a:txBody>
                      <a:tcPr/>
                    </a:tc>
                    <a:tc>
                      <a:txBody>
                        <a:bodyPr/>
                        <a:lstStyle/>
                        <a:p>
                          <a:endParaRPr lang="zh-CN"/>
                        </a:p>
                      </a:txBody>
                      <a:tcPr>
                        <a:blipFill>
                          <a:blip r:embed="rId4"/>
                          <a:stretch>
                            <a:fillRect l="-81532" t="-44749" r="-168959" b="-85845"/>
                          </a:stretch>
                        </a:blipFill>
                      </a:tcPr>
                    </a:tc>
                    <a:tc>
                      <a:txBody>
                        <a:bodyPr/>
                        <a:lstStyle/>
                        <a:p>
                          <a:endParaRPr lang="zh-CN"/>
                        </a:p>
                      </a:txBody>
                      <a:tcPr>
                        <a:blipFill>
                          <a:blip r:embed="rId4"/>
                          <a:stretch>
                            <a:fillRect l="-107944" t="-44749" r="-467" b="-85845"/>
                          </a:stretch>
                        </a:blipFill>
                      </a:tcPr>
                    </a:tc>
                    <a:extLst>
                      <a:ext uri="{0D108BD9-81ED-4DB2-BD59-A6C34878D82A}">
                        <a16:rowId xmlns:a16="http://schemas.microsoft.com/office/drawing/2014/main" val="2220058322"/>
                      </a:ext>
                    </a:extLst>
                  </a:tr>
                  <a:tr h="1080000">
                    <a:tc>
                      <a:txBody>
                        <a:bodyPr/>
                        <a:lstStyle/>
                        <a:p>
                          <a:r>
                            <a:rPr lang="en-US" altLang="zh-CN" sz="1600" dirty="0"/>
                            <a:t>Rate adaptation [4]</a:t>
                          </a:r>
                          <a:endParaRPr lang="zh-CN" altLang="en-US" sz="1600" dirty="0"/>
                        </a:p>
                      </a:txBody>
                      <a:tcPr/>
                    </a:tc>
                    <a:tc>
                      <a:txBody>
                        <a:bodyPr/>
                        <a:lstStyle/>
                        <a:p>
                          <a:r>
                            <a:rPr lang="en-US" altLang="zh-CN" sz="1600" dirty="0"/>
                            <a:t>40=4*10</a:t>
                          </a:r>
                          <a:endParaRPr lang="zh-CN" altLang="en-US" sz="1600" dirty="0"/>
                        </a:p>
                      </a:txBody>
                      <a:tcPr/>
                    </a:tc>
                    <a:tc>
                      <a:txBody>
                        <a:bodyPr/>
                        <a:lstStyle/>
                        <a:p>
                          <a:endParaRPr lang="zh-CN"/>
                        </a:p>
                      </a:txBody>
                      <a:tcPr>
                        <a:blipFill>
                          <a:blip r:embed="rId4"/>
                          <a:stretch>
                            <a:fillRect l="-81532" t="-179096" r="-168959" b="-6215"/>
                          </a:stretch>
                        </a:blipFill>
                      </a:tcPr>
                    </a:tc>
                    <a:tc>
                      <a:txBody>
                        <a:bodyPr/>
                        <a:lstStyle/>
                        <a:p>
                          <a:endParaRPr lang="zh-CN"/>
                        </a:p>
                      </a:txBody>
                      <a:tcPr>
                        <a:blipFill>
                          <a:blip r:embed="rId4"/>
                          <a:stretch>
                            <a:fillRect l="-107944" t="-179096" r="-467" b="-6215"/>
                          </a:stretch>
                        </a:blipFill>
                      </a:tcPr>
                    </a:tc>
                    <a:extLst>
                      <a:ext uri="{0D108BD9-81ED-4DB2-BD59-A6C34878D82A}">
                        <a16:rowId xmlns:a16="http://schemas.microsoft.com/office/drawing/2014/main" val="2317699162"/>
                      </a:ext>
                    </a:extLst>
                  </a:tr>
                </a:tbl>
              </a:graphicData>
            </a:graphic>
          </p:graphicFrame>
        </mc:Fallback>
      </mc:AlternateContent>
      <p:sp>
        <p:nvSpPr>
          <p:cNvPr id="3" name="矩形 2">
            <a:extLst>
              <a:ext uri="{FF2B5EF4-FFF2-40B4-BE49-F238E27FC236}">
                <a16:creationId xmlns:a16="http://schemas.microsoft.com/office/drawing/2014/main" id="{8575F944-6443-4C38-AFAD-C276F8761249}"/>
              </a:ext>
            </a:extLst>
          </p:cNvPr>
          <p:cNvSpPr/>
          <p:nvPr/>
        </p:nvSpPr>
        <p:spPr bwMode="auto">
          <a:xfrm>
            <a:off x="3503712" y="2492896"/>
            <a:ext cx="1512168" cy="216024"/>
          </a:xfrm>
          <a:prstGeom prst="rect">
            <a:avLst/>
          </a:prstGeom>
          <a:noFill/>
          <a:ln w="635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矩形 8">
            <a:extLst>
              <a:ext uri="{FF2B5EF4-FFF2-40B4-BE49-F238E27FC236}">
                <a16:creationId xmlns:a16="http://schemas.microsoft.com/office/drawing/2014/main" id="{2CFD5599-97E5-47CE-AE58-35ADE74FBA25}"/>
              </a:ext>
            </a:extLst>
          </p:cNvPr>
          <p:cNvSpPr/>
          <p:nvPr/>
        </p:nvSpPr>
        <p:spPr bwMode="auto">
          <a:xfrm>
            <a:off x="3503712" y="2783449"/>
            <a:ext cx="1259248" cy="216024"/>
          </a:xfrm>
          <a:prstGeom prst="rect">
            <a:avLst/>
          </a:prstGeom>
          <a:noFill/>
          <a:ln w="635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矩形 9">
            <a:extLst>
              <a:ext uri="{FF2B5EF4-FFF2-40B4-BE49-F238E27FC236}">
                <a16:creationId xmlns:a16="http://schemas.microsoft.com/office/drawing/2014/main" id="{8660839F-7A7A-4277-9BD2-20C4131AD34F}"/>
              </a:ext>
            </a:extLst>
          </p:cNvPr>
          <p:cNvSpPr/>
          <p:nvPr/>
        </p:nvSpPr>
        <p:spPr bwMode="auto">
          <a:xfrm>
            <a:off x="4812204" y="2783449"/>
            <a:ext cx="563716" cy="216024"/>
          </a:xfrm>
          <a:prstGeom prst="rect">
            <a:avLst/>
          </a:prstGeom>
          <a:noFill/>
          <a:ln w="635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矩形 10">
            <a:extLst>
              <a:ext uri="{FF2B5EF4-FFF2-40B4-BE49-F238E27FC236}">
                <a16:creationId xmlns:a16="http://schemas.microsoft.com/office/drawing/2014/main" id="{027EE473-2A2D-41B0-BE25-0ADBAF7D3BF4}"/>
              </a:ext>
            </a:extLst>
          </p:cNvPr>
          <p:cNvSpPr/>
          <p:nvPr/>
        </p:nvSpPr>
        <p:spPr bwMode="auto">
          <a:xfrm>
            <a:off x="3503712" y="3790300"/>
            <a:ext cx="2664296" cy="216024"/>
          </a:xfrm>
          <a:prstGeom prst="rect">
            <a:avLst/>
          </a:prstGeom>
          <a:noFill/>
          <a:ln w="635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矩形 12">
            <a:extLst>
              <a:ext uri="{FF2B5EF4-FFF2-40B4-BE49-F238E27FC236}">
                <a16:creationId xmlns:a16="http://schemas.microsoft.com/office/drawing/2014/main" id="{4476D769-48F3-4C4B-B251-6684D27F2B2F}"/>
              </a:ext>
            </a:extLst>
          </p:cNvPr>
          <p:cNvSpPr/>
          <p:nvPr/>
        </p:nvSpPr>
        <p:spPr bwMode="auto">
          <a:xfrm>
            <a:off x="3503712" y="4053853"/>
            <a:ext cx="2270163" cy="216024"/>
          </a:xfrm>
          <a:prstGeom prst="rect">
            <a:avLst/>
          </a:prstGeom>
          <a:noFill/>
          <a:ln w="635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8" name="矩形 7">
                <a:extLst>
                  <a:ext uri="{FF2B5EF4-FFF2-40B4-BE49-F238E27FC236}">
                    <a16:creationId xmlns:a16="http://schemas.microsoft.com/office/drawing/2014/main" id="{4A76F3FC-4EB2-4014-AE7C-34FC8BDECE46}"/>
                  </a:ext>
                </a:extLst>
              </p:cNvPr>
              <p:cNvSpPr/>
              <p:nvPr/>
            </p:nvSpPr>
            <p:spPr>
              <a:xfrm>
                <a:off x="4029908" y="2241224"/>
                <a:ext cx="608885"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zh-CN" sz="1400" i="1" smtClean="0">
                              <a:solidFill>
                                <a:srgbClr val="C00000"/>
                              </a:solidFill>
                              <a:latin typeface="Cambria Math" panose="02040503050406030204" pitchFamily="18" charset="0"/>
                            </a:rPr>
                          </m:ctrlPr>
                        </m:sSubPr>
                        <m:e>
                          <m:r>
                            <a:rPr lang="en-US" altLang="zh-CN" sz="1400" b="1" i="1">
                              <a:solidFill>
                                <a:srgbClr val="C00000"/>
                              </a:solidFill>
                              <a:latin typeface="Cambria Math" panose="02040503050406030204" pitchFamily="18" charset="0"/>
                            </a:rPr>
                            <m:t>𝑯</m:t>
                          </m:r>
                        </m:e>
                        <m:sub>
                          <m:r>
                            <a:rPr lang="en-US" altLang="zh-CN" sz="1400" b="1" i="1">
                              <a:solidFill>
                                <a:srgbClr val="C00000"/>
                              </a:solidFill>
                              <a:latin typeface="Cambria Math" panose="02040503050406030204" pitchFamily="18" charset="0"/>
                            </a:rPr>
                            <m:t>𝒕</m:t>
                          </m:r>
                          <m:r>
                            <a:rPr lang="en-US" altLang="zh-CN" sz="1400" b="1" i="1">
                              <a:solidFill>
                                <a:srgbClr val="C00000"/>
                              </a:solidFill>
                              <a:latin typeface="Cambria Math" panose="02040503050406030204" pitchFamily="18" charset="0"/>
                            </a:rPr>
                            <m:t>−</m:t>
                          </m:r>
                          <m:r>
                            <a:rPr lang="en-US" altLang="zh-CN" sz="1400" b="1" i="1">
                              <a:solidFill>
                                <a:srgbClr val="C00000"/>
                              </a:solidFill>
                              <a:latin typeface="Cambria Math" panose="02040503050406030204" pitchFamily="18" charset="0"/>
                            </a:rPr>
                            <m:t>𝑻</m:t>
                          </m:r>
                        </m:sub>
                      </m:sSub>
                    </m:oMath>
                  </m:oMathPara>
                </a14:m>
                <a:endParaRPr lang="zh-CN" altLang="en-US" sz="1400" dirty="0">
                  <a:solidFill>
                    <a:srgbClr val="C00000"/>
                  </a:solidFill>
                </a:endParaRPr>
              </a:p>
            </p:txBody>
          </p:sp>
        </mc:Choice>
        <mc:Fallback xmlns="">
          <p:sp>
            <p:nvSpPr>
              <p:cNvPr id="8" name="矩形 7">
                <a:extLst>
                  <a:ext uri="{FF2B5EF4-FFF2-40B4-BE49-F238E27FC236}">
                    <a16:creationId xmlns:a16="http://schemas.microsoft.com/office/drawing/2014/main" id="{4A76F3FC-4EB2-4014-AE7C-34FC8BDECE46}"/>
                  </a:ext>
                </a:extLst>
              </p:cNvPr>
              <p:cNvSpPr>
                <a:spLocks noRot="1" noChangeAspect="1" noMove="1" noResize="1" noEditPoints="1" noAdjustHandles="1" noChangeArrowheads="1" noChangeShapeType="1" noTextEdit="1"/>
              </p:cNvSpPr>
              <p:nvPr/>
            </p:nvSpPr>
            <p:spPr>
              <a:xfrm>
                <a:off x="4029908" y="2241224"/>
                <a:ext cx="608885" cy="307777"/>
              </a:xfrm>
              <a:prstGeom prst="rect">
                <a:avLst/>
              </a:prstGeom>
              <a:blipFill>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5" name="矩形 14">
                <a:extLst>
                  <a:ext uri="{FF2B5EF4-FFF2-40B4-BE49-F238E27FC236}">
                    <a16:creationId xmlns:a16="http://schemas.microsoft.com/office/drawing/2014/main" id="{FD95657B-1DC8-44CB-A754-62810F7A5ED9}"/>
                  </a:ext>
                </a:extLst>
              </p:cNvPr>
              <p:cNvSpPr/>
              <p:nvPr/>
            </p:nvSpPr>
            <p:spPr>
              <a:xfrm>
                <a:off x="3874255" y="2933221"/>
                <a:ext cx="605679"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zh-CN" sz="1400" i="1" smtClean="0">
                              <a:solidFill>
                                <a:srgbClr val="C00000"/>
                              </a:solidFill>
                              <a:latin typeface="Cambria Math" panose="02040503050406030204" pitchFamily="18" charset="0"/>
                            </a:rPr>
                          </m:ctrlPr>
                        </m:sSubPr>
                        <m:e>
                          <m:r>
                            <a:rPr lang="en-US" altLang="zh-CN" sz="1400" b="1" i="1">
                              <a:solidFill>
                                <a:srgbClr val="C00000"/>
                              </a:solidFill>
                              <a:latin typeface="Cambria Math" panose="02040503050406030204" pitchFamily="18" charset="0"/>
                            </a:rPr>
                            <m:t>𝑯</m:t>
                          </m:r>
                        </m:e>
                        <m:sub>
                          <m:r>
                            <a:rPr lang="en-US" altLang="zh-CN" sz="1400" b="1" i="1">
                              <a:solidFill>
                                <a:srgbClr val="C00000"/>
                              </a:solidFill>
                              <a:latin typeface="Cambria Math" panose="02040503050406030204" pitchFamily="18" charset="0"/>
                            </a:rPr>
                            <m:t>𝒕</m:t>
                          </m:r>
                          <m:r>
                            <a:rPr lang="en-US" altLang="zh-CN" sz="1400" b="1" i="1">
                              <a:solidFill>
                                <a:srgbClr val="C00000"/>
                              </a:solidFill>
                              <a:latin typeface="Cambria Math" panose="02040503050406030204" pitchFamily="18" charset="0"/>
                            </a:rPr>
                            <m:t>−</m:t>
                          </m:r>
                          <m:r>
                            <a:rPr lang="en-US" altLang="zh-CN" sz="1400" b="1" i="1" smtClean="0">
                              <a:solidFill>
                                <a:srgbClr val="C00000"/>
                              </a:solidFill>
                              <a:latin typeface="Cambria Math" panose="02040503050406030204" pitchFamily="18" charset="0"/>
                            </a:rPr>
                            <m:t>𝟏</m:t>
                          </m:r>
                        </m:sub>
                      </m:sSub>
                    </m:oMath>
                  </m:oMathPara>
                </a14:m>
                <a:endParaRPr lang="zh-CN" altLang="en-US" sz="1400" dirty="0">
                  <a:solidFill>
                    <a:srgbClr val="C00000"/>
                  </a:solidFill>
                </a:endParaRPr>
              </a:p>
            </p:txBody>
          </p:sp>
        </mc:Choice>
        <mc:Fallback xmlns="">
          <p:sp>
            <p:nvSpPr>
              <p:cNvPr id="15" name="矩形 14">
                <a:extLst>
                  <a:ext uri="{FF2B5EF4-FFF2-40B4-BE49-F238E27FC236}">
                    <a16:creationId xmlns:a16="http://schemas.microsoft.com/office/drawing/2014/main" id="{FD95657B-1DC8-44CB-A754-62810F7A5ED9}"/>
                  </a:ext>
                </a:extLst>
              </p:cNvPr>
              <p:cNvSpPr>
                <a:spLocks noRot="1" noChangeAspect="1" noMove="1" noResize="1" noEditPoints="1" noAdjustHandles="1" noChangeArrowheads="1" noChangeShapeType="1" noTextEdit="1"/>
              </p:cNvSpPr>
              <p:nvPr/>
            </p:nvSpPr>
            <p:spPr>
              <a:xfrm>
                <a:off x="3874255" y="2933221"/>
                <a:ext cx="605679" cy="307777"/>
              </a:xfrm>
              <a:prstGeom prst="rect">
                <a:avLst/>
              </a:prstGeom>
              <a:blipFill>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6" name="矩形 15">
                <a:extLst>
                  <a:ext uri="{FF2B5EF4-FFF2-40B4-BE49-F238E27FC236}">
                    <a16:creationId xmlns:a16="http://schemas.microsoft.com/office/drawing/2014/main" id="{95D7032D-C7C3-45B9-A31E-DE69DF5C40EA}"/>
                  </a:ext>
                </a:extLst>
              </p:cNvPr>
              <p:cNvSpPr/>
              <p:nvPr/>
            </p:nvSpPr>
            <p:spPr>
              <a:xfrm>
                <a:off x="4942771" y="2933221"/>
                <a:ext cx="254871" cy="30777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zh-CN" sz="1400" b="1" i="1" smtClean="0">
                          <a:solidFill>
                            <a:srgbClr val="C00000"/>
                          </a:solidFill>
                          <a:latin typeface="Cambria Math" panose="02040503050406030204" pitchFamily="18" charset="0"/>
                        </a:rPr>
                        <m:t>𝑰</m:t>
                      </m:r>
                    </m:oMath>
                  </m:oMathPara>
                </a14:m>
                <a:endParaRPr lang="zh-CN" altLang="en-US" sz="1400" b="1" dirty="0">
                  <a:solidFill>
                    <a:srgbClr val="C00000"/>
                  </a:solidFill>
                </a:endParaRPr>
              </a:p>
            </p:txBody>
          </p:sp>
        </mc:Choice>
        <mc:Fallback xmlns="">
          <p:sp>
            <p:nvSpPr>
              <p:cNvPr id="16" name="矩形 15">
                <a:extLst>
                  <a:ext uri="{FF2B5EF4-FFF2-40B4-BE49-F238E27FC236}">
                    <a16:creationId xmlns:a16="http://schemas.microsoft.com/office/drawing/2014/main" id="{95D7032D-C7C3-45B9-A31E-DE69DF5C40EA}"/>
                  </a:ext>
                </a:extLst>
              </p:cNvPr>
              <p:cNvSpPr>
                <a:spLocks noRot="1" noChangeAspect="1" noMove="1" noResize="1" noEditPoints="1" noAdjustHandles="1" noChangeArrowheads="1" noChangeShapeType="1" noTextEdit="1"/>
              </p:cNvSpPr>
              <p:nvPr/>
            </p:nvSpPr>
            <p:spPr>
              <a:xfrm>
                <a:off x="4942771" y="2933221"/>
                <a:ext cx="254871" cy="307777"/>
              </a:xfrm>
              <a:prstGeom prst="rect">
                <a:avLst/>
              </a:prstGeom>
              <a:blipFill>
                <a:blip r:embed="rId7"/>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7" name="矩形 16">
                <a:extLst>
                  <a:ext uri="{FF2B5EF4-FFF2-40B4-BE49-F238E27FC236}">
                    <a16:creationId xmlns:a16="http://schemas.microsoft.com/office/drawing/2014/main" id="{18292546-1E6A-4A17-AA88-CC3CB67A39A5}"/>
                  </a:ext>
                </a:extLst>
              </p:cNvPr>
              <p:cNvSpPr/>
              <p:nvPr/>
            </p:nvSpPr>
            <p:spPr>
              <a:xfrm>
                <a:off x="4411470" y="3531339"/>
                <a:ext cx="608885"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zh-CN" sz="1400" i="1" smtClean="0">
                              <a:solidFill>
                                <a:srgbClr val="C00000"/>
                              </a:solidFill>
                              <a:latin typeface="Cambria Math" panose="02040503050406030204" pitchFamily="18" charset="0"/>
                            </a:rPr>
                          </m:ctrlPr>
                        </m:sSubPr>
                        <m:e>
                          <m:r>
                            <a:rPr lang="en-US" altLang="zh-CN" sz="1400" b="1" i="1">
                              <a:solidFill>
                                <a:srgbClr val="C00000"/>
                              </a:solidFill>
                              <a:latin typeface="Cambria Math" panose="02040503050406030204" pitchFamily="18" charset="0"/>
                            </a:rPr>
                            <m:t>𝑯</m:t>
                          </m:r>
                        </m:e>
                        <m:sub>
                          <m:r>
                            <a:rPr lang="en-US" altLang="zh-CN" sz="1400" b="1" i="1">
                              <a:solidFill>
                                <a:srgbClr val="C00000"/>
                              </a:solidFill>
                              <a:latin typeface="Cambria Math" panose="02040503050406030204" pitchFamily="18" charset="0"/>
                            </a:rPr>
                            <m:t>𝒕</m:t>
                          </m:r>
                          <m:r>
                            <a:rPr lang="en-US" altLang="zh-CN" sz="1400" b="1" i="1">
                              <a:solidFill>
                                <a:srgbClr val="C00000"/>
                              </a:solidFill>
                              <a:latin typeface="Cambria Math" panose="02040503050406030204" pitchFamily="18" charset="0"/>
                            </a:rPr>
                            <m:t>−</m:t>
                          </m:r>
                          <m:r>
                            <a:rPr lang="en-US" altLang="zh-CN" sz="1400" b="1" i="1">
                              <a:solidFill>
                                <a:srgbClr val="C00000"/>
                              </a:solidFill>
                              <a:latin typeface="Cambria Math" panose="02040503050406030204" pitchFamily="18" charset="0"/>
                            </a:rPr>
                            <m:t>𝑻</m:t>
                          </m:r>
                        </m:sub>
                      </m:sSub>
                    </m:oMath>
                  </m:oMathPara>
                </a14:m>
                <a:endParaRPr lang="zh-CN" altLang="en-US" sz="1400" dirty="0">
                  <a:solidFill>
                    <a:srgbClr val="C00000"/>
                  </a:solidFill>
                </a:endParaRPr>
              </a:p>
            </p:txBody>
          </p:sp>
        </mc:Choice>
        <mc:Fallback xmlns="">
          <p:sp>
            <p:nvSpPr>
              <p:cNvPr id="17" name="矩形 16">
                <a:extLst>
                  <a:ext uri="{FF2B5EF4-FFF2-40B4-BE49-F238E27FC236}">
                    <a16:creationId xmlns:a16="http://schemas.microsoft.com/office/drawing/2014/main" id="{18292546-1E6A-4A17-AA88-CC3CB67A39A5}"/>
                  </a:ext>
                </a:extLst>
              </p:cNvPr>
              <p:cNvSpPr>
                <a:spLocks noRot="1" noChangeAspect="1" noMove="1" noResize="1" noEditPoints="1" noAdjustHandles="1" noChangeArrowheads="1" noChangeShapeType="1" noTextEdit="1"/>
              </p:cNvSpPr>
              <p:nvPr/>
            </p:nvSpPr>
            <p:spPr>
              <a:xfrm>
                <a:off x="4411470" y="3531339"/>
                <a:ext cx="608885" cy="307777"/>
              </a:xfrm>
              <a:prstGeom prst="rect">
                <a:avLst/>
              </a:prstGeom>
              <a:blipFill>
                <a:blip r:embed="rId8"/>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8" name="矩形 17">
                <a:extLst>
                  <a:ext uri="{FF2B5EF4-FFF2-40B4-BE49-F238E27FC236}">
                    <a16:creationId xmlns:a16="http://schemas.microsoft.com/office/drawing/2014/main" id="{786C0542-70CA-4EF6-90CB-CF5FF0AF1B11}"/>
                  </a:ext>
                </a:extLst>
              </p:cNvPr>
              <p:cNvSpPr/>
              <p:nvPr/>
            </p:nvSpPr>
            <p:spPr>
              <a:xfrm>
                <a:off x="4255817" y="4223336"/>
                <a:ext cx="605679"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zh-CN" sz="1400" i="1" smtClean="0">
                              <a:solidFill>
                                <a:srgbClr val="C00000"/>
                              </a:solidFill>
                              <a:latin typeface="Cambria Math" panose="02040503050406030204" pitchFamily="18" charset="0"/>
                            </a:rPr>
                          </m:ctrlPr>
                        </m:sSubPr>
                        <m:e>
                          <m:r>
                            <a:rPr lang="en-US" altLang="zh-CN" sz="1400" b="1" i="1">
                              <a:solidFill>
                                <a:srgbClr val="C00000"/>
                              </a:solidFill>
                              <a:latin typeface="Cambria Math" panose="02040503050406030204" pitchFamily="18" charset="0"/>
                            </a:rPr>
                            <m:t>𝑯</m:t>
                          </m:r>
                        </m:e>
                        <m:sub>
                          <m:r>
                            <a:rPr lang="en-US" altLang="zh-CN" sz="1400" b="1" i="1">
                              <a:solidFill>
                                <a:srgbClr val="C00000"/>
                              </a:solidFill>
                              <a:latin typeface="Cambria Math" panose="02040503050406030204" pitchFamily="18" charset="0"/>
                            </a:rPr>
                            <m:t>𝒕</m:t>
                          </m:r>
                          <m:r>
                            <a:rPr lang="en-US" altLang="zh-CN" sz="1400" b="1" i="1">
                              <a:solidFill>
                                <a:srgbClr val="C00000"/>
                              </a:solidFill>
                              <a:latin typeface="Cambria Math" panose="02040503050406030204" pitchFamily="18" charset="0"/>
                            </a:rPr>
                            <m:t>−</m:t>
                          </m:r>
                          <m:r>
                            <a:rPr lang="en-US" altLang="zh-CN" sz="1400" b="1" i="1" smtClean="0">
                              <a:solidFill>
                                <a:srgbClr val="C00000"/>
                              </a:solidFill>
                              <a:latin typeface="Cambria Math" panose="02040503050406030204" pitchFamily="18" charset="0"/>
                            </a:rPr>
                            <m:t>𝟏</m:t>
                          </m:r>
                        </m:sub>
                      </m:sSub>
                    </m:oMath>
                  </m:oMathPara>
                </a14:m>
                <a:endParaRPr lang="zh-CN" altLang="en-US" sz="1400" dirty="0">
                  <a:solidFill>
                    <a:srgbClr val="C00000"/>
                  </a:solidFill>
                </a:endParaRPr>
              </a:p>
            </p:txBody>
          </p:sp>
        </mc:Choice>
        <mc:Fallback xmlns="">
          <p:sp>
            <p:nvSpPr>
              <p:cNvPr id="18" name="矩形 17">
                <a:extLst>
                  <a:ext uri="{FF2B5EF4-FFF2-40B4-BE49-F238E27FC236}">
                    <a16:creationId xmlns:a16="http://schemas.microsoft.com/office/drawing/2014/main" id="{786C0542-70CA-4EF6-90CB-CF5FF0AF1B11}"/>
                  </a:ext>
                </a:extLst>
              </p:cNvPr>
              <p:cNvSpPr>
                <a:spLocks noRot="1" noChangeAspect="1" noMove="1" noResize="1" noEditPoints="1" noAdjustHandles="1" noChangeArrowheads="1" noChangeShapeType="1" noTextEdit="1"/>
              </p:cNvSpPr>
              <p:nvPr/>
            </p:nvSpPr>
            <p:spPr>
              <a:xfrm>
                <a:off x="4255817" y="4223336"/>
                <a:ext cx="605679" cy="307777"/>
              </a:xfrm>
              <a:prstGeom prst="rect">
                <a:avLst/>
              </a:prstGeom>
              <a:blipFill>
                <a:blip r:embed="rId9"/>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028378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14401" y="1988840"/>
            <a:ext cx="10361084" cy="4320480"/>
          </a:xfrm>
        </p:spPr>
        <p:txBody>
          <a:bodyPr/>
          <a:lstStyle/>
          <a:p>
            <a:pPr>
              <a:buFont typeface="Arial" panose="020B0604020202020204" pitchFamily="34" charset="0"/>
              <a:buChar char="•"/>
            </a:pPr>
            <a:r>
              <a:rPr lang="en-US" altLang="zh-CN" sz="1800" dirty="0">
                <a:solidFill>
                  <a:schemeClr val="tx1"/>
                </a:solidFill>
              </a:rPr>
              <a:t>We found that [5], which</a:t>
            </a:r>
            <a:r>
              <a:rPr lang="zh-CN" altLang="en-US" sz="1800" dirty="0">
                <a:solidFill>
                  <a:schemeClr val="tx1"/>
                </a:solidFill>
              </a:rPr>
              <a:t> </a:t>
            </a:r>
            <a:r>
              <a:rPr lang="en-US" altLang="zh-CN" sz="1800" dirty="0">
                <a:solidFill>
                  <a:schemeClr val="tx1"/>
                </a:solidFill>
              </a:rPr>
              <a:t>also focus on</a:t>
            </a:r>
            <a:r>
              <a:rPr lang="zh-CN" altLang="en-US" sz="1800" dirty="0">
                <a:solidFill>
                  <a:schemeClr val="tx1"/>
                </a:solidFill>
              </a:rPr>
              <a:t> </a:t>
            </a:r>
            <a:r>
              <a:rPr lang="en-US" altLang="zh-CN" sz="1800" dirty="0">
                <a:solidFill>
                  <a:schemeClr val="tx1"/>
                </a:solidFill>
              </a:rPr>
              <a:t>AI-aided channel access as [2][3], adopts the same hidden layer as [4].</a:t>
            </a:r>
          </a:p>
          <a:p>
            <a:pPr>
              <a:buFont typeface="Arial" panose="020B0604020202020204" pitchFamily="34" charset="0"/>
              <a:buChar char="•"/>
            </a:pPr>
            <a:r>
              <a:rPr lang="en-US" altLang="zh-CN" sz="1800" dirty="0">
                <a:solidFill>
                  <a:schemeClr val="tx1"/>
                </a:solidFill>
              </a:rPr>
              <a:t>We replace the hidden layer used in [2][3] by that in [4], and investigate the feasibility of model reuse for channel access and rate adaptation. </a:t>
            </a:r>
          </a:p>
          <a:p>
            <a:pPr>
              <a:buFont typeface="Arial" panose="020B0604020202020204" pitchFamily="34" charset="0"/>
              <a:buChar char="•"/>
            </a:pPr>
            <a:endParaRPr lang="en-US" altLang="zh-CN" sz="1800" dirty="0">
              <a:solidFill>
                <a:schemeClr val="tx1"/>
              </a:solidFill>
            </a:endParaRPr>
          </a:p>
          <a:p>
            <a:pPr marL="0" indent="0"/>
            <a:endParaRPr lang="en-US" altLang="zh-CN" sz="1800" dirty="0">
              <a:solidFill>
                <a:schemeClr val="tx1"/>
              </a:solidFill>
            </a:endParaRPr>
          </a:p>
          <a:p>
            <a:pPr marL="0" indent="0"/>
            <a:endParaRPr lang="en-US" altLang="zh-CN" sz="1800" dirty="0">
              <a:solidFill>
                <a:schemeClr val="tx1"/>
              </a:solidFill>
            </a:endParaRPr>
          </a:p>
          <a:p>
            <a:pPr marL="0" indent="0"/>
            <a:endParaRPr lang="en-US" altLang="zh-CN" sz="1800" dirty="0">
              <a:solidFill>
                <a:schemeClr val="tx1"/>
              </a:solidFill>
            </a:endParaRPr>
          </a:p>
          <a:p>
            <a:pPr marL="0" indent="0"/>
            <a:endParaRPr lang="en-US" altLang="zh-CN" sz="1800" dirty="0">
              <a:solidFill>
                <a:schemeClr val="tx1"/>
              </a:solidFill>
            </a:endParaRPr>
          </a:p>
          <a:p>
            <a:pPr marL="0" indent="0"/>
            <a:endParaRPr lang="en-US" altLang="zh-CN" sz="1800" dirty="0">
              <a:solidFill>
                <a:schemeClr val="tx1"/>
              </a:solidFill>
            </a:endParaRPr>
          </a:p>
          <a:p>
            <a:pPr marL="0" indent="0"/>
            <a:endParaRPr lang="en-US" altLang="zh-CN" sz="1800" dirty="0">
              <a:solidFill>
                <a:schemeClr val="tx1"/>
              </a:solidFill>
            </a:endParaRPr>
          </a:p>
          <a:p>
            <a:pPr marL="0" indent="0"/>
            <a:endParaRPr lang="en-US" altLang="zh-CN" sz="1800" dirty="0">
              <a:solidFill>
                <a:schemeClr val="tx1"/>
              </a:solidFill>
            </a:endParaRPr>
          </a:p>
          <a:p>
            <a:pPr marL="0" indent="0"/>
            <a:endParaRPr lang="en-US" altLang="zh-CN" sz="1800" dirty="0">
              <a:solidFill>
                <a:schemeClr val="tx1"/>
              </a:solidFill>
            </a:endParaRPr>
          </a:p>
          <a:p>
            <a:pPr marL="0" indent="0"/>
            <a:endParaRPr lang="en-US" altLang="zh-CN" sz="1800" dirty="0">
              <a:solidFill>
                <a:schemeClr val="tx1"/>
              </a:solidFill>
            </a:endParaRPr>
          </a:p>
          <a:p>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a:t>Ziyang Guo, Huawei</a:t>
            </a:r>
            <a:endParaRPr lang="en-GB" dirty="0"/>
          </a:p>
        </p:txBody>
      </p:sp>
      <p:sp>
        <p:nvSpPr>
          <p:cNvPr id="6" name="日期占位符 5"/>
          <p:cNvSpPr>
            <a:spLocks noGrp="1"/>
          </p:cNvSpPr>
          <p:nvPr>
            <p:ph type="dt" idx="15"/>
          </p:nvPr>
        </p:nvSpPr>
        <p:spPr/>
        <p:txBody>
          <a:bodyPr/>
          <a:lstStyle/>
          <a:p>
            <a:r>
              <a:rPr lang="en-US" altLang="zh-CN"/>
              <a:t>July 2023</a:t>
            </a:r>
            <a:endParaRPr lang="en-GB" dirty="0"/>
          </a:p>
        </p:txBody>
      </p:sp>
      <p:sp>
        <p:nvSpPr>
          <p:cNvPr id="7" name="标题 1">
            <a:extLst>
              <a:ext uri="{FF2B5EF4-FFF2-40B4-BE49-F238E27FC236}">
                <a16:creationId xmlns:a16="http://schemas.microsoft.com/office/drawing/2014/main" id="{BA8654E3-34DC-46D6-B912-1FD95B510CFF}"/>
              </a:ext>
            </a:extLst>
          </p:cNvPr>
          <p:cNvSpPr>
            <a:spLocks noGrp="1"/>
          </p:cNvSpPr>
          <p:nvPr>
            <p:ph type="title"/>
          </p:nvPr>
        </p:nvSpPr>
        <p:spPr>
          <a:xfrm>
            <a:off x="914401" y="606425"/>
            <a:ext cx="10361084" cy="1065213"/>
          </a:xfrm>
        </p:spPr>
        <p:txBody>
          <a:bodyPr/>
          <a:lstStyle/>
          <a:p>
            <a:r>
              <a:rPr lang="en-US" altLang="zh-CN" dirty="0"/>
              <a:t>Model Reuse for Channel Access and Rate Adaptation</a:t>
            </a:r>
            <a:endParaRPr lang="zh-CN" altLang="en-US" dirty="0"/>
          </a:p>
        </p:txBody>
      </p:sp>
      <p:grpSp>
        <p:nvGrpSpPr>
          <p:cNvPr id="18" name="组合 17">
            <a:extLst>
              <a:ext uri="{FF2B5EF4-FFF2-40B4-BE49-F238E27FC236}">
                <a16:creationId xmlns:a16="http://schemas.microsoft.com/office/drawing/2014/main" id="{CE6C6C19-55E8-43BD-9DEB-D17E7343F6D7}"/>
              </a:ext>
            </a:extLst>
          </p:cNvPr>
          <p:cNvGrpSpPr/>
          <p:nvPr/>
        </p:nvGrpSpPr>
        <p:grpSpPr>
          <a:xfrm>
            <a:off x="1029060" y="3684460"/>
            <a:ext cx="10210769" cy="2614012"/>
            <a:chOff x="1029060" y="3684460"/>
            <a:chExt cx="10210769" cy="2614012"/>
          </a:xfrm>
        </p:grpSpPr>
        <p:pic>
          <p:nvPicPr>
            <p:cNvPr id="2" name="图片 1">
              <a:extLst>
                <a:ext uri="{FF2B5EF4-FFF2-40B4-BE49-F238E27FC236}">
                  <a16:creationId xmlns:a16="http://schemas.microsoft.com/office/drawing/2014/main" id="{B1B3ADE8-40CA-48D1-9804-511878E040EC}"/>
                </a:ext>
              </a:extLst>
            </p:cNvPr>
            <p:cNvPicPr>
              <a:picLocks noChangeAspect="1"/>
            </p:cNvPicPr>
            <p:nvPr/>
          </p:nvPicPr>
          <p:blipFill>
            <a:blip r:embed="rId2"/>
            <a:stretch>
              <a:fillRect/>
            </a:stretch>
          </p:blipFill>
          <p:spPr>
            <a:xfrm>
              <a:off x="1029060" y="3908642"/>
              <a:ext cx="3868122" cy="1567725"/>
            </a:xfrm>
            <a:prstGeom prst="rect">
              <a:avLst/>
            </a:prstGeom>
          </p:spPr>
        </p:pic>
        <p:cxnSp>
          <p:nvCxnSpPr>
            <p:cNvPr id="133" name="连接符: 肘形 132">
              <a:extLst>
                <a:ext uri="{FF2B5EF4-FFF2-40B4-BE49-F238E27FC236}">
                  <a16:creationId xmlns:a16="http://schemas.microsoft.com/office/drawing/2014/main" id="{56C626B3-A988-4FED-AF9E-30ACAF5F865F}"/>
                </a:ext>
              </a:extLst>
            </p:cNvPr>
            <p:cNvCxnSpPr>
              <a:cxnSpLocks/>
              <a:stCxn id="2" idx="0"/>
              <a:endCxn id="8" idx="0"/>
            </p:cNvCxnSpPr>
            <p:nvPr/>
          </p:nvCxnSpPr>
          <p:spPr bwMode="auto">
            <a:xfrm rot="5400000" flipH="1" flipV="1">
              <a:off x="5549224" y="1098357"/>
              <a:ext cx="224182" cy="5396388"/>
            </a:xfrm>
            <a:prstGeom prst="bentConnector3">
              <a:avLst>
                <a:gd name="adj1" fmla="val 232026"/>
              </a:avLst>
            </a:prstGeom>
            <a:solidFill>
              <a:srgbClr val="00B8FF"/>
            </a:solidFill>
            <a:ln w="9525" cap="flat" cmpd="sng" algn="ctr">
              <a:solidFill>
                <a:schemeClr val="tx1"/>
              </a:solidFill>
              <a:prstDash val="solid"/>
              <a:round/>
              <a:headEnd type="none" w="med" len="med"/>
              <a:tailEnd type="triangle"/>
            </a:ln>
            <a:effectLst/>
          </p:spPr>
        </p:cxnSp>
        <p:sp>
          <p:nvSpPr>
            <p:cNvPr id="134" name="文本框 133">
              <a:extLst>
                <a:ext uri="{FF2B5EF4-FFF2-40B4-BE49-F238E27FC236}">
                  <a16:creationId xmlns:a16="http://schemas.microsoft.com/office/drawing/2014/main" id="{FA390E2C-2A69-415C-90C1-5756832C9F1B}"/>
                </a:ext>
              </a:extLst>
            </p:cNvPr>
            <p:cNvSpPr txBox="1"/>
            <p:nvPr/>
          </p:nvSpPr>
          <p:spPr>
            <a:xfrm>
              <a:off x="6703325" y="5713697"/>
              <a:ext cx="4246026" cy="584775"/>
            </a:xfrm>
            <a:prstGeom prst="rect">
              <a:avLst/>
            </a:prstGeom>
            <a:noFill/>
          </p:spPr>
          <p:txBody>
            <a:bodyPr wrap="square" rtlCol="0">
              <a:spAutoFit/>
            </a:bodyPr>
            <a:lstStyle/>
            <a:p>
              <a:pPr algn="ctr"/>
              <a:r>
                <a:rPr lang="en-US" altLang="zh-CN" sz="1600" dirty="0">
                  <a:solidFill>
                    <a:schemeClr val="tx1"/>
                  </a:solidFill>
                </a:rPr>
                <a:t>Use DNN-based hidden layer structure for both channel access and rate adaptation use cases</a:t>
              </a:r>
              <a:endParaRPr lang="zh-CN" altLang="en-US" sz="1600" dirty="0">
                <a:solidFill>
                  <a:schemeClr val="tx1"/>
                </a:solidFill>
              </a:endParaRPr>
            </a:p>
          </p:txBody>
        </p:sp>
        <p:sp>
          <p:nvSpPr>
            <p:cNvPr id="8" name="矩形 7">
              <a:extLst>
                <a:ext uri="{FF2B5EF4-FFF2-40B4-BE49-F238E27FC236}">
                  <a16:creationId xmlns:a16="http://schemas.microsoft.com/office/drawing/2014/main" id="{F6B409F5-1418-490E-A8C7-0C4B45CB03B8}"/>
                </a:ext>
              </a:extLst>
            </p:cNvPr>
            <p:cNvSpPr/>
            <p:nvPr/>
          </p:nvSpPr>
          <p:spPr bwMode="auto">
            <a:xfrm>
              <a:off x="5479189" y="3684460"/>
              <a:ext cx="5760640" cy="2045040"/>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11" name="图片 10">
              <a:extLst>
                <a:ext uri="{FF2B5EF4-FFF2-40B4-BE49-F238E27FC236}">
                  <a16:creationId xmlns:a16="http://schemas.microsoft.com/office/drawing/2014/main" id="{E2B53A30-9FCD-46D1-B224-3E323FF6212E}"/>
                </a:ext>
              </a:extLst>
            </p:cNvPr>
            <p:cNvPicPr>
              <a:picLocks noChangeAspect="1"/>
            </p:cNvPicPr>
            <p:nvPr/>
          </p:nvPicPr>
          <p:blipFill>
            <a:blip r:embed="rId3"/>
            <a:stretch>
              <a:fillRect/>
            </a:stretch>
          </p:blipFill>
          <p:spPr>
            <a:xfrm>
              <a:off x="5853141" y="3864591"/>
              <a:ext cx="5012735" cy="1733906"/>
            </a:xfrm>
            <a:prstGeom prst="rect">
              <a:avLst/>
            </a:prstGeom>
          </p:spPr>
        </p:pic>
      </p:grpSp>
    </p:spTree>
    <p:extLst>
      <p:ext uri="{BB962C8B-B14F-4D97-AF65-F5344CB8AC3E}">
        <p14:creationId xmlns:p14="http://schemas.microsoft.com/office/powerpoint/2010/main" val="161245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a:t>Ziyang Guo, Huawei</a:t>
            </a:r>
            <a:endParaRPr lang="en-GB" dirty="0"/>
          </a:p>
        </p:txBody>
      </p:sp>
      <p:sp>
        <p:nvSpPr>
          <p:cNvPr id="6" name="日期占位符 5"/>
          <p:cNvSpPr>
            <a:spLocks noGrp="1"/>
          </p:cNvSpPr>
          <p:nvPr>
            <p:ph type="dt" idx="15"/>
          </p:nvPr>
        </p:nvSpPr>
        <p:spPr/>
        <p:txBody>
          <a:bodyPr/>
          <a:lstStyle/>
          <a:p>
            <a:r>
              <a:rPr lang="en-US" altLang="zh-CN"/>
              <a:t>July 2023</a:t>
            </a:r>
            <a:endParaRPr lang="en-GB" dirty="0"/>
          </a:p>
        </p:txBody>
      </p:sp>
      <p:sp>
        <p:nvSpPr>
          <p:cNvPr id="7" name="标题 1">
            <a:extLst>
              <a:ext uri="{FF2B5EF4-FFF2-40B4-BE49-F238E27FC236}">
                <a16:creationId xmlns:a16="http://schemas.microsoft.com/office/drawing/2014/main" id="{BA8654E3-34DC-46D6-B912-1FD95B510CFF}"/>
              </a:ext>
            </a:extLst>
          </p:cNvPr>
          <p:cNvSpPr>
            <a:spLocks noGrp="1"/>
          </p:cNvSpPr>
          <p:nvPr>
            <p:ph type="title"/>
          </p:nvPr>
        </p:nvSpPr>
        <p:spPr>
          <a:xfrm>
            <a:off x="914401" y="606425"/>
            <a:ext cx="10361084" cy="1065213"/>
          </a:xfrm>
        </p:spPr>
        <p:txBody>
          <a:bodyPr/>
          <a:lstStyle/>
          <a:p>
            <a:r>
              <a:rPr lang="en-US" altLang="zh-CN" dirty="0"/>
              <a:t>Model Reuse for Channel Access and Rate Adaptation</a:t>
            </a:r>
            <a:endParaRPr lang="zh-CN" altLang="en-US" dirty="0"/>
          </a:p>
        </p:txBody>
      </p:sp>
      <p:sp>
        <p:nvSpPr>
          <p:cNvPr id="13" name="文本框 12">
            <a:extLst>
              <a:ext uri="{FF2B5EF4-FFF2-40B4-BE49-F238E27FC236}">
                <a16:creationId xmlns:a16="http://schemas.microsoft.com/office/drawing/2014/main" id="{C22C9CBB-6E27-443E-B48B-F2334E28911D}"/>
              </a:ext>
            </a:extLst>
          </p:cNvPr>
          <p:cNvSpPr txBox="1"/>
          <p:nvPr/>
        </p:nvSpPr>
        <p:spPr>
          <a:xfrm>
            <a:off x="2855641" y="5935731"/>
            <a:ext cx="2838455" cy="461665"/>
          </a:xfrm>
          <a:prstGeom prst="rect">
            <a:avLst/>
          </a:prstGeom>
          <a:noFill/>
        </p:spPr>
        <p:txBody>
          <a:bodyPr wrap="square" rtlCol="0">
            <a:spAutoFit/>
          </a:bodyPr>
          <a:lstStyle/>
          <a:p>
            <a:r>
              <a:rPr lang="en-US" altLang="zh-CN" dirty="0">
                <a:solidFill>
                  <a:schemeClr val="tx1"/>
                </a:solidFill>
              </a:rPr>
              <a:t>Original structure</a:t>
            </a:r>
            <a:endParaRPr lang="zh-CN" altLang="en-US" dirty="0">
              <a:solidFill>
                <a:schemeClr val="tx1"/>
              </a:solidFill>
            </a:endParaRPr>
          </a:p>
        </p:txBody>
      </p:sp>
      <p:sp>
        <p:nvSpPr>
          <p:cNvPr id="14" name="文本框 13">
            <a:extLst>
              <a:ext uri="{FF2B5EF4-FFF2-40B4-BE49-F238E27FC236}">
                <a16:creationId xmlns:a16="http://schemas.microsoft.com/office/drawing/2014/main" id="{30D4C924-43E7-49F3-A21F-1E7768CCB1AD}"/>
              </a:ext>
            </a:extLst>
          </p:cNvPr>
          <p:cNvSpPr txBox="1"/>
          <p:nvPr/>
        </p:nvSpPr>
        <p:spPr>
          <a:xfrm>
            <a:off x="7032104" y="5935731"/>
            <a:ext cx="2045713" cy="461665"/>
          </a:xfrm>
          <a:prstGeom prst="rect">
            <a:avLst/>
          </a:prstGeom>
          <a:noFill/>
        </p:spPr>
        <p:txBody>
          <a:bodyPr wrap="square" rtlCol="0">
            <a:spAutoFit/>
          </a:bodyPr>
          <a:lstStyle/>
          <a:p>
            <a:r>
              <a:rPr lang="en-US" altLang="zh-CN" dirty="0">
                <a:solidFill>
                  <a:schemeClr val="tx1"/>
                </a:solidFill>
              </a:rPr>
              <a:t>Model reuse</a:t>
            </a:r>
            <a:endParaRPr lang="zh-CN" altLang="en-US" dirty="0">
              <a:solidFill>
                <a:schemeClr val="tx1"/>
              </a:solidFill>
            </a:endParaRPr>
          </a:p>
        </p:txBody>
      </p:sp>
      <p:pic>
        <p:nvPicPr>
          <p:cNvPr id="16" name="图片 15">
            <a:extLst>
              <a:ext uri="{FF2B5EF4-FFF2-40B4-BE49-F238E27FC236}">
                <a16:creationId xmlns:a16="http://schemas.microsoft.com/office/drawing/2014/main" id="{001185EE-3882-45A5-8987-B7F6AF74F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1583" y="2876479"/>
            <a:ext cx="3135555" cy="3135555"/>
          </a:xfrm>
          <a:prstGeom prst="rect">
            <a:avLst/>
          </a:prstGeom>
        </p:spPr>
      </p:pic>
      <p:pic>
        <p:nvPicPr>
          <p:cNvPr id="18" name="图片 17">
            <a:extLst>
              <a:ext uri="{FF2B5EF4-FFF2-40B4-BE49-F238E27FC236}">
                <a16:creationId xmlns:a16="http://schemas.microsoft.com/office/drawing/2014/main" id="{37B5AB09-7CB0-43F5-A65F-4C938506C0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00804" y="2885733"/>
            <a:ext cx="3135555" cy="3135555"/>
          </a:xfrm>
          <a:prstGeom prst="rect">
            <a:avLst/>
          </a:prstGeom>
        </p:spPr>
      </p:pic>
      <p:sp>
        <p:nvSpPr>
          <p:cNvPr id="3" name="内容占位符 2"/>
          <p:cNvSpPr>
            <a:spLocks noGrp="1"/>
          </p:cNvSpPr>
          <p:nvPr>
            <p:ph idx="1"/>
          </p:nvPr>
        </p:nvSpPr>
        <p:spPr/>
        <p:txBody>
          <a:bodyPr/>
          <a:lstStyle/>
          <a:p>
            <a:pPr>
              <a:buFont typeface="Arial" panose="020B0604020202020204" pitchFamily="34" charset="0"/>
              <a:buChar char="•"/>
            </a:pPr>
            <a:r>
              <a:rPr lang="en-US" altLang="zh-CN" sz="1800" dirty="0">
                <a:solidFill>
                  <a:schemeClr val="tx1"/>
                </a:solidFill>
              </a:rPr>
              <a:t>The simulation results show that similar throughput and delay performance can be achieved by replacing hidden layer structure of channel access [2][3] by that of rate adaptation [4].</a:t>
            </a:r>
          </a:p>
          <a:p>
            <a:pPr>
              <a:buFont typeface="Arial" panose="020B0604020202020204" pitchFamily="34" charset="0"/>
              <a:buChar char="•"/>
            </a:pPr>
            <a:r>
              <a:rPr lang="en-US" altLang="zh-CN" sz="1800" dirty="0">
                <a:solidFill>
                  <a:schemeClr val="tx1"/>
                </a:solidFill>
              </a:rPr>
              <a:t>The same core neural network can be used for different transmission scheme </a:t>
            </a:r>
            <a:r>
              <a:rPr lang="en-US" altLang="zh-CN" sz="1800">
                <a:solidFill>
                  <a:schemeClr val="tx1"/>
                </a:solidFill>
              </a:rPr>
              <a:t>optimizations.</a:t>
            </a:r>
            <a:endParaRPr lang="en-US" altLang="zh-CN" sz="1800" dirty="0">
              <a:solidFill>
                <a:schemeClr val="tx1"/>
              </a:solidFill>
            </a:endParaRPr>
          </a:p>
          <a:p>
            <a:endParaRPr lang="zh-CN" altLang="en-US" dirty="0"/>
          </a:p>
        </p:txBody>
      </p:sp>
    </p:spTree>
    <p:extLst>
      <p:ext uri="{BB962C8B-B14F-4D97-AF65-F5344CB8AC3E}">
        <p14:creationId xmlns:p14="http://schemas.microsoft.com/office/powerpoint/2010/main" val="911400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914401" y="685801"/>
            <a:ext cx="10361084" cy="1065213"/>
          </a:xfrm>
        </p:spPr>
        <p:txBody>
          <a:bodyPr/>
          <a:lstStyle/>
          <a:p>
            <a:r>
              <a:rPr lang="en-US" altLang="zh-CN" dirty="0"/>
              <a:t>Discussions on Benefits of Model Reuse</a:t>
            </a:r>
            <a:endParaRPr lang="zh-CN" altLang="en-US" dirty="0"/>
          </a:p>
        </p:txBody>
      </p:sp>
      <p:sp>
        <p:nvSpPr>
          <p:cNvPr id="3" name="内容占位符 2"/>
          <p:cNvSpPr>
            <a:spLocks noGrp="1"/>
          </p:cNvSpPr>
          <p:nvPr>
            <p:ph idx="1"/>
          </p:nvPr>
        </p:nvSpPr>
        <p:spPr>
          <a:xfrm>
            <a:off x="1006508" y="1984656"/>
            <a:ext cx="6961700" cy="4113213"/>
          </a:xfrm>
        </p:spPr>
        <p:txBody>
          <a:bodyPr/>
          <a:lstStyle/>
          <a:p>
            <a:pPr>
              <a:buFont typeface="Arial" panose="020B0604020202020204" pitchFamily="34" charset="0"/>
              <a:buChar char="•"/>
            </a:pPr>
            <a:r>
              <a:rPr lang="en-US" altLang="zh-CN" sz="2000" dirty="0">
                <a:solidFill>
                  <a:schemeClr val="tx1"/>
                </a:solidFill>
              </a:rPr>
              <a:t>Reduce implementation complexity</a:t>
            </a:r>
            <a:endParaRPr lang="en-US" altLang="zh-CN" sz="1600" dirty="0">
              <a:solidFill>
                <a:schemeClr val="tx1"/>
              </a:solidFill>
            </a:endParaRPr>
          </a:p>
          <a:p>
            <a:pPr lvl="1">
              <a:buFont typeface="Arial" panose="020B0604020202020204" pitchFamily="34" charset="0"/>
              <a:buChar char="•"/>
            </a:pPr>
            <a:r>
              <a:rPr lang="en-US" altLang="zh-CN" sz="1600" dirty="0">
                <a:solidFill>
                  <a:schemeClr val="tx1"/>
                </a:solidFill>
              </a:rPr>
              <a:t>Avoid model compilation at the STA side</a:t>
            </a:r>
          </a:p>
          <a:p>
            <a:pPr lvl="1">
              <a:buFont typeface="Arial" panose="020B0604020202020204" pitchFamily="34" charset="0"/>
              <a:buChar char="•"/>
            </a:pPr>
            <a:r>
              <a:rPr lang="en-US" altLang="zh-CN" sz="1600" dirty="0">
                <a:solidFill>
                  <a:schemeClr val="tx1"/>
                </a:solidFill>
              </a:rPr>
              <a:t>Reduce developing effort and cost, e.g., memory for model storage</a:t>
            </a:r>
          </a:p>
          <a:p>
            <a:pPr lvl="0">
              <a:buFont typeface="Arial" panose="020B0604020202020204" pitchFamily="34" charset="0"/>
              <a:buChar char="•"/>
            </a:pPr>
            <a:r>
              <a:rPr lang="en-US" altLang="zh-CN" sz="2000" dirty="0">
                <a:solidFill>
                  <a:schemeClr val="tx1"/>
                </a:solidFill>
              </a:rPr>
              <a:t>Facilitate standardization</a:t>
            </a:r>
          </a:p>
          <a:p>
            <a:pPr lvl="1">
              <a:buFont typeface="Arial" panose="020B0604020202020204" pitchFamily="34" charset="0"/>
              <a:buChar char="•"/>
            </a:pPr>
            <a:r>
              <a:rPr lang="en-US" altLang="zh-CN" sz="1600" dirty="0">
                <a:solidFill>
                  <a:schemeClr val="tx1"/>
                </a:solidFill>
              </a:rPr>
              <a:t>Simplify the signaling of model alignment </a:t>
            </a:r>
          </a:p>
          <a:p>
            <a:pPr lvl="1">
              <a:buFont typeface="Arial" panose="020B0604020202020204" pitchFamily="34" charset="0"/>
              <a:buChar char="•"/>
            </a:pPr>
            <a:r>
              <a:rPr lang="en-US" altLang="zh-CN" sz="1600" dirty="0">
                <a:solidFill>
                  <a:schemeClr val="tx1"/>
                </a:solidFill>
              </a:rPr>
              <a:t>Easy for model management compared with one model for one feature </a:t>
            </a:r>
          </a:p>
          <a:p>
            <a:pPr lvl="1">
              <a:buFont typeface="Arial" panose="020B0604020202020204" pitchFamily="34" charset="0"/>
              <a:buChar char="•"/>
            </a:pPr>
            <a:endParaRPr lang="en-US" altLang="zh-CN" sz="1600" dirty="0">
              <a:solidFill>
                <a:schemeClr val="tx1"/>
              </a:solidFill>
            </a:endParaRPr>
          </a:p>
          <a:p>
            <a:pPr lvl="0">
              <a:buFont typeface="Arial" panose="020B0604020202020204" pitchFamily="34" charset="0"/>
              <a:buChar char="•"/>
            </a:pPr>
            <a:endParaRPr lang="en-US" altLang="zh-CN" sz="1600" dirty="0">
              <a:solidFill>
                <a:schemeClr val="tx1"/>
              </a:solidFill>
            </a:endParaRPr>
          </a:p>
          <a:p>
            <a:pPr lvl="0">
              <a:buFont typeface="Arial" panose="020B0604020202020204" pitchFamily="34" charset="0"/>
              <a:buChar char="•"/>
            </a:pPr>
            <a:endParaRPr lang="zh-CN" altLang="en-US" sz="1600" dirty="0">
              <a:solidFill>
                <a:schemeClr val="tx1"/>
              </a:solidFill>
            </a:endParaRP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a:t>Ziyang Guo, Huawei</a:t>
            </a:r>
            <a:endParaRPr lang="en-GB" dirty="0"/>
          </a:p>
        </p:txBody>
      </p:sp>
      <p:sp>
        <p:nvSpPr>
          <p:cNvPr id="6" name="日期占位符 5"/>
          <p:cNvSpPr>
            <a:spLocks noGrp="1"/>
          </p:cNvSpPr>
          <p:nvPr>
            <p:ph type="dt" idx="15"/>
          </p:nvPr>
        </p:nvSpPr>
        <p:spPr/>
        <p:txBody>
          <a:bodyPr/>
          <a:lstStyle/>
          <a:p>
            <a:r>
              <a:rPr lang="en-US" altLang="zh-CN"/>
              <a:t>July 2023</a:t>
            </a:r>
            <a:endParaRPr lang="en-GB" dirty="0"/>
          </a:p>
        </p:txBody>
      </p:sp>
      <p:cxnSp>
        <p:nvCxnSpPr>
          <p:cNvPr id="76" name="直接连接符 75"/>
          <p:cNvCxnSpPr>
            <a:cxnSpLocks/>
          </p:cNvCxnSpPr>
          <p:nvPr/>
        </p:nvCxnSpPr>
        <p:spPr bwMode="auto">
          <a:xfrm>
            <a:off x="8571038" y="2476486"/>
            <a:ext cx="0" cy="363678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9" name="直接连接符 98"/>
          <p:cNvCxnSpPr>
            <a:cxnSpLocks/>
          </p:cNvCxnSpPr>
          <p:nvPr/>
        </p:nvCxnSpPr>
        <p:spPr bwMode="auto">
          <a:xfrm>
            <a:off x="10734268" y="2476486"/>
            <a:ext cx="0" cy="363678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8" name="直接箭头连接符 77"/>
          <p:cNvCxnSpPr/>
          <p:nvPr/>
        </p:nvCxnSpPr>
        <p:spPr bwMode="auto">
          <a:xfrm>
            <a:off x="8574028" y="4493182"/>
            <a:ext cx="216024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9" name="文本框 78"/>
          <p:cNvSpPr txBox="1"/>
          <p:nvPr/>
        </p:nvSpPr>
        <p:spPr>
          <a:xfrm>
            <a:off x="8281535" y="1984656"/>
            <a:ext cx="579005" cy="461665"/>
          </a:xfrm>
          <a:prstGeom prst="rect">
            <a:avLst/>
          </a:prstGeom>
          <a:noFill/>
        </p:spPr>
        <p:txBody>
          <a:bodyPr wrap="none" rtlCol="0">
            <a:spAutoFit/>
          </a:bodyPr>
          <a:lstStyle/>
          <a:p>
            <a:r>
              <a:rPr lang="en-US" altLang="zh-CN" dirty="0">
                <a:solidFill>
                  <a:schemeClr val="tx1"/>
                </a:solidFill>
              </a:rPr>
              <a:t>AP</a:t>
            </a:r>
            <a:endParaRPr lang="zh-CN" altLang="en-US" dirty="0">
              <a:solidFill>
                <a:schemeClr val="tx1"/>
              </a:solidFill>
            </a:endParaRPr>
          </a:p>
        </p:txBody>
      </p:sp>
      <p:sp>
        <p:nvSpPr>
          <p:cNvPr id="108" name="文本框 107"/>
          <p:cNvSpPr txBox="1"/>
          <p:nvPr/>
        </p:nvSpPr>
        <p:spPr>
          <a:xfrm>
            <a:off x="10438869" y="2012518"/>
            <a:ext cx="741934" cy="461665"/>
          </a:xfrm>
          <a:prstGeom prst="rect">
            <a:avLst/>
          </a:prstGeom>
          <a:noFill/>
        </p:spPr>
        <p:txBody>
          <a:bodyPr wrap="none" rtlCol="0">
            <a:spAutoFit/>
          </a:bodyPr>
          <a:lstStyle/>
          <a:p>
            <a:r>
              <a:rPr lang="en-US" altLang="zh-CN" dirty="0">
                <a:solidFill>
                  <a:schemeClr val="tx1"/>
                </a:solidFill>
              </a:rPr>
              <a:t>STA</a:t>
            </a:r>
            <a:endParaRPr lang="zh-CN" altLang="en-US" dirty="0">
              <a:solidFill>
                <a:schemeClr val="tx1"/>
              </a:solidFill>
            </a:endParaRPr>
          </a:p>
        </p:txBody>
      </p:sp>
      <p:sp>
        <p:nvSpPr>
          <p:cNvPr id="85" name="矩形 84"/>
          <p:cNvSpPr/>
          <p:nvPr/>
        </p:nvSpPr>
        <p:spPr bwMode="auto">
          <a:xfrm>
            <a:off x="8040216" y="3015333"/>
            <a:ext cx="1082537" cy="41366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800" b="0" i="0" u="none" strike="noStrike" cap="none" normalizeH="0" baseline="0" dirty="0">
                <a:ln>
                  <a:noFill/>
                </a:ln>
                <a:solidFill>
                  <a:schemeClr val="tx1"/>
                </a:solidFill>
                <a:effectLst/>
                <a:latin typeface="Times New Roman" pitchFamily="16" charset="0"/>
                <a:ea typeface="MS Gothic" charset="-128"/>
              </a:rPr>
              <a:t>Training</a:t>
            </a:r>
            <a:endParaRPr kumimoji="0" lang="zh-CN" alt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86" name="文本框 85"/>
          <p:cNvSpPr txBox="1"/>
          <p:nvPr/>
        </p:nvSpPr>
        <p:spPr>
          <a:xfrm>
            <a:off x="8709394" y="3682263"/>
            <a:ext cx="2006757" cy="738664"/>
          </a:xfrm>
          <a:prstGeom prst="rect">
            <a:avLst/>
          </a:prstGeom>
          <a:noFill/>
        </p:spPr>
        <p:txBody>
          <a:bodyPr wrap="square" rtlCol="0">
            <a:spAutoFit/>
          </a:bodyPr>
          <a:lstStyle/>
          <a:p>
            <a:r>
              <a:rPr lang="en-US" altLang="zh-CN" sz="1400" dirty="0">
                <a:solidFill>
                  <a:schemeClr val="tx1"/>
                </a:solidFill>
              </a:rPr>
              <a:t>Model (weight/bias, </a:t>
            </a:r>
            <a:r>
              <a:rPr lang="en-US" altLang="zh-CN" sz="1400" b="1" dirty="0">
                <a:solidFill>
                  <a:schemeClr val="tx1"/>
                </a:solidFill>
              </a:rPr>
              <a:t>function ID</a:t>
            </a:r>
            <a:r>
              <a:rPr lang="en-US" altLang="zh-CN" sz="1400" dirty="0">
                <a:solidFill>
                  <a:schemeClr val="tx1"/>
                </a:solidFill>
              </a:rPr>
              <a:t>, input/output indications)</a:t>
            </a:r>
            <a:endParaRPr lang="zh-CN" altLang="en-US" sz="1400" dirty="0">
              <a:solidFill>
                <a:schemeClr val="tx1"/>
              </a:solidFill>
            </a:endParaRPr>
          </a:p>
        </p:txBody>
      </p:sp>
      <p:sp>
        <p:nvSpPr>
          <p:cNvPr id="111" name="矩形 110"/>
          <p:cNvSpPr/>
          <p:nvPr/>
        </p:nvSpPr>
        <p:spPr bwMode="auto">
          <a:xfrm>
            <a:off x="10056448" y="5028593"/>
            <a:ext cx="1393501" cy="6004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spcBef>
                <a:spcPct val="0"/>
              </a:spcBef>
              <a:spcAft>
                <a:spcPct val="0"/>
              </a:spcAft>
              <a:buClr>
                <a:srgbClr val="000000"/>
              </a:buClr>
              <a:buSzPct val="100000"/>
              <a:buFont typeface="Times New Roman" pitchFamily="16" charset="0"/>
              <a:buNone/>
              <a:tabLst/>
            </a:pPr>
            <a:r>
              <a:rPr kumimoji="0" lang="en-US" altLang="zh-CN" sz="1600" b="0" i="0" u="none" strike="noStrike" cap="none" normalizeH="0" baseline="0" dirty="0">
                <a:ln>
                  <a:noFill/>
                </a:ln>
                <a:solidFill>
                  <a:schemeClr val="tx1"/>
                </a:solidFill>
                <a:effectLst/>
                <a:latin typeface="Times New Roman" pitchFamily="16" charset="0"/>
                <a:ea typeface="MS Gothic" charset="-128"/>
              </a:rPr>
              <a:t>Update model accordingly</a:t>
            </a:r>
            <a:endParaRPr kumimoji="0" lang="zh-CN" altLang="en-US" sz="1600" b="0" i="0" u="none" strike="noStrike" cap="none" normalizeH="0" baseline="0" dirty="0">
              <a:ln>
                <a:noFill/>
              </a:ln>
              <a:solidFill>
                <a:schemeClr val="tx1"/>
              </a:solidFill>
              <a:effectLst/>
              <a:latin typeface="Times New Roman" pitchFamily="16" charset="0"/>
              <a:ea typeface="MS Gothic" charset="-128"/>
            </a:endParaRPr>
          </a:p>
        </p:txBody>
      </p:sp>
      <p:sp>
        <p:nvSpPr>
          <p:cNvPr id="89" name="矩形 88"/>
          <p:cNvSpPr/>
          <p:nvPr/>
        </p:nvSpPr>
        <p:spPr>
          <a:xfrm>
            <a:off x="507097" y="4482551"/>
            <a:ext cx="7245087" cy="1569660"/>
          </a:xfrm>
          <a:prstGeom prst="rect">
            <a:avLst/>
          </a:prstGeom>
        </p:spPr>
        <p:txBody>
          <a:bodyPr wrap="square">
            <a:spAutoFit/>
          </a:bodyPr>
          <a:lstStyle/>
          <a:p>
            <a:pPr lvl="1">
              <a:buFont typeface="Arial" panose="020B0604020202020204" pitchFamily="34" charset="0"/>
              <a:buChar char="•"/>
            </a:pPr>
            <a:r>
              <a:rPr lang="en-US" altLang="zh-CN" sz="1600" dirty="0">
                <a:solidFill>
                  <a:schemeClr val="tx1"/>
                </a:solidFill>
                <a:latin typeface="+mn-lt"/>
              </a:rPr>
              <a:t>Taking channel access and rate adaptation as examples, training is performed at AP side. After training, model parameters (weight/bias) and </a:t>
            </a:r>
            <a:r>
              <a:rPr lang="en-US" altLang="zh-CN" sz="1600" dirty="0">
                <a:solidFill>
                  <a:schemeClr val="tx1"/>
                </a:solidFill>
                <a:latin typeface="+mn-lt"/>
                <a:ea typeface="宋体" panose="02010600030101010101" pitchFamily="2" charset="-122"/>
              </a:rPr>
              <a:t>other parameters </a:t>
            </a:r>
            <a:r>
              <a:rPr lang="en-US" altLang="zh-CN" sz="1600" dirty="0">
                <a:solidFill>
                  <a:schemeClr val="tx1"/>
                </a:solidFill>
                <a:latin typeface="+mn-lt"/>
              </a:rPr>
              <a:t>(function ID, input/output indications) are sent over-the-air. STA updates the model accordingly. </a:t>
            </a:r>
            <a:r>
              <a:rPr lang="en-US" altLang="zh-CN" sz="1600" b="1" dirty="0">
                <a:solidFill>
                  <a:schemeClr val="tx1"/>
                </a:solidFill>
                <a:latin typeface="+mn-lt"/>
              </a:rPr>
              <a:t>Function ID </a:t>
            </a:r>
            <a:r>
              <a:rPr lang="en-US" altLang="zh-CN" sz="1600" dirty="0">
                <a:solidFill>
                  <a:schemeClr val="tx1"/>
                </a:solidFill>
                <a:latin typeface="+mn-lt"/>
              </a:rPr>
              <a:t>is used to indicate which transmission scheme (channel access or rate adaptation) the model parameters is associated with. </a:t>
            </a:r>
          </a:p>
        </p:txBody>
      </p:sp>
    </p:spTree>
    <p:extLst>
      <p:ext uri="{BB962C8B-B14F-4D97-AF65-F5344CB8AC3E}">
        <p14:creationId xmlns:p14="http://schemas.microsoft.com/office/powerpoint/2010/main" val="4082133315"/>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a:themeElements>
    <a:clrScheme name="自定义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7F7F7F"/>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21587</TotalTime>
  <Words>1492</Words>
  <Application>Microsoft Office PowerPoint</Application>
  <PresentationFormat>宽屏</PresentationFormat>
  <Paragraphs>231</Paragraphs>
  <Slides>11</Slides>
  <Notes>7</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11</vt:i4>
      </vt:variant>
    </vt:vector>
  </HeadingPairs>
  <TitlesOfParts>
    <vt:vector size="20" baseType="lpstr">
      <vt:lpstr>Arial Unicode MS</vt:lpstr>
      <vt:lpstr>MS Gothic</vt:lpstr>
      <vt:lpstr>宋体</vt:lpstr>
      <vt:lpstr>微软雅黑</vt:lpstr>
      <vt:lpstr>Arial</vt:lpstr>
      <vt:lpstr>Calibri</vt:lpstr>
      <vt:lpstr>Cambria Math</vt:lpstr>
      <vt:lpstr>Times New Roman</vt:lpstr>
      <vt:lpstr>Office</vt:lpstr>
      <vt:lpstr>Follow-up Discussions on Neural Network Model Sharing for WLAN</vt:lpstr>
      <vt:lpstr>Introduction</vt:lpstr>
      <vt:lpstr>Recap: Neural Network Model Architecture[1]</vt:lpstr>
      <vt:lpstr>Pre- and Post- Processing for Channel Access and Rate Adaptation</vt:lpstr>
      <vt:lpstr>Core Neural Network Model for Channel Access and Rate Adaptation </vt:lpstr>
      <vt:lpstr>Inputs for Channel Access and Rate Adaptation</vt:lpstr>
      <vt:lpstr>Model Reuse for Channel Access and Rate Adaptation</vt:lpstr>
      <vt:lpstr>Model Reuse for Channel Access and Rate Adaptation</vt:lpstr>
      <vt:lpstr>Discussions on Benefits of Model Reuse</vt:lpstr>
      <vt:lpstr>Summary</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Clear Channel Assessment (CCA) behavior of commerical Wi-Fi equipment</dc:title>
  <dc:creator>Guido R. Hiertz</dc:creator>
  <cp:lastModifiedBy>guoziyang</cp:lastModifiedBy>
  <cp:revision>888</cp:revision>
  <cp:lastPrinted>1601-01-01T00:00:00Z</cp:lastPrinted>
  <dcterms:created xsi:type="dcterms:W3CDTF">2022-07-07T19:12:59Z</dcterms:created>
  <dcterms:modified xsi:type="dcterms:W3CDTF">2023-07-07T01:14:04Z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(3)QOdYNHw95eC7OQii9i7C+KNVGjsy72lQg8FPXeWYR8NQDT23yS5yFzvcoVk6SZUba6fIuXnU
zoCA4IsDwgUtzTTXLfM9i+M2s+UBWczad7bPCJYl+a+lTU7pynNoGJd/HC9l41lCi62H6zo8
RnPEh4UUls86fgGNuQUcmNIuzNAtUVRfImUoEbi55Ox/c8lXn7NaQrZWNGbBqyk1+qy07Aip
0DbpXITfZaocBMXW+7</vt:lpwstr>
  </property>
  <property fmtid="{D5CDD505-2E9C-101B-9397-08002B2CF9AE}" pid="3" name="_2015_ms_pID_7253431">
    <vt:lpwstr>QS+HdJSsGBUO2jYZw+7JioxFMxCQPDOP4xes26j1FI4nq0rK9E4liZ
kp+eS4AwA5zpHQOMxFQOInMlHhd09AujMhby6IM5no+ylJSuHnuSrdRFhPaHDY7J4VOt5YLy
Ruq/zYfzyGbMYTclcTWn25W2pQsG7KxgWTkb0C8IloLjxuz7JcPvf2zjQikVaJ1MUyxIcFPH
2LLWxVLGMVhQHjsQ+u9eks8Kuuwi0xY5fjN+</vt:lpwstr>
  </property>
  <property fmtid="{D5CDD505-2E9C-101B-9397-08002B2CF9AE}" pid="4" name="_2015_ms_pID_7253432">
    <vt:lpwstr>4A==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1688692042</vt:lpwstr>
  </property>
</Properties>
</file>