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9"/>
  </p:notesMasterIdLst>
  <p:handoutMasterIdLst>
    <p:handoutMasterId r:id="rId30"/>
  </p:handoutMasterIdLst>
  <p:sldIdLst>
    <p:sldId id="256" r:id="rId5"/>
    <p:sldId id="603" r:id="rId6"/>
    <p:sldId id="606" r:id="rId7"/>
    <p:sldId id="631" r:id="rId8"/>
    <p:sldId id="605" r:id="rId9"/>
    <p:sldId id="607" r:id="rId10"/>
    <p:sldId id="611" r:id="rId11"/>
    <p:sldId id="613" r:id="rId12"/>
    <p:sldId id="610" r:id="rId13"/>
    <p:sldId id="615" r:id="rId14"/>
    <p:sldId id="629" r:id="rId15"/>
    <p:sldId id="616" r:id="rId16"/>
    <p:sldId id="623" r:id="rId17"/>
    <p:sldId id="619" r:id="rId18"/>
    <p:sldId id="630" r:id="rId19"/>
    <p:sldId id="624" r:id="rId20"/>
    <p:sldId id="625" r:id="rId21"/>
    <p:sldId id="626" r:id="rId22"/>
    <p:sldId id="553" r:id="rId23"/>
    <p:sldId id="609" r:id="rId24"/>
    <p:sldId id="627" r:id="rId25"/>
    <p:sldId id="573" r:id="rId26"/>
    <p:sldId id="580" r:id="rId27"/>
    <p:sldId id="612" r:id="rId2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5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54C35BA-4BB6-BEC7-4737-16117DD879E7}" name="Sigurd Schelstraete" initials="SS" userId="S::sschelstraete@maxlinear.com::cc1875bc-5b00-4f0e-92c1-b5b7dcde1a2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BD"/>
    <a:srgbClr val="4096CE"/>
    <a:srgbClr val="D9531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39" autoAdjust="0"/>
    <p:restoredTop sz="94660"/>
  </p:normalViewPr>
  <p:slideViewPr>
    <p:cSldViewPr>
      <p:cViewPr varScale="1">
        <p:scale>
          <a:sx n="68" d="100"/>
          <a:sy n="68" d="100"/>
        </p:scale>
        <p:origin x="1136" y="56"/>
      </p:cViewPr>
      <p:guideLst>
        <p:guide orient="horz" pos="2160"/>
        <p:guide pos="25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A6862040-9886-42AF-B01E-B7435D0B62E2}"/>
    <pc:docChg chg="modMainMaster">
      <pc:chgData name="Sigurd Schelstraete" userId="cc1875bc-5b00-4f0e-92c1-b5b7dcde1a21" providerId="ADAL" clId="{A6862040-9886-42AF-B01E-B7435D0B62E2}" dt="2023-07-10T08:31:38.753" v="1" actId="20577"/>
      <pc:docMkLst>
        <pc:docMk/>
      </pc:docMkLst>
      <pc:sldMasterChg chg="modSp mod">
        <pc:chgData name="Sigurd Schelstraete" userId="cc1875bc-5b00-4f0e-92c1-b5b7dcde1a21" providerId="ADAL" clId="{A6862040-9886-42AF-B01E-B7435D0B62E2}" dt="2023-07-10T08:31:38.753" v="1" actId="20577"/>
        <pc:sldMasterMkLst>
          <pc:docMk/>
          <pc:sldMasterMk cId="0" sldId="2147483648"/>
        </pc:sldMasterMkLst>
        <pc:spChg chg="mod">
          <ac:chgData name="Sigurd Schelstraete" userId="cc1875bc-5b00-4f0e-92c1-b5b7dcde1a21" providerId="ADAL" clId="{A6862040-9886-42AF-B01E-B7435D0B62E2}" dt="2023-07-10T08:31:38.753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FFBCE98-10E0-4715-AD61-1587A20AAF11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Rainer Strobel, MaxLinear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676D5E6-48BA-5112-541F-E84B09C5E3A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Rainer Strobel, MaxLinear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2B5B4A4-9382-10B6-E07E-A758285642E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Rainer Strobel, MaxLinear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802.11-23/1176r1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839304"/>
            <a:ext cx="7772400" cy="143321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Multi-AP Simulations: framework and Joint Transmission results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72522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10-Jul-23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1223479"/>
              </p:ext>
            </p:extLst>
          </p:nvPr>
        </p:nvGraphicFramePr>
        <p:xfrm>
          <a:off x="514350" y="2938463"/>
          <a:ext cx="7869238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0368" imgH="2548489" progId="Word.Document.8">
                  <p:embed/>
                </p:oleObj>
              </mc:Choice>
              <mc:Fallback>
                <p:oleObj name="Document" r:id="rId3" imgW="8240368" imgH="254848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938463"/>
                        <a:ext cx="7869238" cy="2424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518B296-9893-13A0-8B39-425C81E24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Heterogenous Topology – legacy Beamforming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9F4A3-503B-05A2-EFC0-E26BEA9B7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SU with BF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115888" lvl="1" indent="-115888">
              <a:buFont typeface="Arial" panose="020B0604020202020204" pitchFamily="34" charset="0"/>
              <a:buChar char="•"/>
            </a:pPr>
            <a:r>
              <a:rPr lang="en-US" dirty="0"/>
              <a:t>“</a:t>
            </a:r>
            <a:r>
              <a:rPr lang="en-US" sz="2000" dirty="0"/>
              <a:t>Best AP” selected</a:t>
            </a:r>
          </a:p>
          <a:p>
            <a:pPr marL="115888" lvl="1" indent="-115888">
              <a:buFont typeface="Arial" panose="020B0604020202020204" pitchFamily="34" charset="0"/>
              <a:buChar char="•"/>
            </a:pPr>
            <a:r>
              <a:rPr lang="en-US" sz="2000" dirty="0"/>
              <a:t>4 STAS served simultaneously, TDMA between STAs, 25% transmit time per STA</a:t>
            </a:r>
          </a:p>
          <a:p>
            <a:pPr marL="115888" lvl="1" indent="-115888">
              <a:buFont typeface="Arial" panose="020B0604020202020204" pitchFamily="34" charset="0"/>
              <a:buChar char="•"/>
            </a:pPr>
            <a:r>
              <a:rPr lang="en-US" dirty="0"/>
              <a:t>Identical for both movement patterns</a:t>
            </a:r>
            <a:endParaRPr lang="en-US" sz="2000" dirty="0"/>
          </a:p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2AA077-1FC1-9487-4D08-CEAE8DBF59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9B99EC4-A1FB-4C79-B9A5-C1FFD5A90380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2" name="바닥글 개체 틀 5">
            <a:extLst>
              <a:ext uri="{FF2B5EF4-FFF2-40B4-BE49-F238E27FC236}">
                <a16:creationId xmlns:a16="http://schemas.microsoft.com/office/drawing/2014/main" id="{F7D33EA9-F9D5-6A92-E8D0-F5013985E61E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654FE8-097E-3906-0EEA-003CCFE753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72E5BB-25B3-A73D-4D1D-7A87963F3E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01" t="21428" r="8392" b="17619"/>
          <a:stretch/>
        </p:blipFill>
        <p:spPr>
          <a:xfrm>
            <a:off x="2452802" y="2362200"/>
            <a:ext cx="4313008" cy="153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611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840F-2677-6A36-C199-1D98A32D1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Heterogenous Topology – legacy MU MIMO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45E9F8-DF0F-3811-E136-9B9BE48BD5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2722" y="1981200"/>
            <a:ext cx="4191491" cy="4113213"/>
          </a:xfrm>
        </p:spPr>
        <p:txBody>
          <a:bodyPr/>
          <a:lstStyle/>
          <a:p>
            <a:r>
              <a:rPr lang="en-US" sz="2400" dirty="0"/>
              <a:t>Movement pattern 1 (4 STAs moving in same direction)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B11260A-3537-7C68-99ED-636B2581E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20339" y="1981200"/>
            <a:ext cx="4471261" cy="4113213"/>
          </a:xfrm>
        </p:spPr>
        <p:txBody>
          <a:bodyPr/>
          <a:lstStyle/>
          <a:p>
            <a:r>
              <a:rPr lang="en-US" sz="2400" dirty="0"/>
              <a:t>Movement pattern 2 (2 groups of 2 STAs moving in opposite directions)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1D703-8B67-4EDB-DA00-A8D6A620240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F01C2E-24F3-30DA-DDA8-F938444517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3" name="바닥글 개체 틀 5">
            <a:extLst>
              <a:ext uri="{FF2B5EF4-FFF2-40B4-BE49-F238E27FC236}">
                <a16:creationId xmlns:a16="http://schemas.microsoft.com/office/drawing/2014/main" id="{C19138E8-6E30-C612-26C2-D5722F85E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62D6981-4768-81FC-BFBE-BB80AE30A3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68" t="21428" r="7947" b="17619"/>
          <a:stretch/>
        </p:blipFill>
        <p:spPr>
          <a:xfrm>
            <a:off x="71521" y="4183551"/>
            <a:ext cx="4343399" cy="159757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4B5971F-C62A-1C66-FB13-1CB17D075F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464" t="19132" r="7162" b="18011"/>
          <a:stretch/>
        </p:blipFill>
        <p:spPr>
          <a:xfrm>
            <a:off x="4336279" y="4050869"/>
            <a:ext cx="4793753" cy="1883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292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840F-2677-6A36-C199-1D98A32D1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Heterogenous Topology – Joint Transmission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45E9F8-DF0F-3811-E136-9B9BE48BD5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2722" y="1981200"/>
            <a:ext cx="4191491" cy="4113213"/>
          </a:xfrm>
        </p:spPr>
        <p:txBody>
          <a:bodyPr/>
          <a:lstStyle/>
          <a:p>
            <a:r>
              <a:rPr lang="en-US" sz="2400" dirty="0"/>
              <a:t>Movement pattern 1 (4 STAs moving in same direction)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B11260A-3537-7C68-99ED-636B2581E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20339" y="1981200"/>
            <a:ext cx="4471261" cy="4113213"/>
          </a:xfrm>
        </p:spPr>
        <p:txBody>
          <a:bodyPr/>
          <a:lstStyle/>
          <a:p>
            <a:r>
              <a:rPr lang="en-US" sz="2400" dirty="0"/>
              <a:t>Movement pattern 2 (2 groups of 2 STAs moving in opposite directions)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1D703-8B67-4EDB-DA00-A8D6A620240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F01C2E-24F3-30DA-DDA8-F938444517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E80E4D5-C956-5EDE-520A-F16F80E333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40" t="22234" r="8716" b="18764"/>
          <a:stretch/>
        </p:blipFill>
        <p:spPr>
          <a:xfrm>
            <a:off x="26126" y="4209651"/>
            <a:ext cx="4191491" cy="154100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2EBF489-7AFE-7FE3-9E8D-7A620C8AAC5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714" t="24603" r="8576" b="19841"/>
          <a:stretch/>
        </p:blipFill>
        <p:spPr>
          <a:xfrm>
            <a:off x="4414920" y="4183551"/>
            <a:ext cx="4680566" cy="1688864"/>
          </a:xfrm>
          <a:prstGeom prst="rect">
            <a:avLst/>
          </a:prstGeom>
        </p:spPr>
      </p:pic>
      <p:sp>
        <p:nvSpPr>
          <p:cNvPr id="3" name="바닥글 개체 틀 5">
            <a:extLst>
              <a:ext uri="{FF2B5EF4-FFF2-40B4-BE49-F238E27FC236}">
                <a16:creationId xmlns:a16="http://schemas.microsoft.com/office/drawing/2014/main" id="{C19138E8-6E30-C612-26C2-D5722F85E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</p:spTree>
    <p:extLst>
      <p:ext uri="{BB962C8B-B14F-4D97-AF65-F5344CB8AC3E}">
        <p14:creationId xmlns:p14="http://schemas.microsoft.com/office/powerpoint/2010/main" val="3768491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1A313-B4AA-BEAE-FD19-B80B56217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Extender Topology: </a:t>
            </a:r>
            <a:br>
              <a:rPr lang="en-US" dirty="0"/>
            </a:br>
            <a:r>
              <a:rPr lang="en-US" dirty="0"/>
              <a:t>Comparison BF, MU-MIMO, JT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77450-9CE8-D0F9-1E94-5DC3C85F6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Rate per STA vs. x axis position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55FCA8-BCBC-FAB2-C235-E2605D51B7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82EEE1-A1F9-5171-4872-77188F27D2F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바닥글 개체 틀 5">
            <a:extLst>
              <a:ext uri="{FF2B5EF4-FFF2-40B4-BE49-F238E27FC236}">
                <a16:creationId xmlns:a16="http://schemas.microsoft.com/office/drawing/2014/main" id="{646D96BE-3689-507E-1083-0C198385C0F8}"/>
              </a:ext>
            </a:extLst>
          </p:cNvPr>
          <p:cNvSpPr txBox="1">
            <a:spLocks/>
          </p:cNvSpPr>
          <p:nvPr/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24B3ED7-9161-4EEA-E4CB-24A06857AF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69" r="8075"/>
          <a:stretch/>
        </p:blipFill>
        <p:spPr>
          <a:xfrm>
            <a:off x="152400" y="2895600"/>
            <a:ext cx="4224847" cy="319881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6A9B2B7-0767-853E-7151-BDE3A4F696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09" t="2381" r="6455"/>
          <a:stretch/>
        </p:blipFill>
        <p:spPr>
          <a:xfrm>
            <a:off x="4571206" y="2934855"/>
            <a:ext cx="4325962" cy="3122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783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518B296-9893-13A0-8B39-425C81E24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Homogenous Topology – legacy Beamforming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9F4A3-503B-05A2-EFC0-E26BEA9B7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SU with BF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115888" lvl="1" indent="-115888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15888" lvl="1" indent="-115888">
              <a:buFont typeface="Arial" panose="020B0604020202020204" pitchFamily="34" charset="0"/>
              <a:buChar char="•"/>
            </a:pPr>
            <a:r>
              <a:rPr lang="en-US" sz="2000" dirty="0"/>
              <a:t>Best AP selected</a:t>
            </a:r>
          </a:p>
          <a:p>
            <a:pPr marL="115888" lvl="1" indent="-115888">
              <a:buFont typeface="Arial" panose="020B0604020202020204" pitchFamily="34" charset="0"/>
              <a:buChar char="•"/>
            </a:pPr>
            <a:r>
              <a:rPr lang="en-US" sz="2000" dirty="0"/>
              <a:t>4 STAS served simultaneously, TDMA between STAs, 25% transmit time per STA</a:t>
            </a:r>
          </a:p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2AA077-1FC1-9487-4D08-CEAE8DBF59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9B99EC4-A1FB-4C79-B9A5-C1FFD5A90380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2" name="바닥글 개체 틀 5">
            <a:extLst>
              <a:ext uri="{FF2B5EF4-FFF2-40B4-BE49-F238E27FC236}">
                <a16:creationId xmlns:a16="http://schemas.microsoft.com/office/drawing/2014/main" id="{9932907C-2B29-DB0E-1654-78B5A0A8DC03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654FE8-097E-3906-0EEA-003CCFE753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B87D18-66F3-D500-0BFD-7F6BD75022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364" t="25239" r="8442" b="23333"/>
          <a:stretch/>
        </p:blipFill>
        <p:spPr>
          <a:xfrm>
            <a:off x="2090210" y="2465909"/>
            <a:ext cx="4859868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6785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840F-2677-6A36-C199-1D98A32D1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Mesh Topology – legacy MU MIMO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1D703-8B67-4EDB-DA00-A8D6A620240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F01C2E-24F3-30DA-DDA8-F938444517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78CECD17-F0C8-998F-8892-736E8BC05F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2722" y="1981200"/>
            <a:ext cx="4191491" cy="4113213"/>
          </a:xfrm>
        </p:spPr>
        <p:txBody>
          <a:bodyPr/>
          <a:lstStyle/>
          <a:p>
            <a:r>
              <a:rPr lang="en-US" sz="2400" dirty="0"/>
              <a:t>Movement pattern 1 (4 STAs moving in same direction)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17" name="Content Placeholder 7">
            <a:extLst>
              <a:ext uri="{FF2B5EF4-FFF2-40B4-BE49-F238E27FC236}">
                <a16:creationId xmlns:a16="http://schemas.microsoft.com/office/drawing/2014/main" id="{8CC77D8F-B541-83FB-E084-D9CCC6D5B3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20339" y="1981200"/>
            <a:ext cx="4471261" cy="4113213"/>
          </a:xfrm>
        </p:spPr>
        <p:txBody>
          <a:bodyPr/>
          <a:lstStyle/>
          <a:p>
            <a:r>
              <a:rPr lang="en-US" sz="2400" dirty="0"/>
              <a:t>Movement pattern 2 (2 groups of 2 STAs moving in opposite directions)</a:t>
            </a:r>
          </a:p>
        </p:txBody>
      </p:sp>
      <p:sp>
        <p:nvSpPr>
          <p:cNvPr id="18" name="바닥글 개체 틀 5">
            <a:extLst>
              <a:ext uri="{FF2B5EF4-FFF2-40B4-BE49-F238E27FC236}">
                <a16:creationId xmlns:a16="http://schemas.microsoft.com/office/drawing/2014/main" id="{D00BA113-3187-D777-2E95-6112DA5F1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7597FB-7FB8-87EC-32D7-52AF48F52B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32" t="21389" r="7653" b="15714"/>
          <a:stretch/>
        </p:blipFill>
        <p:spPr>
          <a:xfrm>
            <a:off x="135724" y="3560571"/>
            <a:ext cx="4373729" cy="15529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CD5FD96-16F3-70B4-B838-EA4D3475E27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480" t="23697" r="8173" b="19387"/>
          <a:stretch/>
        </p:blipFill>
        <p:spPr>
          <a:xfrm>
            <a:off x="4712463" y="3458891"/>
            <a:ext cx="4344705" cy="1570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362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840F-2677-6A36-C199-1D98A32D1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Mesh Topology – Joint Transmission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1D703-8B67-4EDB-DA00-A8D6A620240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F01C2E-24F3-30DA-DDA8-F938444517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D2ECC9E-2BB2-F681-CA8D-1406DDD0D7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21" t="15283" r="9167" b="11245"/>
          <a:stretch/>
        </p:blipFill>
        <p:spPr>
          <a:xfrm>
            <a:off x="530" y="4466597"/>
            <a:ext cx="4482798" cy="16171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4AB117D-BEE9-0393-0685-B6BFE72A3E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500" t="15858" r="8333" b="12032"/>
          <a:stretch/>
        </p:blipFill>
        <p:spPr>
          <a:xfrm>
            <a:off x="4483328" y="4436407"/>
            <a:ext cx="4689565" cy="1658005"/>
          </a:xfrm>
          <a:prstGeom prst="rect">
            <a:avLst/>
          </a:prstGeom>
        </p:spPr>
      </p:pic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78CECD17-F0C8-998F-8892-736E8BC05F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2722" y="1981200"/>
            <a:ext cx="4191491" cy="4113213"/>
          </a:xfrm>
        </p:spPr>
        <p:txBody>
          <a:bodyPr/>
          <a:lstStyle/>
          <a:p>
            <a:r>
              <a:rPr lang="en-US" sz="2400" dirty="0"/>
              <a:t>Movement pattern 1 (4 STAs moving in same direction)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17" name="Content Placeholder 7">
            <a:extLst>
              <a:ext uri="{FF2B5EF4-FFF2-40B4-BE49-F238E27FC236}">
                <a16:creationId xmlns:a16="http://schemas.microsoft.com/office/drawing/2014/main" id="{8CC77D8F-B541-83FB-E084-D9CCC6D5B3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20339" y="1981200"/>
            <a:ext cx="4471261" cy="4113213"/>
          </a:xfrm>
        </p:spPr>
        <p:txBody>
          <a:bodyPr/>
          <a:lstStyle/>
          <a:p>
            <a:r>
              <a:rPr lang="en-US" sz="2400" dirty="0"/>
              <a:t>Movement pattern 2 (2 groups of 2 STAs moving in opposite directions)</a:t>
            </a:r>
          </a:p>
        </p:txBody>
      </p:sp>
      <p:sp>
        <p:nvSpPr>
          <p:cNvPr id="18" name="바닥글 개체 틀 5">
            <a:extLst>
              <a:ext uri="{FF2B5EF4-FFF2-40B4-BE49-F238E27FC236}">
                <a16:creationId xmlns:a16="http://schemas.microsoft.com/office/drawing/2014/main" id="{D00BA113-3187-D777-2E95-6112DA5F1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</p:spTree>
    <p:extLst>
      <p:ext uri="{BB962C8B-B14F-4D97-AF65-F5344CB8AC3E}">
        <p14:creationId xmlns:p14="http://schemas.microsoft.com/office/powerpoint/2010/main" val="4234169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1A313-B4AA-BEAE-FD19-B80B56217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Mesh Topology: </a:t>
            </a:r>
            <a:br>
              <a:rPr lang="en-US" dirty="0"/>
            </a:br>
            <a:r>
              <a:rPr lang="en-US" dirty="0"/>
              <a:t>Comparison BF, MU-MIMO, JT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77450-9CE8-D0F9-1E94-5DC3C85F6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Rate per STA vs. x axis position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55FCA8-BCBC-FAB2-C235-E2605D51B7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82EEE1-A1F9-5171-4872-77188F27D2F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바닥글 개체 틀 5">
            <a:extLst>
              <a:ext uri="{FF2B5EF4-FFF2-40B4-BE49-F238E27FC236}">
                <a16:creationId xmlns:a16="http://schemas.microsoft.com/office/drawing/2014/main" id="{F2DC2E56-A60F-B5B1-1596-BD8D1BCABE1E}"/>
              </a:ext>
            </a:extLst>
          </p:cNvPr>
          <p:cNvSpPr txBox="1">
            <a:spLocks/>
          </p:cNvSpPr>
          <p:nvPr/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4C0B619-CC7B-8878-04EC-1FF38F2585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69" r="6833"/>
          <a:stretch/>
        </p:blipFill>
        <p:spPr>
          <a:xfrm>
            <a:off x="166333" y="2996768"/>
            <a:ext cx="4404873" cy="328814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76EA8B0-E229-4A1A-07D9-4985AC38E0A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965" t="2381" r="7698"/>
          <a:stretch/>
        </p:blipFill>
        <p:spPr>
          <a:xfrm>
            <a:off x="4571206" y="3086101"/>
            <a:ext cx="4299569" cy="3103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7654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A564F-BE12-75B2-E5E9-8B6196AA7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F4A59-F7B0-2722-BFC6-514E56EBA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evaluated performance of JT vs. different “legacy” transmission schemes (BF, MU-MIMO)</a:t>
            </a:r>
          </a:p>
          <a:p>
            <a:r>
              <a:rPr lang="en-US" dirty="0"/>
              <a:t>We believe correctly capturing the characteristics of in-home topologies is important to understand the value of this technology</a:t>
            </a:r>
          </a:p>
          <a:p>
            <a:r>
              <a:rPr lang="en-US" dirty="0"/>
              <a:t>JT can provide benefits, but strongly dependent on STA locations and network topology</a:t>
            </a:r>
          </a:p>
          <a:p>
            <a:r>
              <a:rPr lang="en-US" dirty="0"/>
              <a:t>Complexity and impact from backhaul need to be considered still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34DFDC-33C3-4E7E-D9B1-C6D253BC8B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0E88BB-6524-54C5-A73E-6D9A0EF403F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8D8416-693C-E5D5-34E7-58741290F2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7827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113213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800" b="0" dirty="0"/>
              <a:t>[1] </a:t>
            </a:r>
            <a:r>
              <a:rPr lang="en-GB" sz="1800" b="0" dirty="0">
                <a:ea typeface="Malgun Gothic" panose="020B0503020000020004" pitchFamily="34" charset="-127"/>
              </a:rPr>
              <a:t>“</a:t>
            </a:r>
            <a:r>
              <a:rPr lang="en-US" sz="1800" b="0" dirty="0"/>
              <a:t>Spatial Reuse in Coordinated M-AP for UHR</a:t>
            </a:r>
            <a:r>
              <a:rPr lang="en-GB" sz="1800" b="0" dirty="0">
                <a:ea typeface="Malgun Gothic" panose="020B0503020000020004" pitchFamily="34" charset="-127"/>
              </a:rPr>
              <a:t>”, IEEE 802.11-23/0058r0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altLang="ko-KR" sz="1800" b="0" dirty="0"/>
              <a:t>[2] </a:t>
            </a:r>
            <a:r>
              <a:rPr lang="en-GB" sz="1800" b="0" dirty="0">
                <a:effectLst/>
                <a:ea typeface="Malgun Gothic" panose="020B0503020000020004" pitchFamily="34" charset="-127"/>
              </a:rPr>
              <a:t>“</a:t>
            </a:r>
            <a:r>
              <a:rPr lang="en-US" sz="1800" b="0" dirty="0"/>
              <a:t>On Joint C-SR and C-OFDMA M-AP Transmission”, IEEE 802.11-20/1399r2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1800" b="0" dirty="0"/>
              <a:t>[3] “Simulation Scenarios” IEEE 802.11-14/0980r16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1800" b="0" dirty="0"/>
              <a:t>[4] “Joint Transmission for UHR – Additional Results”, IEEE 802.11-23/0243r0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1800" b="0" dirty="0"/>
              <a:t>[5] “Joint Transmission for UHR –A Refresher and New Results”, IEEE 802.11-22/2188r0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1800" b="0" dirty="0"/>
              <a:t>[6]</a:t>
            </a:r>
            <a:r>
              <a:rPr kumimoji="1" lang="en-US" altLang="ja-JP" sz="1800" b="0" dirty="0"/>
              <a:t>“System Level Simulation of Co-BF and Joint Tx”, IEEE 802.11-22/1821r0</a:t>
            </a:r>
            <a:endParaRPr lang="en-US" sz="1800" b="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1800" b="0" dirty="0"/>
              <a:t>[7]“</a:t>
            </a:r>
            <a:r>
              <a:rPr kumimoji="1" lang="en-US" altLang="ja-JP" sz="1800" b="0" dirty="0"/>
              <a:t>Recap on Coordinated Spatial Reuse Operation”, IEEE 802.11-22/1822r0</a:t>
            </a:r>
            <a:endParaRPr lang="en-US" altLang="ko-KR" sz="1800" b="0" dirty="0"/>
          </a:p>
          <a:p>
            <a:pPr marL="0" indent="0">
              <a:buNone/>
            </a:pPr>
            <a:r>
              <a:rPr lang="en-US" altLang="ko-KR" sz="1800" b="0" dirty="0"/>
              <a:t>[8] </a:t>
            </a:r>
            <a:r>
              <a:rPr lang="en-US" sz="1800" b="0" dirty="0">
                <a:effectLst/>
                <a:ea typeface="Times New Roman" panose="02020603050405020304" pitchFamily="18" charset="0"/>
              </a:rPr>
              <a:t>“</a:t>
            </a:r>
            <a:r>
              <a:rPr lang="en-GB" sz="1800" b="0" dirty="0" err="1">
                <a:effectLst/>
                <a:ea typeface="Times New Roman" panose="02020603050405020304" pitchFamily="18" charset="0"/>
              </a:rPr>
              <a:t>TGax</a:t>
            </a:r>
            <a:r>
              <a:rPr lang="en-GB" sz="1800" b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800" b="0" dirty="0">
                <a:effectLst/>
                <a:ea typeface="Malgun Gothic" panose="020B0503020000020004" pitchFamily="34" charset="-127"/>
              </a:rPr>
              <a:t>Simulation Scenarios”, IEEE 802.11-14/0621r3, Simone Merlin, etc.</a:t>
            </a:r>
          </a:p>
          <a:p>
            <a:pPr marL="0" indent="0">
              <a:buNone/>
            </a:pPr>
            <a:r>
              <a:rPr lang="en-US" altLang="ko-KR" sz="1800" b="0" dirty="0"/>
              <a:t>[9] </a:t>
            </a:r>
            <a:r>
              <a:rPr lang="en-US" sz="1800" b="0" dirty="0">
                <a:effectLst/>
                <a:ea typeface="Times New Roman" panose="02020603050405020304" pitchFamily="18" charset="0"/>
              </a:rPr>
              <a:t>“Consideration of Industrial Automation Scenarios</a:t>
            </a:r>
            <a:r>
              <a:rPr lang="en-GB" sz="1800" b="0" dirty="0">
                <a:effectLst/>
                <a:ea typeface="Malgun Gothic" panose="020B0503020000020004" pitchFamily="34" charset="-127"/>
              </a:rPr>
              <a:t>”, IEEE 802.11-23/0815r0, </a:t>
            </a:r>
            <a:r>
              <a:rPr lang="en-US" sz="1800" b="0" dirty="0">
                <a:effectLst/>
                <a:ea typeface="Malgun Gothic" panose="020B0503020000020004" pitchFamily="34" charset="-127"/>
              </a:rPr>
              <a:t>2023-05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800" b="0" dirty="0">
                <a:ea typeface="Malgun Gothic" panose="020B0503020000020004" pitchFamily="34" charset="-127"/>
              </a:rPr>
              <a:t>[10] </a:t>
            </a:r>
            <a:r>
              <a:rPr kumimoji="1" lang="en-US" altLang="ja-JP" sz="1800" b="0" dirty="0"/>
              <a:t>Kosuke Aio (Sony Corporation), “Consideration on Multi-AP Home Mesh Scenario,” 20/0032r0, January 2020.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ko-KR" sz="1800" b="0" dirty="0"/>
              <a:t>[11]  Dmitry Akhmetov (Intel) et. al. “Multi-AP coordination for spatial reuse”, IEEE802.11-20/0107r1</a:t>
            </a:r>
            <a:endParaRPr lang="en-US" altLang="ko-KR" sz="1800" b="0" dirty="0"/>
          </a:p>
          <a:p>
            <a:pPr marL="0" indent="0">
              <a:buNone/>
            </a:pPr>
            <a:endParaRPr lang="en-US" altLang="ko-KR" sz="1800" b="0" dirty="0"/>
          </a:p>
          <a:p>
            <a:pPr marL="0" indent="0">
              <a:buNone/>
            </a:pPr>
            <a:endParaRPr lang="en-US" altLang="ko-KR" sz="1800" b="0" dirty="0"/>
          </a:p>
          <a:p>
            <a:pPr marL="0" indent="0">
              <a:buNone/>
            </a:pPr>
            <a:endParaRPr lang="en-US" altLang="ko-KR" sz="1800" b="0" dirty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July</a:t>
            </a:r>
            <a:r>
              <a:rPr lang="en-US" altLang="ko-KR" dirty="0"/>
              <a:t> 2023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</p:spTree>
    <p:extLst>
      <p:ext uri="{BB962C8B-B14F-4D97-AF65-F5344CB8AC3E}">
        <p14:creationId xmlns:p14="http://schemas.microsoft.com/office/powerpoint/2010/main" val="3345694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B0625-EC10-9D94-4453-B548C70F0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F3F4D-C6E4-EE18-51FE-27DD633BA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Various contributions have presented Joint Transmission (JT) simulation results</a:t>
            </a:r>
          </a:p>
          <a:p>
            <a:pPr lvl="1"/>
            <a:r>
              <a:rPr lang="en-US" dirty="0"/>
              <a:t>e.g., [1, 2], [4, 5], [6 7]</a:t>
            </a:r>
          </a:p>
          <a:p>
            <a:r>
              <a:rPr lang="en-US" dirty="0"/>
              <a:t>Simulation methodology, simulation parameters and scenarios vary for the different submissions</a:t>
            </a:r>
          </a:p>
          <a:p>
            <a:pPr lvl="1"/>
            <a:r>
              <a:rPr lang="en-US" dirty="0"/>
              <a:t>Details in Appendix</a:t>
            </a:r>
          </a:p>
          <a:p>
            <a:r>
              <a:rPr lang="en-US" dirty="0"/>
              <a:t>We believe simulation scenarios should inherently reflect the realities of in-home deployment</a:t>
            </a:r>
          </a:p>
          <a:p>
            <a:pPr lvl="1"/>
            <a:r>
              <a:rPr lang="en-US" dirty="0"/>
              <a:t>Analysis that is too abstract or statistical is of limited value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D4F091-C873-56E9-0D44-4351EF3771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85DCF-673D-F531-90CF-003A90101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AB35C-6EF6-5245-458A-4D10B60EC2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32897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D019B-E397-6790-79FD-DF1C201E2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E5044-9082-498D-4794-79DF3768868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99362D-24AA-594A-7FFE-F56326F872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70B55B-1CEA-6C52-A821-482BAE5FF5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</p:spTree>
    <p:extLst>
      <p:ext uri="{BB962C8B-B14F-4D97-AF65-F5344CB8AC3E}">
        <p14:creationId xmlns:p14="http://schemas.microsoft.com/office/powerpoint/2010/main" val="14089396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518B296-9893-13A0-8B39-425C81E24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Movement Patterns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117EBDB-A337-8E8A-1A06-AE530B29C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5114" y="1952170"/>
            <a:ext cx="3810000" cy="4113213"/>
          </a:xfrm>
        </p:spPr>
        <p:txBody>
          <a:bodyPr/>
          <a:lstStyle/>
          <a:p>
            <a:pPr algn="ctr"/>
            <a:r>
              <a:rPr lang="en-US" dirty="0"/>
              <a:t>STAs move in opposite directions</a:t>
            </a:r>
          </a:p>
          <a:p>
            <a:pPr marL="233363" lvl="1" indent="-233363">
              <a:buFont typeface="Arial" panose="020B0604020202020204" pitchFamily="34" charset="0"/>
              <a:buChar char="•"/>
            </a:pPr>
            <a:r>
              <a:rPr lang="en-US" dirty="0"/>
              <a:t>Large SNR difference between STAs (worst case for MU MIMO)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654FE8-097E-3906-0EEA-003CCFE7535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2AA077-1FC1-9487-4D08-CEAE8DBF59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9B99EC4-A1FB-4C79-B9A5-C1FFD5A90380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9F4A3-503B-05A2-EFC0-E26BEA9B76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6912" y="1952170"/>
            <a:ext cx="3808413" cy="4113213"/>
          </a:xfrm>
        </p:spPr>
        <p:txBody>
          <a:bodyPr/>
          <a:lstStyle/>
          <a:p>
            <a:pPr algn="ctr"/>
            <a:r>
              <a:rPr lang="en-US" dirty="0"/>
              <a:t>STAs move in the same direction </a:t>
            </a:r>
          </a:p>
          <a:p>
            <a:pPr marL="233363" lvl="1" indent="-233363">
              <a:buFont typeface="Arial" panose="020B0604020202020204" pitchFamily="34" charset="0"/>
              <a:buChar char="•"/>
            </a:pPr>
            <a:r>
              <a:rPr lang="en-US" dirty="0"/>
              <a:t>All STAs in the same room (worst case for joint transmission)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115888" lvl="1" indent="-115888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dirty="0"/>
          </a:p>
        </p:txBody>
      </p:sp>
      <p:sp>
        <p:nvSpPr>
          <p:cNvPr id="2" name="바닥글 개체 틀 5">
            <a:extLst>
              <a:ext uri="{FF2B5EF4-FFF2-40B4-BE49-F238E27FC236}">
                <a16:creationId xmlns:a16="http://schemas.microsoft.com/office/drawing/2014/main" id="{9932907C-2B29-DB0E-1654-78B5A0A8D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8DBC13-022F-8100-E6B2-FB6DDC0372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22" t="4396" r="7517"/>
          <a:stretch/>
        </p:blipFill>
        <p:spPr>
          <a:xfrm>
            <a:off x="4980610" y="4569364"/>
            <a:ext cx="3808412" cy="168886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6DFEBCA-041D-103C-5A78-35439EFCB20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438" t="4396" r="6580"/>
          <a:stretch/>
        </p:blipFill>
        <p:spPr>
          <a:xfrm>
            <a:off x="565467" y="4490954"/>
            <a:ext cx="3813865" cy="1688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0577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Scenarios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7A61AD1E-D592-40ED-A00C-5E19E097DABA}"/>
              </a:ext>
            </a:extLst>
          </p:cNvPr>
          <p:cNvSpPr txBox="1">
            <a:spLocks/>
          </p:cNvSpPr>
          <p:nvPr/>
        </p:nvSpPr>
        <p:spPr bwMode="auto">
          <a:xfrm>
            <a:off x="696912" y="1830388"/>
            <a:ext cx="7845423" cy="4416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[1, 2] is based on 11ax [8] enterprise scenario</a:t>
            </a:r>
          </a:p>
          <a:p>
            <a:r>
              <a:rPr lang="en-US" kern="0" dirty="0"/>
              <a:t>[6, 7] uses [10], based on 11ax [8] residential scenario</a:t>
            </a:r>
          </a:p>
          <a:p>
            <a:r>
              <a:rPr lang="en-US" kern="0" dirty="0"/>
              <a:t>[4, 5] uses a generic SNR model, based on channel SNR and the attenuation between the AP-STA links</a:t>
            </a:r>
          </a:p>
          <a:p>
            <a:pPr marL="0" indent="0">
              <a:buNone/>
            </a:pPr>
            <a:r>
              <a:rPr lang="en-US" kern="0" dirty="0"/>
              <a:t>Conclusion:</a:t>
            </a:r>
          </a:p>
          <a:p>
            <a:pPr lvl="1"/>
            <a:r>
              <a:rPr lang="en-US" kern="0" dirty="0"/>
              <a:t>11ax [8] residential and enterprise scenario are a good baseline</a:t>
            </a:r>
          </a:p>
          <a:p>
            <a:pPr lvl="2"/>
            <a:r>
              <a:rPr lang="en-US" sz="2000" kern="0" dirty="0"/>
              <a:t>Is the channel attenuation assumption valid?</a:t>
            </a:r>
          </a:p>
          <a:p>
            <a:pPr lvl="2"/>
            <a:r>
              <a:rPr lang="en-US" sz="2000" kern="0" dirty="0">
                <a:solidFill>
                  <a:schemeClr val="tx1"/>
                </a:solidFill>
              </a:rPr>
              <a:t>Are the residential room sizes reasonable (e.g., [11] uses different parameters)</a:t>
            </a:r>
          </a:p>
          <a:p>
            <a:pPr lvl="1"/>
            <a:r>
              <a:rPr lang="en-US" kern="0" dirty="0"/>
              <a:t>A simplified model (as in [4, 5]) may be derived from that</a:t>
            </a:r>
          </a:p>
          <a:p>
            <a:pPr lvl="1"/>
            <a:r>
              <a:rPr lang="en-US" kern="0" dirty="0"/>
              <a:t>The 11ax scenarios can be extend (e.g., as proposed in [9]) for other use cases</a:t>
            </a:r>
          </a:p>
        </p:txBody>
      </p:sp>
    </p:spTree>
    <p:extLst>
      <p:ext uri="{BB962C8B-B14F-4D97-AF65-F5344CB8AC3E}">
        <p14:creationId xmlns:p14="http://schemas.microsoft.com/office/powerpoint/2010/main" val="23523815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 Table (from references [2, 5, 7])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F93C6C1-E8F8-4437-A43C-A485AB78D6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919589"/>
              </p:ext>
            </p:extLst>
          </p:nvPr>
        </p:nvGraphicFramePr>
        <p:xfrm>
          <a:off x="533400" y="1841274"/>
          <a:ext cx="77597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9925">
                  <a:extLst>
                    <a:ext uri="{9D8B030D-6E8A-4147-A177-3AD203B41FA5}">
                      <a16:colId xmlns:a16="http://schemas.microsoft.com/office/drawing/2014/main" val="665409201"/>
                    </a:ext>
                  </a:extLst>
                </a:gridCol>
                <a:gridCol w="1939925">
                  <a:extLst>
                    <a:ext uri="{9D8B030D-6E8A-4147-A177-3AD203B41FA5}">
                      <a16:colId xmlns:a16="http://schemas.microsoft.com/office/drawing/2014/main" val="2263049343"/>
                    </a:ext>
                  </a:extLst>
                </a:gridCol>
                <a:gridCol w="1939925">
                  <a:extLst>
                    <a:ext uri="{9D8B030D-6E8A-4147-A177-3AD203B41FA5}">
                      <a16:colId xmlns:a16="http://schemas.microsoft.com/office/drawing/2014/main" val="4252430542"/>
                    </a:ext>
                  </a:extLst>
                </a:gridCol>
                <a:gridCol w="1939925">
                  <a:extLst>
                    <a:ext uri="{9D8B030D-6E8A-4147-A177-3AD203B41FA5}">
                      <a16:colId xmlns:a16="http://schemas.microsoft.com/office/drawing/2014/main" val="34222340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47753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400" dirty="0"/>
                        <a:t>TX/RX Antennas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4/2 [5] 4/1 [7]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Phase offset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0-180 [5]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61739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400" dirty="0"/>
                        <a:t>APs/STAs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2-3/4-6 [5], 2-3/2-3 [7], 4/8 [2]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TX SNR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38dB [5]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133142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400" dirty="0"/>
                        <a:t>Spatial streams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Opt. [5], 1 [7]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Channel aging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-30dBc [5]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73623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400" dirty="0"/>
                        <a:t>Bandwidth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80MHz [2, 5, 7]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Doppler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0Hz [7]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616342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400" dirty="0"/>
                        <a:t>Channel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[5]11nD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[7] D NLOS as in [10] [2] from [8]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BF quantization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9/7 [6, 7]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53710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40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0-11 [7], 0-9 [2]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Precoder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ZF [5], SVD-MMSE [7]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689474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400" dirty="0"/>
                        <a:t>AP/STA TX power/dBm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21/15 [7] 20/x [2]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Sounding interval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100ms [7]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41847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400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5.18GHz [7]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Noise figure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7dB [2]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573421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400" dirty="0"/>
                        <a:t>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0.8µs [7]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314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9994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3673E-350F-3827-1E72-D7E3AF7E0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EDDED-2574-34B9-809A-A4F3EDC17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Throughput CDF used in [1, 2, 3, 6, 7]</a:t>
            </a:r>
          </a:p>
          <a:p>
            <a:pPr lvl="1"/>
            <a:r>
              <a:rPr lang="en-US" dirty="0"/>
              <a:t>System level simulations</a:t>
            </a:r>
          </a:p>
          <a:p>
            <a:r>
              <a:rPr lang="en-US" dirty="0"/>
              <a:t>Gain vs. channel SNR used in [4, 5]</a:t>
            </a:r>
          </a:p>
          <a:p>
            <a:pPr lvl="1"/>
            <a:r>
              <a:rPr lang="en-US" dirty="0"/>
              <a:t>2-dimensional data (channel SNR and attenuation between channels)</a:t>
            </a:r>
          </a:p>
          <a:p>
            <a:pPr marL="0" indent="0">
              <a:buNone/>
            </a:pPr>
            <a:r>
              <a:rPr lang="en-US" dirty="0"/>
              <a:t>Conclusion:</a:t>
            </a:r>
          </a:p>
          <a:p>
            <a:pPr lvl="1"/>
            <a:r>
              <a:rPr lang="en-US" kern="0" dirty="0"/>
              <a:t>The UHR goal of Rate-vs.-range improvement fits best to a result presentation of</a:t>
            </a:r>
          </a:p>
          <a:p>
            <a:pPr lvl="2"/>
            <a:r>
              <a:rPr lang="en-US" kern="0" dirty="0">
                <a:solidFill>
                  <a:schemeClr val="tx1"/>
                </a:solidFill>
              </a:rPr>
              <a:t>data rate coverage in the served area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Or an equivalent mapping to channel SNR</a:t>
            </a:r>
            <a:endParaRPr lang="en-US" kern="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1C828F-34E8-8CFB-569B-B303E1909B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0B506D-DBBB-BD32-18D0-5FDD1CD92F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4" name="바닥글 개체 틀 5">
            <a:extLst>
              <a:ext uri="{FF2B5EF4-FFF2-40B4-BE49-F238E27FC236}">
                <a16:creationId xmlns:a16="http://schemas.microsoft.com/office/drawing/2014/main" id="{AC2B645E-2C2B-143C-7077-9C613EF94828}"/>
              </a:ext>
            </a:extLst>
          </p:cNvPr>
          <p:cNvSpPr txBox="1">
            <a:spLocks/>
          </p:cNvSpPr>
          <p:nvPr/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/>
              <a:t>Rainer Strobel, 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0464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10815-F778-6663-DE2F-1142BE5FE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of the submission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90467-80ED-53EB-845B-6E9CA9A94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 and present topologies relevant for JT</a:t>
            </a:r>
          </a:p>
          <a:p>
            <a:r>
              <a:rPr lang="en-US" dirty="0"/>
              <a:t>Present initial simulation results using such topologies</a:t>
            </a:r>
          </a:p>
          <a:p>
            <a:r>
              <a:rPr lang="en-US" dirty="0"/>
              <a:t>Align simulation conditions and simulation results with the UHR project goals</a:t>
            </a:r>
          </a:p>
          <a:p>
            <a:r>
              <a:rPr lang="en-US" dirty="0"/>
              <a:t>Focusing on residential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19F560-7048-839B-5E2A-F57713437A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31ADB-8B75-51D8-E773-FAE9A7CB84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6A666B-21E6-061D-5546-CB85B6BACDA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28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C69F5-44DF-BB6D-4663-F14FF47F7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for residential JT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E9162-152F-52A5-A291-3E04E7867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306" y="1676400"/>
            <a:ext cx="8305800" cy="4418013"/>
          </a:xfrm>
        </p:spPr>
        <p:txBody>
          <a:bodyPr/>
          <a:lstStyle/>
          <a:p>
            <a:r>
              <a:rPr lang="en-US" dirty="0"/>
              <a:t>JT is most likely to be deployed inside a single residence</a:t>
            </a:r>
          </a:p>
          <a:p>
            <a:pPr lvl="1"/>
            <a:r>
              <a:rPr lang="en-US" dirty="0"/>
              <a:t>All APs under “common control”</a:t>
            </a:r>
          </a:p>
          <a:p>
            <a:pPr lvl="1"/>
            <a:r>
              <a:rPr lang="en-US" dirty="0"/>
              <a:t>Multiple backhaul options may be available</a:t>
            </a:r>
          </a:p>
          <a:p>
            <a:r>
              <a:rPr lang="en-US" dirty="0"/>
              <a:t>APs should be strategically placed to maximize coverage</a:t>
            </a:r>
          </a:p>
          <a:p>
            <a:pPr lvl="1"/>
            <a:r>
              <a:rPr lang="en-US" dirty="0"/>
              <a:t>Allow the network to fall back to current mesh/extender topology when JT is not used</a:t>
            </a:r>
          </a:p>
          <a:p>
            <a:pPr lvl="1"/>
            <a:r>
              <a:rPr lang="en-US" dirty="0"/>
              <a:t>Specifically, APs in close proximity or excessive number of APs should be avoided</a:t>
            </a:r>
          </a:p>
          <a:p>
            <a:r>
              <a:rPr lang="en-US" dirty="0"/>
              <a:t>AP configurations (e.g., #antennas) should reflect typical in-home scenarios</a:t>
            </a:r>
          </a:p>
          <a:p>
            <a:pPr lvl="1"/>
            <a:r>
              <a:rPr lang="en-US" dirty="0"/>
              <a:t>Unlikely to have multiple high-end APs deployed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9E1A81-A4A1-88FF-0DBF-9378DBC63D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D0516-D240-83B0-E6DF-2984A010C0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AD405E-0867-D8ED-EFA3-7A281D91A47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9829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F10AD-3974-9923-7616-D1382FF53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794" y="762000"/>
            <a:ext cx="8080820" cy="846138"/>
          </a:xfrm>
        </p:spPr>
        <p:txBody>
          <a:bodyPr/>
          <a:lstStyle/>
          <a:p>
            <a:r>
              <a:rPr lang="en-US" dirty="0"/>
              <a:t>Topology 1: Extender (“Heterogenous APs”)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296A3-67CB-7137-9BC1-68770DFF2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2581"/>
            <a:ext cx="8615806" cy="4569619"/>
          </a:xfrm>
        </p:spPr>
        <p:txBody>
          <a:bodyPr/>
          <a:lstStyle/>
          <a:p>
            <a:r>
              <a:rPr lang="en-US" dirty="0"/>
              <a:t>Typical scenario: one “main” AP and one (or more) “extender” APs</a:t>
            </a:r>
          </a:p>
          <a:p>
            <a:r>
              <a:rPr lang="en-US" dirty="0"/>
              <a:t>APs with different configurations</a:t>
            </a:r>
          </a:p>
          <a:p>
            <a:pPr lvl="1"/>
            <a:r>
              <a:rPr lang="en-US" dirty="0"/>
              <a:t>Main AP may be 4x4 </a:t>
            </a:r>
          </a:p>
          <a:p>
            <a:pPr lvl="1"/>
            <a:r>
              <a:rPr lang="en-US" dirty="0"/>
              <a:t>“Extender” APs have lower configurations (e.g., 2x2)</a:t>
            </a:r>
          </a:p>
          <a:p>
            <a:r>
              <a:rPr lang="en-US" dirty="0"/>
              <a:t>APs in different rooms</a:t>
            </a:r>
          </a:p>
          <a:p>
            <a:pPr lvl="1"/>
            <a:r>
              <a:rPr lang="en-US" dirty="0"/>
              <a:t>(multiple) wall attenuation</a:t>
            </a:r>
          </a:p>
          <a:p>
            <a:pPr lvl="1"/>
            <a:r>
              <a:rPr lang="en-US" dirty="0"/>
              <a:t>Asymmetric Rx signal strength</a:t>
            </a:r>
            <a:br>
              <a:rPr lang="en-US" dirty="0"/>
            </a:br>
            <a:r>
              <a:rPr lang="en-US" dirty="0"/>
              <a:t>is typical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0D8485-7867-C35E-26F1-AC56C86BBD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9C2E59-9325-54C3-95A3-C6F7BECFE3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2D1E5B-0260-8750-A9AE-F7D5F497FF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36EAD59-0295-4827-0593-F1271E1D5D2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19195" y="3619892"/>
            <a:ext cx="4710113" cy="278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525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C2E21-AB33-E441-C0D3-E812C7D98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Topology 2: Mesh (“Homogeneous APs”)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9BA88-1160-ED5A-2C41-01318E786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613" y="1676400"/>
            <a:ext cx="7770813" cy="4113213"/>
          </a:xfrm>
        </p:spPr>
        <p:txBody>
          <a:bodyPr/>
          <a:lstStyle/>
          <a:p>
            <a:r>
              <a:rPr lang="en-US" dirty="0"/>
              <a:t>All APs have the same configuration</a:t>
            </a:r>
          </a:p>
          <a:p>
            <a:pPr lvl="1"/>
            <a:r>
              <a:rPr lang="en-US" dirty="0"/>
              <a:t>2x2 is commonly used</a:t>
            </a:r>
          </a:p>
          <a:p>
            <a:r>
              <a:rPr lang="en-US" dirty="0"/>
              <a:t>APs are separated</a:t>
            </a:r>
          </a:p>
          <a:p>
            <a:pPr lvl="1"/>
            <a:r>
              <a:rPr lang="en-US" dirty="0"/>
              <a:t>Maybe closer than in Extender scenario</a:t>
            </a:r>
          </a:p>
          <a:p>
            <a:pPr lvl="1"/>
            <a:r>
              <a:rPr lang="en-US" dirty="0"/>
              <a:t>Asymmetric Rx signal </a:t>
            </a:r>
            <a:br>
              <a:rPr lang="en-US" dirty="0"/>
            </a:br>
            <a:r>
              <a:rPr lang="en-US" dirty="0"/>
              <a:t>strength is typical</a:t>
            </a:r>
          </a:p>
          <a:p>
            <a:r>
              <a:rPr lang="en-US" dirty="0"/>
              <a:t>Number of APs may be </a:t>
            </a:r>
            <a:br>
              <a:rPr lang="en-US" dirty="0"/>
            </a:br>
            <a:r>
              <a:rPr lang="en-US" dirty="0"/>
              <a:t>higher than two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674D6C-3B85-8DD5-0BFA-FE67EA6C39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89DE84-C585-D37B-2948-99DD0D8DF15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2CB916-3638-B17B-33E0-E09777F40F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8E50AEB-6389-38EB-CBED-F1F9F30BAFE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44988" y="3505200"/>
            <a:ext cx="4463891" cy="2810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560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D7DCF83-0B29-568F-00AC-AA6D3D579F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87" t="6496" r="5714"/>
          <a:stretch/>
        </p:blipFill>
        <p:spPr>
          <a:xfrm>
            <a:off x="4724401" y="3470958"/>
            <a:ext cx="4395216" cy="231578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AA35866-C9CE-C427-EF28-E88C905B1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7A034-CC33-4513-4C68-DA9CA1D33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784842"/>
            <a:ext cx="7770813" cy="4189413"/>
          </a:xfrm>
        </p:spPr>
        <p:txBody>
          <a:bodyPr/>
          <a:lstStyle/>
          <a:p>
            <a:r>
              <a:rPr lang="en-US" dirty="0"/>
              <a:t>Evaluate throughput compared to 802.11be</a:t>
            </a:r>
          </a:p>
          <a:p>
            <a:pPr lvl="1"/>
            <a:r>
              <a:rPr lang="en-US" dirty="0"/>
              <a:t>Aligned with KPIs in UHR PAR</a:t>
            </a:r>
          </a:p>
          <a:p>
            <a:pPr lvl="1"/>
            <a:r>
              <a:rPr lang="en-US" dirty="0"/>
              <a:t>Compare with the best legacy mode (BF, MU-MIMO)</a:t>
            </a:r>
          </a:p>
          <a:p>
            <a:r>
              <a:rPr lang="en-US" dirty="0"/>
              <a:t>Residential scenario based on [8]</a:t>
            </a:r>
          </a:p>
          <a:p>
            <a:pPr lvl="1"/>
            <a:r>
              <a:rPr lang="en-US" dirty="0"/>
              <a:t>Three 10m x 10m rooms, 5dB wall loss</a:t>
            </a:r>
          </a:p>
          <a:p>
            <a:pPr lvl="1"/>
            <a:r>
              <a:rPr lang="en-US" dirty="0"/>
              <a:t>AP1 in “room 1”, AP2 in “room 3”</a:t>
            </a:r>
          </a:p>
          <a:p>
            <a:pPr lvl="1"/>
            <a:r>
              <a:rPr lang="en-US" dirty="0"/>
              <a:t>4 STAs total</a:t>
            </a:r>
          </a:p>
          <a:p>
            <a:r>
              <a:rPr lang="en-US" dirty="0"/>
              <a:t>Topologies:</a:t>
            </a:r>
          </a:p>
          <a:p>
            <a:pPr lvl="1"/>
            <a:r>
              <a:rPr lang="en-US" dirty="0"/>
              <a:t>Extender: AP1 4x4, AP2 2x2</a:t>
            </a:r>
          </a:p>
          <a:p>
            <a:pPr lvl="1"/>
            <a:r>
              <a:rPr lang="en-US" dirty="0"/>
              <a:t>Mesh AP1 2x2, AP2 2x2</a:t>
            </a:r>
          </a:p>
          <a:p>
            <a:r>
              <a:rPr lang="en-US" dirty="0"/>
              <a:t>Impairments or backhaul overhead not considered yet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18E61B-17F0-9E70-AEC5-5821BB694E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E1CF8-6BA9-8F26-A2F2-FDFA45A109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B4DAA22-FF49-2050-316B-9E32A30EC85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9182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6B884-297C-FB58-1897-197E24B77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 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74F7D11-C69E-6DEE-49D7-CFD3691FDDF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51014"/>
                <a:ext cx="7770813" cy="4421186"/>
              </a:xfrm>
            </p:spPr>
            <p:txBody>
              <a:bodyPr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For each topology (Extender + Mesh), throughput will be evaluated for (1) SU (with BF), (2) MU-MIMO and (3) JT (with MU-MIMO)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Evaluated for different possible locations of the STAs</a:t>
                </a:r>
              </a:p>
              <a:p>
                <a:pPr lvl="1"/>
                <a:r>
                  <a:rPr lang="en-US" dirty="0">
                    <a:solidFill>
                      <a:schemeClr val="tx1"/>
                    </a:solidFill>
                  </a:rPr>
                  <a:t>Pattern 1: group of 4 STAs moved from Room 1 (X=1) to Room 3 (X=29) in steps of 2m: </a:t>
                </a:r>
              </a:p>
              <a:p>
                <a:pPr lvl="2"/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𝑃𝑜𝑠</m:t>
                        </m:r>
                      </m:e>
                      <m:sub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1−4</m:t>
                            </m:r>
                          </m:sub>
                        </m:sSub>
                      </m:sub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p>
                    </m:sSub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=1+2∗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   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=0:14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lvl="1"/>
                <a:r>
                  <a:rPr lang="en-US" dirty="0">
                    <a:solidFill>
                      <a:schemeClr val="tx1"/>
                    </a:solidFill>
                  </a:rPr>
                  <a:t>Pattern 2: group of 2 STAs moved from Room 1 (X=1) to Room 3 (X=29) in steps of 2m while second group moves from Room 3 to Room 1:</a:t>
                </a:r>
              </a:p>
              <a:p>
                <a:pPr lvl="2"/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𝑃𝑜𝑠</m:t>
                        </m:r>
                      </m:e>
                      <m:sub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1,3</m:t>
                            </m:r>
                          </m:sub>
                        </m:sSub>
                      </m:sub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p>
                    </m:sSub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=1+2∗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  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=0:14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lvl="2"/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𝑃𝑜𝑠</m:t>
                        </m:r>
                      </m:e>
                      <m:sub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2,4</m:t>
                            </m:r>
                          </m:sub>
                        </m:sSub>
                      </m:sub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p>
                    </m:sSub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=29 − 2∗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  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=0:14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lvl="1"/>
                <a:endParaRPr lang="en-US" dirty="0">
                  <a:solidFill>
                    <a:schemeClr val="tx1"/>
                  </a:solidFill>
                </a:endParaRPr>
              </a:p>
              <a:p>
                <a:pPr lvl="2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74F7D11-C69E-6DEE-49D7-CFD3691FDDF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51014"/>
                <a:ext cx="7770813" cy="4421186"/>
              </a:xfrm>
              <a:blipFill>
                <a:blip r:embed="rId2"/>
                <a:stretch>
                  <a:fillRect l="-1099" t="-1102" r="-1099"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A98886-EF75-86C2-7F9D-4350C6E742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BD829E-41E9-72EB-97A7-933C82087D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A9E503-D53D-1CFE-6D9E-125113D84E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498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A6280-039E-FFEA-4D1A-302B4B8DB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parameters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882F65-2DE6-8CFD-D90A-B92D7FC587A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51B292-0C2E-1EE8-7B30-E2961E8197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graphicFrame>
        <p:nvGraphicFramePr>
          <p:cNvPr id="17" name="Table 7">
            <a:extLst>
              <a:ext uri="{FF2B5EF4-FFF2-40B4-BE49-F238E27FC236}">
                <a16:creationId xmlns:a16="http://schemas.microsoft.com/office/drawing/2014/main" id="{F08364A0-38FC-4AAB-5702-CE5B8593A96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10221607"/>
              </p:ext>
            </p:extLst>
          </p:nvPr>
        </p:nvGraphicFramePr>
        <p:xfrm>
          <a:off x="2209800" y="1143000"/>
          <a:ext cx="4040187" cy="5299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7584">
                  <a:extLst>
                    <a:ext uri="{9D8B030D-6E8A-4147-A177-3AD203B41FA5}">
                      <a16:colId xmlns:a16="http://schemas.microsoft.com/office/drawing/2014/main" val="665409201"/>
                    </a:ext>
                  </a:extLst>
                </a:gridCol>
                <a:gridCol w="2062603">
                  <a:extLst>
                    <a:ext uri="{9D8B030D-6E8A-4147-A177-3AD203B41FA5}">
                      <a16:colId xmlns:a16="http://schemas.microsoft.com/office/drawing/2014/main" val="22630493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47753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TX/RX Antennas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61739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APs/STAs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2/4 (2 STAs per AP)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133142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1" dirty="0"/>
                        <a:t>Spatial streams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1 or 2 (optimized)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73623"/>
                  </a:ext>
                </a:extLst>
              </a:tr>
              <a:tr h="298858">
                <a:tc>
                  <a:txBody>
                    <a:bodyPr/>
                    <a:lstStyle/>
                    <a:p>
                      <a:r>
                        <a:rPr lang="en-US" sz="1200" b="1" dirty="0"/>
                        <a:t>Bandwidth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160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616342"/>
                  </a:ext>
                </a:extLst>
              </a:tr>
              <a:tr h="298858">
                <a:tc>
                  <a:txBody>
                    <a:bodyPr/>
                    <a:lstStyle/>
                    <a:p>
                      <a:r>
                        <a:rPr lang="en-US" sz="1200" b="1" dirty="0"/>
                        <a:t>AP TX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24 dBm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850847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Channel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D NLOS [8]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53710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1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0-13 (optimized)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689474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1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5.25GHz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573421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1.6µs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314153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1" dirty="0"/>
                        <a:t>TX/RX SNR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41dB/43dB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461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1" dirty="0"/>
                        <a:t>Channel aging/Doppler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1.2km/h, 6Hz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817447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BF quantization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ideal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69759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Precoder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SVD (SU), MMSE (MU)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250730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Sounding interval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100ms (SU), 10ms (MU)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181539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Overhead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Sounding and MAC overhead not considered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671941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SU time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25% for each 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246654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MU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 STAs served by one 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123333"/>
                  </a:ext>
                </a:extLst>
              </a:tr>
            </a:tbl>
          </a:graphicData>
        </a:graphic>
      </p:graphicFrame>
      <p:sp>
        <p:nvSpPr>
          <p:cNvPr id="8" name="바닥글 개체 틀 5">
            <a:extLst>
              <a:ext uri="{FF2B5EF4-FFF2-40B4-BE49-F238E27FC236}">
                <a16:creationId xmlns:a16="http://schemas.microsoft.com/office/drawing/2014/main" id="{C1764C1B-8BD8-5316-F198-FEB18DFF6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</p:spTree>
    <p:extLst>
      <p:ext uri="{BB962C8B-B14F-4D97-AF65-F5344CB8AC3E}">
        <p14:creationId xmlns:p14="http://schemas.microsoft.com/office/powerpoint/2010/main" val="2835978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34264116B43240A5CD3124B4EAB676" ma:contentTypeVersion="15" ma:contentTypeDescription="Create a new document." ma:contentTypeScope="" ma:versionID="c99f239e82952af76d60d93569713f36">
  <xsd:schema xmlns:xsd="http://www.w3.org/2001/XMLSchema" xmlns:xs="http://www.w3.org/2001/XMLSchema" xmlns:p="http://schemas.microsoft.com/office/2006/metadata/properties" xmlns:ns3="8b390700-fe7f-4397-bba0-2fb4f6bafcae" xmlns:ns4="5e00163f-2a11-4c57-a8d4-8f44c9488464" targetNamespace="http://schemas.microsoft.com/office/2006/metadata/properties" ma:root="true" ma:fieldsID="ecddb3d8d817ba12efd8761179b74ce0" ns3:_="" ns4:_="">
    <xsd:import namespace="8b390700-fe7f-4397-bba0-2fb4f6bafcae"/>
    <xsd:import namespace="5e00163f-2a11-4c57-a8d4-8f44c948846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390700-fe7f-4397-bba0-2fb4f6bafc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00163f-2a11-4c57-a8d4-8f44c948846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b390700-fe7f-4397-bba0-2fb4f6bafcae" xsi:nil="true"/>
  </documentManagement>
</p:properties>
</file>

<file path=customXml/itemProps1.xml><?xml version="1.0" encoding="utf-8"?>
<ds:datastoreItem xmlns:ds="http://schemas.openxmlformats.org/officeDocument/2006/customXml" ds:itemID="{CF07E47C-205A-452F-8555-E77020DE01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94A1C96-80E5-4E1A-A9DC-BF0F1B7F61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390700-fe7f-4397-bba0-2fb4f6bafcae"/>
    <ds:schemaRef ds:uri="5e00163f-2a11-4c57-a8d4-8f44c94884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9CF809F-5108-46B1-8854-EFCCC7C100CB}">
  <ds:schemaRefs>
    <ds:schemaRef ds:uri="5e00163f-2a11-4c57-a8d4-8f44c9488464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terms/"/>
    <ds:schemaRef ds:uri="8b390700-fe7f-4397-bba0-2fb4f6bafcae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24606</TotalTime>
  <Words>1714</Words>
  <Application>Microsoft Office PowerPoint</Application>
  <PresentationFormat>On-screen Show (4:3)</PresentationFormat>
  <Paragraphs>320</Paragraphs>
  <Slides>24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Cambria Math</vt:lpstr>
      <vt:lpstr>Times New Roman</vt:lpstr>
      <vt:lpstr>Office Theme</vt:lpstr>
      <vt:lpstr>Document</vt:lpstr>
      <vt:lpstr>Multi-AP Simulations: framework and Joint Transmission results</vt:lpstr>
      <vt:lpstr>Introduction</vt:lpstr>
      <vt:lpstr>Goal of the submission</vt:lpstr>
      <vt:lpstr>Considerations for residential JT</vt:lpstr>
      <vt:lpstr>Topology 1: Extender (“Heterogenous APs”)</vt:lpstr>
      <vt:lpstr>Topology 2: Mesh (“Homogeneous APs”)</vt:lpstr>
      <vt:lpstr>Simulation setup</vt:lpstr>
      <vt:lpstr>Simulation setup (2)</vt:lpstr>
      <vt:lpstr>Simulation parameters</vt:lpstr>
      <vt:lpstr>Heterogenous Topology – legacy Beamforming</vt:lpstr>
      <vt:lpstr>Heterogenous Topology – legacy MU MIMO</vt:lpstr>
      <vt:lpstr>Heterogenous Topology – Joint Transmission</vt:lpstr>
      <vt:lpstr>Extender Topology:  Comparison BF, MU-MIMO, JT</vt:lpstr>
      <vt:lpstr>Homogenous Topology – legacy Beamforming</vt:lpstr>
      <vt:lpstr>Mesh Topology – legacy MU MIMO</vt:lpstr>
      <vt:lpstr>Mesh Topology – Joint Transmission</vt:lpstr>
      <vt:lpstr>Mesh Topology:  Comparison BF, MU-MIMO, JT</vt:lpstr>
      <vt:lpstr>Conclusions</vt:lpstr>
      <vt:lpstr>References</vt:lpstr>
      <vt:lpstr>Appendix</vt:lpstr>
      <vt:lpstr>Example Movement Patterns</vt:lpstr>
      <vt:lpstr>Simulation Scenarios</vt:lpstr>
      <vt:lpstr>Parameter Table (from references [2, 5, 7])</vt:lpstr>
      <vt:lpstr>Simulation Result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802.11-22/xxxxr0</dc:title>
  <dc:creator>Sigurd Schelstraete</dc:creator>
  <cp:lastModifiedBy>Sigurd Schelstraete</cp:lastModifiedBy>
  <cp:revision>29</cp:revision>
  <cp:lastPrinted>1601-01-01T00:00:00Z</cp:lastPrinted>
  <dcterms:created xsi:type="dcterms:W3CDTF">2022-11-07T19:40:06Z</dcterms:created>
  <dcterms:modified xsi:type="dcterms:W3CDTF">2023-07-10T08:31:49Z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0x010100A634264116B43240A5CD3124B4EAB676</vt:lpwstr>
  </property>
  <property fmtid="{D5CDD505-2E9C-101B-9397-08002B2CF9AE}" pid="3" name="MediaServiceImageTags">
    <vt:lpwstr/>
  </property>
</Properties>
</file>