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579" r:id="rId6"/>
    <p:sldId id="587" r:id="rId7"/>
    <p:sldId id="2417" r:id="rId8"/>
    <p:sldId id="2408" r:id="rId9"/>
    <p:sldId id="578" r:id="rId10"/>
    <p:sldId id="580" r:id="rId11"/>
    <p:sldId id="581" r:id="rId12"/>
    <p:sldId id="2414" r:id="rId13"/>
    <p:sldId id="2411" r:id="rId14"/>
    <p:sldId id="2412" r:id="rId15"/>
    <p:sldId id="588" r:id="rId16"/>
    <p:sldId id="585" r:id="rId17"/>
    <p:sldId id="586" r:id="rId18"/>
    <p:sldId id="589" r:id="rId19"/>
    <p:sldId id="269" r:id="rId20"/>
    <p:sldId id="2415" r:id="rId21"/>
    <p:sldId id="553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CEE8443-7BA0-58C8-68A2-C7137259E896}" name="Cavalcanti, Dave" initials="CD" userId="S::dave.cavalcanti@intel.com::9ea5236a-efed-4310-84d3-1764e087ca35" providerId="AD"/>
  <p188:author id="{7E0E937C-C2F1-05D9-6006-1072F561F262}" name="Iñaki Val Beitia" initials="IVB" userId="S::ival@maxlinear.com::c091fdec-014d-40a0-997a-9f48f5a155e9" providerId="AD"/>
  <p188:author id="{D54C35BA-4BB6-BEC7-4737-16117DD879E7}" name="Sigurd Schelstraete" initials="SS" userId="S::sschelstraete@maxlinear.com::cc1875bc-5b00-4f0e-92c1-b5b7dcde1a2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2" initials="R2" lastIdx="1" clrIdx="0">
    <p:extLst>
      <p:ext uri="{19B8F6BF-5375-455C-9EA6-DF929625EA0E}">
        <p15:presenceInfo xmlns:p15="http://schemas.microsoft.com/office/powerpoint/2012/main" userId="R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0917" autoAdjust="0"/>
  </p:normalViewPr>
  <p:slideViewPr>
    <p:cSldViewPr>
      <p:cViewPr varScale="1">
        <p:scale>
          <a:sx n="81" d="100"/>
          <a:sy n="81" d="100"/>
        </p:scale>
        <p:origin x="1644" y="96"/>
      </p:cViewPr>
      <p:guideLst>
        <p:guide orient="horz" pos="2160"/>
        <p:guide pos="25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2442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ñaki Val Beitia" userId="142b1726718d4f29" providerId="LiveId" clId="{BACBF33F-E106-4B2D-ADE8-8134760559B8}"/>
    <pc:docChg chg="modSld">
      <pc:chgData name="Iñaki Val Beitia" userId="142b1726718d4f29" providerId="LiveId" clId="{BACBF33F-E106-4B2D-ADE8-8134760559B8}" dt="2023-09-13T20:24:58.875" v="25" actId="20577"/>
      <pc:docMkLst>
        <pc:docMk/>
      </pc:docMkLst>
      <pc:sldChg chg="modNotesTx">
        <pc:chgData name="Iñaki Val Beitia" userId="142b1726718d4f29" providerId="LiveId" clId="{BACBF33F-E106-4B2D-ADE8-8134760559B8}" dt="2023-09-13T20:24:58.875" v="25" actId="20577"/>
        <pc:sldMkLst>
          <pc:docMk/>
          <pc:sldMk cId="3894834600" sldId="578"/>
        </pc:sldMkLst>
      </pc:sldChg>
    </pc:docChg>
  </pc:docChgLst>
  <pc:docChgLst>
    <pc:chgData name="Cavalcanti, Dave" userId="9ea5236a-efed-4310-84d3-1764e087ca35" providerId="ADAL" clId="{BE925498-33B9-41D5-B3D6-200C3A9AA5FB}"/>
    <pc:docChg chg="">
      <pc:chgData name="Cavalcanti, Dave" userId="9ea5236a-efed-4310-84d3-1764e087ca35" providerId="ADAL" clId="{BE925498-33B9-41D5-B3D6-200C3A9AA5FB}" dt="2023-07-27T18:03:03.440" v="6"/>
      <pc:docMkLst>
        <pc:docMk/>
      </pc:docMkLst>
      <pc:sldChg chg="addCm">
        <pc:chgData name="Cavalcanti, Dave" userId="9ea5236a-efed-4310-84d3-1764e087ca35" providerId="ADAL" clId="{BE925498-33B9-41D5-B3D6-200C3A9AA5FB}" dt="2023-07-27T18:03:03.440" v="6"/>
        <pc:sldMkLst>
          <pc:docMk/>
          <pc:sldMk cId="17191071" sldId="26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avalcanti, Dave" userId="9ea5236a-efed-4310-84d3-1764e087ca35" providerId="ADAL" clId="{BE925498-33B9-41D5-B3D6-200C3A9AA5FB}" dt="2023-07-27T18:03:03.440" v="6"/>
              <pc2:cmMkLst xmlns:pc2="http://schemas.microsoft.com/office/powerpoint/2019/9/main/command">
                <pc:docMk/>
                <pc:sldMk cId="17191071" sldId="269"/>
                <pc2:cmMk id="{6F63638F-C82B-4247-BCDC-8D65CBA225B4}"/>
              </pc2:cmMkLst>
            </pc226:cmChg>
          </p:ext>
        </pc:extLst>
      </pc:sldChg>
      <pc:sldChg chg="addCm modCm">
        <pc:chgData name="Cavalcanti, Dave" userId="9ea5236a-efed-4310-84d3-1764e087ca35" providerId="ADAL" clId="{BE925498-33B9-41D5-B3D6-200C3A9AA5FB}" dt="2023-07-27T17:57:22.575" v="3"/>
        <pc:sldMkLst>
          <pc:docMk/>
          <pc:sldMk cId="462858755" sldId="5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avalcanti, Dave" userId="9ea5236a-efed-4310-84d3-1764e087ca35" providerId="ADAL" clId="{BE925498-33B9-41D5-B3D6-200C3A9AA5FB}" dt="2023-07-27T17:57:22.575" v="3"/>
              <pc2:cmMkLst xmlns:pc2="http://schemas.microsoft.com/office/powerpoint/2019/9/main/command">
                <pc:docMk/>
                <pc:sldMk cId="462858755" sldId="586"/>
                <pc2:cmMk id="{5AF47CFF-FBF7-4A4C-BA1A-AF156BAF3D94}"/>
              </pc2:cmMkLst>
            </pc226:cmChg>
          </p:ext>
        </pc:extLst>
      </pc:sldChg>
      <pc:sldChg chg="addCm">
        <pc:chgData name="Cavalcanti, Dave" userId="9ea5236a-efed-4310-84d3-1764e087ca35" providerId="ADAL" clId="{BE925498-33B9-41D5-B3D6-200C3A9AA5FB}" dt="2023-07-27T18:00:25.293" v="5"/>
        <pc:sldMkLst>
          <pc:docMk/>
          <pc:sldMk cId="4283288796" sldId="58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avalcanti, Dave" userId="9ea5236a-efed-4310-84d3-1764e087ca35" providerId="ADAL" clId="{BE925498-33B9-41D5-B3D6-200C3A9AA5FB}" dt="2023-07-27T18:00:25.293" v="5"/>
              <pc2:cmMkLst xmlns:pc2="http://schemas.microsoft.com/office/powerpoint/2019/9/main/command">
                <pc:docMk/>
                <pc:sldMk cId="4283288796" sldId="589"/>
                <pc2:cmMk id="{2A52DF9E-8C68-45B7-A145-795A8F95261F}"/>
              </pc2:cmMkLst>
            </pc226:cmChg>
            <pc226:cmChg xmlns:pc226="http://schemas.microsoft.com/office/powerpoint/2022/06/main/command" chg="add">
              <pc226:chgData name="Cavalcanti, Dave" userId="9ea5236a-efed-4310-84d3-1764e087ca35" providerId="ADAL" clId="{BE925498-33B9-41D5-B3D6-200C3A9AA5FB}" dt="2023-07-27T17:58:49.397" v="4"/>
              <pc2:cmMkLst xmlns:pc2="http://schemas.microsoft.com/office/powerpoint/2019/9/main/command">
                <pc:docMk/>
                <pc:sldMk cId="4283288796" sldId="589"/>
                <pc2:cmMk id="{4832ADA2-50B9-4DCF-8CD7-A63E9DCC9139}"/>
              </pc2:cmMkLst>
            </pc226:cmChg>
          </p:ext>
        </pc:extLst>
      </pc:sldChg>
      <pc:sldChg chg="addCm modCm">
        <pc:chgData name="Cavalcanti, Dave" userId="9ea5236a-efed-4310-84d3-1764e087ca35" providerId="ADAL" clId="{BE925498-33B9-41D5-B3D6-200C3A9AA5FB}" dt="2023-07-27T15:57:53.221" v="1"/>
        <pc:sldMkLst>
          <pc:docMk/>
          <pc:sldMk cId="4047621302" sldId="241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avalcanti, Dave" userId="9ea5236a-efed-4310-84d3-1764e087ca35" providerId="ADAL" clId="{BE925498-33B9-41D5-B3D6-200C3A9AA5FB}" dt="2023-07-27T15:57:53.221" v="1"/>
              <pc2:cmMkLst xmlns:pc2="http://schemas.microsoft.com/office/powerpoint/2019/9/main/command">
                <pc:docMk/>
                <pc:sldMk cId="4047621302" sldId="2414"/>
                <pc2:cmMk id="{6919E54B-8EE3-4569-86D9-6CF1FF547E2A}"/>
              </pc2:cmMkLst>
            </pc226:cmChg>
          </p:ext>
        </pc:extLst>
      </pc:sldChg>
    </pc:docChg>
  </pc:docChgLst>
  <pc:docChgLst>
    <pc:chgData name="Iñaki Val Beitia" userId="c091fdec-014d-40a0-997a-9f48f5a155e9" providerId="ADAL" clId="{B3A84A9B-CC98-4F2F-B4D0-599082D24C69}"/>
    <pc:docChg chg="undo redo custSel modSld">
      <pc:chgData name="Iñaki Val Beitia" userId="c091fdec-014d-40a0-997a-9f48f5a155e9" providerId="ADAL" clId="{B3A84A9B-CC98-4F2F-B4D0-599082D24C69}" dt="2023-08-04T14:08:24.314" v="254"/>
      <pc:docMkLst>
        <pc:docMk/>
      </pc:docMkLst>
      <pc:sldChg chg="modSp mod delCm modCm">
        <pc:chgData name="Iñaki Val Beitia" userId="c091fdec-014d-40a0-997a-9f48f5a155e9" providerId="ADAL" clId="{B3A84A9B-CC98-4F2F-B4D0-599082D24C69}" dt="2023-08-04T14:08:08.364" v="250"/>
        <pc:sldMkLst>
          <pc:docMk/>
          <pc:sldMk cId="17191071" sldId="269"/>
        </pc:sldMkLst>
        <pc:spChg chg="mod">
          <ac:chgData name="Iñaki Val Beitia" userId="c091fdec-014d-40a0-997a-9f48f5a155e9" providerId="ADAL" clId="{B3A84A9B-CC98-4F2F-B4D0-599082D24C69}" dt="2023-08-03T19:41:51.738" v="63" actId="14100"/>
          <ac:spMkLst>
            <pc:docMk/>
            <pc:sldMk cId="17191071" sldId="269"/>
            <ac:spMk id="3" creationId="{9808CE7A-D527-4870-88AB-0FA3AF6CB37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 modRxn">
              <pc226:chgData name="Iñaki Val Beitia" userId="c091fdec-014d-40a0-997a-9f48f5a155e9" providerId="ADAL" clId="{B3A84A9B-CC98-4F2F-B4D0-599082D24C69}" dt="2023-08-04T14:08:08.364" v="250"/>
              <pc2:cmMkLst xmlns:pc2="http://schemas.microsoft.com/office/powerpoint/2019/9/main/command">
                <pc:docMk/>
                <pc:sldMk cId="17191071" sldId="269"/>
                <pc2:cmMk id="{6F63638F-C82B-4247-BCDC-8D65CBA225B4}"/>
              </pc2:cmMkLst>
            </pc226:cmChg>
          </p:ext>
        </pc:extLst>
      </pc:sldChg>
      <pc:sldChg chg="modSp mod">
        <pc:chgData name="Iñaki Val Beitia" userId="c091fdec-014d-40a0-997a-9f48f5a155e9" providerId="ADAL" clId="{B3A84A9B-CC98-4F2F-B4D0-599082D24C69}" dt="2023-08-04T13:55:50.101" v="164" actId="1076"/>
        <pc:sldMkLst>
          <pc:docMk/>
          <pc:sldMk cId="1486631362" sldId="580"/>
        </pc:sldMkLst>
        <pc:spChg chg="mod">
          <ac:chgData name="Iñaki Val Beitia" userId="c091fdec-014d-40a0-997a-9f48f5a155e9" providerId="ADAL" clId="{B3A84A9B-CC98-4F2F-B4D0-599082D24C69}" dt="2023-08-04T13:55:16.142" v="162" actId="1035"/>
          <ac:spMkLst>
            <pc:docMk/>
            <pc:sldMk cId="1486631362" sldId="580"/>
            <ac:spMk id="3" creationId="{AAB7C2D3-2625-4C6E-88CD-D4F1A5F7AD56}"/>
          </ac:spMkLst>
        </pc:spChg>
        <pc:spChg chg="mod">
          <ac:chgData name="Iñaki Val Beitia" userId="c091fdec-014d-40a0-997a-9f48f5a155e9" providerId="ADAL" clId="{B3A84A9B-CC98-4F2F-B4D0-599082D24C69}" dt="2023-08-04T13:55:29.690" v="163" actId="1035"/>
          <ac:spMkLst>
            <pc:docMk/>
            <pc:sldMk cId="1486631362" sldId="580"/>
            <ac:spMk id="9" creationId="{28D7EE4B-008A-229A-FFC9-C120AF2F335E}"/>
          </ac:spMkLst>
        </pc:spChg>
        <pc:spChg chg="mod">
          <ac:chgData name="Iñaki Val Beitia" userId="c091fdec-014d-40a0-997a-9f48f5a155e9" providerId="ADAL" clId="{B3A84A9B-CC98-4F2F-B4D0-599082D24C69}" dt="2023-08-04T13:55:29.690" v="163" actId="1035"/>
          <ac:spMkLst>
            <pc:docMk/>
            <pc:sldMk cId="1486631362" sldId="580"/>
            <ac:spMk id="11" creationId="{40F7700E-7F8C-A4EF-F126-C82F49EA78BE}"/>
          </ac:spMkLst>
        </pc:spChg>
        <pc:spChg chg="mod">
          <ac:chgData name="Iñaki Val Beitia" userId="c091fdec-014d-40a0-997a-9f48f5a155e9" providerId="ADAL" clId="{B3A84A9B-CC98-4F2F-B4D0-599082D24C69}" dt="2023-08-04T13:55:29.690" v="163" actId="1035"/>
          <ac:spMkLst>
            <pc:docMk/>
            <pc:sldMk cId="1486631362" sldId="580"/>
            <ac:spMk id="12" creationId="{7967DF73-9615-12F9-E301-C68EF196C5CA}"/>
          </ac:spMkLst>
        </pc:spChg>
        <pc:spChg chg="mod">
          <ac:chgData name="Iñaki Val Beitia" userId="c091fdec-014d-40a0-997a-9f48f5a155e9" providerId="ADAL" clId="{B3A84A9B-CC98-4F2F-B4D0-599082D24C69}" dt="2023-08-04T13:55:29.690" v="163" actId="1035"/>
          <ac:spMkLst>
            <pc:docMk/>
            <pc:sldMk cId="1486631362" sldId="580"/>
            <ac:spMk id="13" creationId="{7775736A-4CB1-74F2-FE17-A10BFB4A49D5}"/>
          </ac:spMkLst>
        </pc:spChg>
        <pc:spChg chg="mod">
          <ac:chgData name="Iñaki Val Beitia" userId="c091fdec-014d-40a0-997a-9f48f5a155e9" providerId="ADAL" clId="{B3A84A9B-CC98-4F2F-B4D0-599082D24C69}" dt="2023-08-04T13:55:29.690" v="163" actId="1035"/>
          <ac:spMkLst>
            <pc:docMk/>
            <pc:sldMk cId="1486631362" sldId="580"/>
            <ac:spMk id="14" creationId="{5DEAD08A-3CEE-09CB-712C-F018D106A56F}"/>
          </ac:spMkLst>
        </pc:spChg>
        <pc:spChg chg="mod">
          <ac:chgData name="Iñaki Val Beitia" userId="c091fdec-014d-40a0-997a-9f48f5a155e9" providerId="ADAL" clId="{B3A84A9B-CC98-4F2F-B4D0-599082D24C69}" dt="2023-08-04T13:55:29.690" v="163" actId="1035"/>
          <ac:spMkLst>
            <pc:docMk/>
            <pc:sldMk cId="1486631362" sldId="580"/>
            <ac:spMk id="15" creationId="{01BED481-C64B-2FE0-8BEA-BF25FD2430B0}"/>
          </ac:spMkLst>
        </pc:spChg>
        <pc:spChg chg="mod">
          <ac:chgData name="Iñaki Val Beitia" userId="c091fdec-014d-40a0-997a-9f48f5a155e9" providerId="ADAL" clId="{B3A84A9B-CC98-4F2F-B4D0-599082D24C69}" dt="2023-08-04T13:55:29.690" v="163" actId="1035"/>
          <ac:spMkLst>
            <pc:docMk/>
            <pc:sldMk cId="1486631362" sldId="580"/>
            <ac:spMk id="16" creationId="{C5CDF6CA-1DE8-2776-9297-E9685396F445}"/>
          </ac:spMkLst>
        </pc:spChg>
        <pc:grpChg chg="mod">
          <ac:chgData name="Iñaki Val Beitia" userId="c091fdec-014d-40a0-997a-9f48f5a155e9" providerId="ADAL" clId="{B3A84A9B-CC98-4F2F-B4D0-599082D24C69}" dt="2023-08-04T13:55:50.101" v="164" actId="1076"/>
          <ac:grpSpMkLst>
            <pc:docMk/>
            <pc:sldMk cId="1486631362" sldId="580"/>
            <ac:grpSpMk id="10" creationId="{4ACF654A-242C-55A4-008A-1F86943B69E5}"/>
          </ac:grpSpMkLst>
        </pc:grpChg>
        <pc:cxnChg chg="mod">
          <ac:chgData name="Iñaki Val Beitia" userId="c091fdec-014d-40a0-997a-9f48f5a155e9" providerId="ADAL" clId="{B3A84A9B-CC98-4F2F-B4D0-599082D24C69}" dt="2023-08-04T13:55:29.690" v="163" actId="1035"/>
          <ac:cxnSpMkLst>
            <pc:docMk/>
            <pc:sldMk cId="1486631362" sldId="580"/>
            <ac:cxnSpMk id="21" creationId="{56336CBB-CA65-2AC8-4A45-81D947B525B9}"/>
          </ac:cxnSpMkLst>
        </pc:cxnChg>
        <pc:cxnChg chg="mod">
          <ac:chgData name="Iñaki Val Beitia" userId="c091fdec-014d-40a0-997a-9f48f5a155e9" providerId="ADAL" clId="{B3A84A9B-CC98-4F2F-B4D0-599082D24C69}" dt="2023-08-04T13:55:29.690" v="163" actId="1035"/>
          <ac:cxnSpMkLst>
            <pc:docMk/>
            <pc:sldMk cId="1486631362" sldId="580"/>
            <ac:cxnSpMk id="22" creationId="{4D50FD5D-5409-A055-F0FF-27E2A5E0869C}"/>
          </ac:cxnSpMkLst>
        </pc:cxnChg>
        <pc:cxnChg chg="mod">
          <ac:chgData name="Iñaki Val Beitia" userId="c091fdec-014d-40a0-997a-9f48f5a155e9" providerId="ADAL" clId="{B3A84A9B-CC98-4F2F-B4D0-599082D24C69}" dt="2023-08-04T13:55:29.690" v="163" actId="1035"/>
          <ac:cxnSpMkLst>
            <pc:docMk/>
            <pc:sldMk cId="1486631362" sldId="580"/>
            <ac:cxnSpMk id="24" creationId="{551AF197-E1C9-8B08-4BD2-661C23DDD301}"/>
          </ac:cxnSpMkLst>
        </pc:cxnChg>
        <pc:cxnChg chg="mod">
          <ac:chgData name="Iñaki Val Beitia" userId="c091fdec-014d-40a0-997a-9f48f5a155e9" providerId="ADAL" clId="{B3A84A9B-CC98-4F2F-B4D0-599082D24C69}" dt="2023-08-04T13:55:29.690" v="163" actId="1035"/>
          <ac:cxnSpMkLst>
            <pc:docMk/>
            <pc:sldMk cId="1486631362" sldId="580"/>
            <ac:cxnSpMk id="26" creationId="{10766139-27E5-8BF1-D11D-B6488E8EB028}"/>
          </ac:cxnSpMkLst>
        </pc:cxnChg>
        <pc:cxnChg chg="mod">
          <ac:chgData name="Iñaki Val Beitia" userId="c091fdec-014d-40a0-997a-9f48f5a155e9" providerId="ADAL" clId="{B3A84A9B-CC98-4F2F-B4D0-599082D24C69}" dt="2023-08-04T13:55:29.690" v="163" actId="1035"/>
          <ac:cxnSpMkLst>
            <pc:docMk/>
            <pc:sldMk cId="1486631362" sldId="580"/>
            <ac:cxnSpMk id="28" creationId="{969ECC38-BB71-E409-3AF7-EEAE7CC0E9DC}"/>
          </ac:cxnSpMkLst>
        </pc:cxnChg>
        <pc:cxnChg chg="mod">
          <ac:chgData name="Iñaki Val Beitia" userId="c091fdec-014d-40a0-997a-9f48f5a155e9" providerId="ADAL" clId="{B3A84A9B-CC98-4F2F-B4D0-599082D24C69}" dt="2023-08-04T13:55:29.690" v="163" actId="1035"/>
          <ac:cxnSpMkLst>
            <pc:docMk/>
            <pc:sldMk cId="1486631362" sldId="580"/>
            <ac:cxnSpMk id="29" creationId="{A6A1D1BB-0D97-CB42-4F43-09A75D232C9B}"/>
          </ac:cxnSpMkLst>
        </pc:cxnChg>
      </pc:sldChg>
      <pc:sldChg chg="modSp mod">
        <pc:chgData name="Iñaki Val Beitia" userId="c091fdec-014d-40a0-997a-9f48f5a155e9" providerId="ADAL" clId="{B3A84A9B-CC98-4F2F-B4D0-599082D24C69}" dt="2023-08-02T08:49:54.312" v="6" actId="207"/>
        <pc:sldMkLst>
          <pc:docMk/>
          <pc:sldMk cId="126625049" sldId="585"/>
        </pc:sldMkLst>
        <pc:spChg chg="mod">
          <ac:chgData name="Iñaki Val Beitia" userId="c091fdec-014d-40a0-997a-9f48f5a155e9" providerId="ADAL" clId="{B3A84A9B-CC98-4F2F-B4D0-599082D24C69}" dt="2023-08-02T08:49:54.312" v="6" actId="207"/>
          <ac:spMkLst>
            <pc:docMk/>
            <pc:sldMk cId="126625049" sldId="585"/>
            <ac:spMk id="3" creationId="{AAB7C2D3-2625-4C6E-88CD-D4F1A5F7AD56}"/>
          </ac:spMkLst>
        </pc:spChg>
      </pc:sldChg>
      <pc:sldChg chg="modSp mod delCm modCm">
        <pc:chgData name="Iñaki Val Beitia" userId="c091fdec-014d-40a0-997a-9f48f5a155e9" providerId="ADAL" clId="{B3A84A9B-CC98-4F2F-B4D0-599082D24C69}" dt="2023-08-04T14:08:18.538" v="253"/>
        <pc:sldMkLst>
          <pc:docMk/>
          <pc:sldMk cId="462858755" sldId="586"/>
        </pc:sldMkLst>
        <pc:spChg chg="mod">
          <ac:chgData name="Iñaki Val Beitia" userId="c091fdec-014d-40a0-997a-9f48f5a155e9" providerId="ADAL" clId="{B3A84A9B-CC98-4F2F-B4D0-599082D24C69}" dt="2023-08-02T08:50:15.644" v="7" actId="207"/>
          <ac:spMkLst>
            <pc:docMk/>
            <pc:sldMk cId="462858755" sldId="586"/>
            <ac:spMk id="3" creationId="{AAB7C2D3-2625-4C6E-88CD-D4F1A5F7AD5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 modRxn">
              <pc226:chgData name="Iñaki Val Beitia" userId="c091fdec-014d-40a0-997a-9f48f5a155e9" providerId="ADAL" clId="{B3A84A9B-CC98-4F2F-B4D0-599082D24C69}" dt="2023-08-04T14:08:18.538" v="253"/>
              <pc2:cmMkLst xmlns:pc2="http://schemas.microsoft.com/office/powerpoint/2019/9/main/command">
                <pc:docMk/>
                <pc:sldMk cId="462858755" sldId="586"/>
                <pc2:cmMk id="{5AF47CFF-FBF7-4A4C-BA1A-AF156BAF3D94}"/>
              </pc2:cmMkLst>
            </pc226:cmChg>
          </p:ext>
        </pc:extLst>
      </pc:sldChg>
      <pc:sldChg chg="modSp mod">
        <pc:chgData name="Iñaki Val Beitia" userId="c091fdec-014d-40a0-997a-9f48f5a155e9" providerId="ADAL" clId="{B3A84A9B-CC98-4F2F-B4D0-599082D24C69}" dt="2023-08-02T08:49:03.196" v="1" actId="207"/>
        <pc:sldMkLst>
          <pc:docMk/>
          <pc:sldMk cId="3047371848" sldId="587"/>
        </pc:sldMkLst>
        <pc:spChg chg="mod">
          <ac:chgData name="Iñaki Val Beitia" userId="c091fdec-014d-40a0-997a-9f48f5a155e9" providerId="ADAL" clId="{B3A84A9B-CC98-4F2F-B4D0-599082D24C69}" dt="2023-08-02T08:49:03.196" v="1" actId="207"/>
          <ac:spMkLst>
            <pc:docMk/>
            <pc:sldMk cId="3047371848" sldId="587"/>
            <ac:spMk id="2" creationId="{39158B35-01C3-4236-A3CC-104A25433C80}"/>
          </ac:spMkLst>
        </pc:spChg>
        <pc:spChg chg="mod">
          <ac:chgData name="Iñaki Val Beitia" userId="c091fdec-014d-40a0-997a-9f48f5a155e9" providerId="ADAL" clId="{B3A84A9B-CC98-4F2F-B4D0-599082D24C69}" dt="2023-08-02T08:48:58.075" v="0" actId="207"/>
          <ac:spMkLst>
            <pc:docMk/>
            <pc:sldMk cId="3047371848" sldId="587"/>
            <ac:spMk id="3" creationId="{AAB7C2D3-2625-4C6E-88CD-D4F1A5F7AD56}"/>
          </ac:spMkLst>
        </pc:spChg>
      </pc:sldChg>
      <pc:sldChg chg="modSp mod delCm modCm">
        <pc:chgData name="Iñaki Val Beitia" userId="c091fdec-014d-40a0-997a-9f48f5a155e9" providerId="ADAL" clId="{B3A84A9B-CC98-4F2F-B4D0-599082D24C69}" dt="2023-08-04T14:08:14.181" v="252"/>
        <pc:sldMkLst>
          <pc:docMk/>
          <pc:sldMk cId="4283288796" sldId="589"/>
        </pc:sldMkLst>
        <pc:spChg chg="mod">
          <ac:chgData name="Iñaki Val Beitia" userId="c091fdec-014d-40a0-997a-9f48f5a155e9" providerId="ADAL" clId="{B3A84A9B-CC98-4F2F-B4D0-599082D24C69}" dt="2023-08-04T14:06:51.170" v="249" actId="20577"/>
          <ac:spMkLst>
            <pc:docMk/>
            <pc:sldMk cId="4283288796" sldId="589"/>
            <ac:spMk id="3" creationId="{AAB7C2D3-2625-4C6E-88CD-D4F1A5F7AD5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 modRxn">
              <pc226:chgData name="Iñaki Val Beitia" userId="c091fdec-014d-40a0-997a-9f48f5a155e9" providerId="ADAL" clId="{B3A84A9B-CC98-4F2F-B4D0-599082D24C69}" dt="2023-08-04T14:08:14.181" v="252"/>
              <pc2:cmMkLst xmlns:pc2="http://schemas.microsoft.com/office/powerpoint/2019/9/main/command">
                <pc:docMk/>
                <pc:sldMk cId="4283288796" sldId="589"/>
                <pc2:cmMk id="{2A52DF9E-8C68-45B7-A145-795A8F95261F}"/>
              </pc2:cmMkLst>
            </pc226:cmChg>
            <pc226:cmChg xmlns:pc226="http://schemas.microsoft.com/office/powerpoint/2022/06/main/command" chg="del mod modRxn">
              <pc226:chgData name="Iñaki Val Beitia" userId="c091fdec-014d-40a0-997a-9f48f5a155e9" providerId="ADAL" clId="{B3A84A9B-CC98-4F2F-B4D0-599082D24C69}" dt="2023-08-04T14:08:12.430" v="251"/>
              <pc2:cmMkLst xmlns:pc2="http://schemas.microsoft.com/office/powerpoint/2019/9/main/command">
                <pc:docMk/>
                <pc:sldMk cId="4283288796" sldId="589"/>
                <pc2:cmMk id="{4832ADA2-50B9-4DCF-8CD7-A63E9DCC9139}"/>
              </pc2:cmMkLst>
            </pc226:cmChg>
          </p:ext>
        </pc:extLst>
      </pc:sldChg>
      <pc:sldChg chg="modSp mod">
        <pc:chgData name="Iñaki Val Beitia" userId="c091fdec-014d-40a0-997a-9f48f5a155e9" providerId="ADAL" clId="{B3A84A9B-CC98-4F2F-B4D0-599082D24C69}" dt="2023-08-02T08:49:35.616" v="4" actId="207"/>
        <pc:sldMkLst>
          <pc:docMk/>
          <pc:sldMk cId="3899563498" sldId="2411"/>
        </pc:sldMkLst>
        <pc:spChg chg="mod">
          <ac:chgData name="Iñaki Val Beitia" userId="c091fdec-014d-40a0-997a-9f48f5a155e9" providerId="ADAL" clId="{B3A84A9B-CC98-4F2F-B4D0-599082D24C69}" dt="2023-08-02T08:49:35.616" v="4" actId="207"/>
          <ac:spMkLst>
            <pc:docMk/>
            <pc:sldMk cId="3899563498" sldId="2411"/>
            <ac:spMk id="3" creationId="{AAB7C2D3-2625-4C6E-88CD-D4F1A5F7AD56}"/>
          </ac:spMkLst>
        </pc:spChg>
      </pc:sldChg>
      <pc:sldChg chg="modSp mod">
        <pc:chgData name="Iñaki Val Beitia" userId="c091fdec-014d-40a0-997a-9f48f5a155e9" providerId="ADAL" clId="{B3A84A9B-CC98-4F2F-B4D0-599082D24C69}" dt="2023-08-02T08:49:41.968" v="5" actId="207"/>
        <pc:sldMkLst>
          <pc:docMk/>
          <pc:sldMk cId="2823395214" sldId="2412"/>
        </pc:sldMkLst>
        <pc:spChg chg="mod">
          <ac:chgData name="Iñaki Val Beitia" userId="c091fdec-014d-40a0-997a-9f48f5a155e9" providerId="ADAL" clId="{B3A84A9B-CC98-4F2F-B4D0-599082D24C69}" dt="2023-08-02T08:49:41.968" v="5" actId="207"/>
          <ac:spMkLst>
            <pc:docMk/>
            <pc:sldMk cId="2823395214" sldId="2412"/>
            <ac:spMk id="3" creationId="{AAB7C2D3-2625-4C6E-88CD-D4F1A5F7AD56}"/>
          </ac:spMkLst>
        </pc:spChg>
      </pc:sldChg>
      <pc:sldChg chg="modSp mod delCm modCm">
        <pc:chgData name="Iñaki Val Beitia" userId="c091fdec-014d-40a0-997a-9f48f5a155e9" providerId="ADAL" clId="{B3A84A9B-CC98-4F2F-B4D0-599082D24C69}" dt="2023-08-04T14:08:24.314" v="254"/>
        <pc:sldMkLst>
          <pc:docMk/>
          <pc:sldMk cId="4047621302" sldId="2414"/>
        </pc:sldMkLst>
        <pc:spChg chg="mod">
          <ac:chgData name="Iñaki Val Beitia" userId="c091fdec-014d-40a0-997a-9f48f5a155e9" providerId="ADAL" clId="{B3A84A9B-CC98-4F2F-B4D0-599082D24C69}" dt="2023-08-03T16:19:57.027" v="14" actId="6549"/>
          <ac:spMkLst>
            <pc:docMk/>
            <pc:sldMk cId="4047621302" sldId="2414"/>
            <ac:spMk id="3" creationId="{DE68C09C-3236-44B3-B8A0-657AB047D31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 modRxn">
              <pc226:chgData name="Iñaki Val Beitia" userId="c091fdec-014d-40a0-997a-9f48f5a155e9" providerId="ADAL" clId="{B3A84A9B-CC98-4F2F-B4D0-599082D24C69}" dt="2023-08-04T14:08:24.314" v="254"/>
              <pc2:cmMkLst xmlns:pc2="http://schemas.microsoft.com/office/powerpoint/2019/9/main/command">
                <pc:docMk/>
                <pc:sldMk cId="4047621302" sldId="2414"/>
                <pc2:cmMk id="{6919E54B-8EE3-4569-86D9-6CF1FF547E2A}"/>
              </pc2:cmMkLst>
            </pc226:cmChg>
          </p:ext>
        </pc:extLst>
      </pc:sldChg>
      <pc:sldChg chg="modSp mod">
        <pc:chgData name="Iñaki Val Beitia" userId="c091fdec-014d-40a0-997a-9f48f5a155e9" providerId="ADAL" clId="{B3A84A9B-CC98-4F2F-B4D0-599082D24C69}" dt="2023-08-02T08:50:32.750" v="9" actId="207"/>
        <pc:sldMkLst>
          <pc:docMk/>
          <pc:sldMk cId="1279952712" sldId="2415"/>
        </pc:sldMkLst>
        <pc:spChg chg="mod">
          <ac:chgData name="Iñaki Val Beitia" userId="c091fdec-014d-40a0-997a-9f48f5a155e9" providerId="ADAL" clId="{B3A84A9B-CC98-4F2F-B4D0-599082D24C69}" dt="2023-08-02T08:50:32.750" v="9" actId="207"/>
          <ac:spMkLst>
            <pc:docMk/>
            <pc:sldMk cId="1279952712" sldId="2415"/>
            <ac:spMk id="3" creationId="{C1218E45-AAEB-64AD-32F9-7B057E1E5970}"/>
          </ac:spMkLst>
        </pc:spChg>
      </pc:sldChg>
      <pc:sldChg chg="modSp mod">
        <pc:chgData name="Iñaki Val Beitia" userId="c091fdec-014d-40a0-997a-9f48f5a155e9" providerId="ADAL" clId="{B3A84A9B-CC98-4F2F-B4D0-599082D24C69}" dt="2023-08-02T08:49:12.594" v="3" actId="207"/>
        <pc:sldMkLst>
          <pc:docMk/>
          <pc:sldMk cId="2983137843" sldId="2417"/>
        </pc:sldMkLst>
        <pc:spChg chg="mod">
          <ac:chgData name="Iñaki Val Beitia" userId="c091fdec-014d-40a0-997a-9f48f5a155e9" providerId="ADAL" clId="{B3A84A9B-CC98-4F2F-B4D0-599082D24C69}" dt="2023-08-02T08:49:08.888" v="2" actId="207"/>
          <ac:spMkLst>
            <pc:docMk/>
            <pc:sldMk cId="2983137843" sldId="2417"/>
            <ac:spMk id="2" creationId="{39158B35-01C3-4236-A3CC-104A25433C80}"/>
          </ac:spMkLst>
        </pc:spChg>
        <pc:spChg chg="mod">
          <ac:chgData name="Iñaki Val Beitia" userId="c091fdec-014d-40a0-997a-9f48f5a155e9" providerId="ADAL" clId="{B3A84A9B-CC98-4F2F-B4D0-599082D24C69}" dt="2023-08-02T08:49:12.594" v="3" actId="207"/>
          <ac:spMkLst>
            <pc:docMk/>
            <pc:sldMk cId="2983137843" sldId="2417"/>
            <ac:spMk id="3" creationId="{AAB7C2D3-2625-4C6E-88CD-D4F1A5F7AD5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95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40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990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96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00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56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A81EBE2-E664-74E7-265D-D525FE138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B624AD6-924D-AFF5-F4FC-88F69E61B57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1866A24-EF0A-C601-2F32-C913878D7B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Inaki Val, MaxLinear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BAFF5AA-78E3-69A1-BDCF-BFA6C30D80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802.11-23/1173r1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TSN and</a:t>
            </a:r>
            <a:r>
              <a:rPr lang="en-GB" dirty="0">
                <a:solidFill>
                  <a:schemeClr val="tx1"/>
                </a:solidFill>
              </a:rPr>
              <a:t> Time Sensitive Wireless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2308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12-Jul-23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3375720"/>
              </p:ext>
            </p:extLst>
          </p:nvPr>
        </p:nvGraphicFramePr>
        <p:xfrm>
          <a:off x="506413" y="2606675"/>
          <a:ext cx="8335962" cy="256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780" imgH="2555082" progId="Word.Document.8">
                  <p:embed/>
                </p:oleObj>
              </mc:Choice>
              <mc:Fallback>
                <p:oleObj name="Document" r:id="rId3" imgW="8255780" imgH="255508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606675"/>
                        <a:ext cx="8335962" cy="2568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Sensitive features in UHR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153400" cy="4191000"/>
          </a:xfrm>
        </p:spPr>
        <p:txBody>
          <a:bodyPr/>
          <a:lstStyle/>
          <a:p>
            <a:r>
              <a:rPr lang="en-US" sz="2800" dirty="0"/>
              <a:t>Time sensitive features in UHR cover two different needs: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b="1" dirty="0"/>
              <a:t>Real-Time Applications (RTA)</a:t>
            </a:r>
            <a:r>
              <a:rPr lang="en-US" dirty="0"/>
              <a:t> with bounded-latency requirements and periodic traffic patterns [2]: </a:t>
            </a:r>
          </a:p>
          <a:p>
            <a:pPr lvl="2"/>
            <a:r>
              <a:rPr lang="en-US" dirty="0"/>
              <a:t>Online gaming, Professional Audio/Video, Industrial Automation, Augmented and Virtual Reality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/>
              <a:t>ime-sensitive requirements </a:t>
            </a:r>
            <a:r>
              <a:rPr lang="en-US" dirty="0">
                <a:solidFill>
                  <a:schemeClr val="tx1"/>
                </a:solidFill>
              </a:rPr>
              <a:t>for correct operation (e.g., VR)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Some RTA use cases may have strict requirements for critical operation (e.g., Industrial Automation)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563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Sensitive features in UHR </a:t>
            </a:r>
            <a:r>
              <a:rPr lang="en-US" dirty="0"/>
              <a:t>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751013"/>
            <a:ext cx="7543800" cy="3962400"/>
          </a:xfrm>
        </p:spPr>
        <p:txBody>
          <a:bodyPr/>
          <a:lstStyle/>
          <a:p>
            <a:pPr marL="457200" indent="-457200">
              <a:buFont typeface="+mj-lt"/>
              <a:buAutoNum type="alphaLcParenR" startAt="2"/>
            </a:pPr>
            <a:r>
              <a:rPr lang="en-US" b="1" dirty="0"/>
              <a:t>Multi-AP Coordination and QoS enhancement</a:t>
            </a:r>
          </a:p>
          <a:p>
            <a:pPr lvl="1"/>
            <a:r>
              <a:rPr lang="en-US" dirty="0"/>
              <a:t>Some forms of </a:t>
            </a:r>
            <a:r>
              <a:rPr lang="en-US" dirty="0">
                <a:solidFill>
                  <a:schemeClr val="tx1"/>
                </a:solidFill>
              </a:rPr>
              <a:t>Multi-AP coordination need common clock or time reference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Time-coordinated operations: C-TDMA, Coordinated r-TWT, C-OFDMA, Joint transmission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UHR needs to provide the tools for coordinating the time-aware operation in Multi-AP environments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QoS enhancements: IoT, Gaming, Video streaming, Online Audio/Video, Remote Surveillance, XR,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3395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TSN Interpretation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206" y="1981200"/>
            <a:ext cx="8382000" cy="28956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Discussions around “Time sensitive” in the context </a:t>
            </a:r>
            <a:r>
              <a:rPr lang="en-US" sz="2800" dirty="0"/>
              <a:t>802.11bn could have two different interpretations:</a:t>
            </a:r>
          </a:p>
          <a:p>
            <a:pPr lvl="1">
              <a:buFont typeface="+mj-lt"/>
              <a:buAutoNum type="alphaLcParenR"/>
            </a:pPr>
            <a:r>
              <a:rPr lang="en-US" sz="2400" dirty="0"/>
              <a:t>Incorporate IEEE 802.11 into </a:t>
            </a:r>
            <a:r>
              <a:rPr lang="en-US" sz="2400" b="1" dirty="0"/>
              <a:t>Generic TSN</a:t>
            </a:r>
          </a:p>
          <a:p>
            <a:pPr lvl="1">
              <a:buFont typeface="+mj-lt"/>
              <a:buAutoNum type="alphaLcParenR"/>
            </a:pPr>
            <a:r>
              <a:rPr lang="en-US" sz="2400" dirty="0"/>
              <a:t>Define a set of 802.11 </a:t>
            </a:r>
            <a:r>
              <a:rPr lang="en-US" sz="2400" b="1" dirty="0"/>
              <a:t>time-sensitive features </a:t>
            </a:r>
            <a:r>
              <a:rPr lang="en-US" sz="2400" dirty="0"/>
              <a:t>to be used in stand-alone 802.11 networks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5B3080-B7C3-4A8A-8431-4694AA9548DD}"/>
              </a:ext>
            </a:extLst>
          </p:cNvPr>
          <p:cNvSpPr txBox="1"/>
          <p:nvPr/>
        </p:nvSpPr>
        <p:spPr>
          <a:xfrm>
            <a:off x="2168525" y="4800600"/>
            <a:ext cx="54102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So far, both aspects have been covered by using “implementing TSN” which does not seem correct</a:t>
            </a:r>
          </a:p>
        </p:txBody>
      </p:sp>
    </p:spTree>
    <p:extLst>
      <p:ext uri="{BB962C8B-B14F-4D97-AF65-F5344CB8AC3E}">
        <p14:creationId xmlns:p14="http://schemas.microsoft.com/office/powerpoint/2010/main" val="2792528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TSN Interpretation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506" y="1676400"/>
            <a:ext cx="8153400" cy="5105400"/>
          </a:xfrm>
        </p:spPr>
        <p:txBody>
          <a:bodyPr/>
          <a:lstStyle/>
          <a:p>
            <a:pPr>
              <a:buFont typeface="+mj-lt"/>
              <a:buAutoNum type="alphaLcParenR"/>
            </a:pPr>
            <a:r>
              <a:rPr lang="en-US" sz="2200" dirty="0"/>
              <a:t>Incorporate IEEE 802.11 into </a:t>
            </a:r>
            <a:r>
              <a:rPr lang="en-US" sz="2200" b="1" dirty="0"/>
              <a:t>Generic TSN</a:t>
            </a:r>
          </a:p>
          <a:p>
            <a:pPr lvl="1"/>
            <a:r>
              <a:rPr lang="en-US" dirty="0"/>
              <a:t>Mainly for </a:t>
            </a:r>
            <a:r>
              <a:rPr lang="en-US" dirty="0">
                <a:solidFill>
                  <a:schemeClr val="tx1"/>
                </a:solidFill>
              </a:rPr>
              <a:t>strict time-critical RTA use cases that require an end-to-end TSN solution (e.g., Industrial Automation)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For the end user, connecting an Ethernet TSN device or using an 802.11 interface will lead to similar experience, maintaining the performance </a:t>
            </a:r>
            <a:r>
              <a:rPr lang="en-US" dirty="0"/>
              <a:t>and requirements</a:t>
            </a:r>
          </a:p>
          <a:p>
            <a:pPr lvl="1"/>
            <a:r>
              <a:rPr lang="en-US" dirty="0"/>
              <a:t>It could imply a high complexity, implementing the selected 802.1 TSN standards for guaranteeing interoperability and strict deterministic behavior</a:t>
            </a:r>
          </a:p>
          <a:p>
            <a:pPr lvl="1"/>
            <a:r>
              <a:rPr lang="en-US" dirty="0"/>
              <a:t>Probably not directly applicable to time-aware 802.11 features (e.g., Multi-AP coordination)</a:t>
            </a:r>
          </a:p>
          <a:p>
            <a:endParaRPr lang="en-US" dirty="0"/>
          </a:p>
          <a:p>
            <a:r>
              <a:rPr lang="en-US" dirty="0"/>
              <a:t>Let’s call this “</a:t>
            </a:r>
            <a:r>
              <a:rPr lang="en-US" b="1" dirty="0"/>
              <a:t>Generic TSN incorporating 802.11</a:t>
            </a:r>
            <a:r>
              <a:rPr lang="en-US" dirty="0"/>
              <a:t>”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625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TSN Interpretation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153400" cy="5105400"/>
          </a:xfrm>
        </p:spPr>
        <p:txBody>
          <a:bodyPr/>
          <a:lstStyle/>
          <a:p>
            <a:pPr>
              <a:buFont typeface="+mj-lt"/>
              <a:buAutoNum type="alphaLcParenR" startAt="2"/>
            </a:pPr>
            <a:r>
              <a:rPr lang="en-US" sz="2000" dirty="0"/>
              <a:t>Define </a:t>
            </a:r>
            <a:r>
              <a:rPr lang="en-US" sz="2000" dirty="0">
                <a:solidFill>
                  <a:schemeClr val="tx1"/>
                </a:solidFill>
              </a:rPr>
              <a:t>a set of 802.11 time-sensitive features to be used stand-alone in 802.11 networks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Improve the reliability, QoS management, and the behavior of time-sensitive traffic in 802.11 networks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Provide the tools for coordinating the time-aware operation in Multi-AP environments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Not necess</a:t>
            </a:r>
            <a:r>
              <a:rPr lang="en-US" dirty="0"/>
              <a:t>arily following/implementing the 802.1 TSN standard</a:t>
            </a:r>
          </a:p>
          <a:p>
            <a:pPr lvl="1"/>
            <a:r>
              <a:rPr lang="en-US" dirty="0"/>
              <a:t>TSN use cases (time-critical) may leverage these capabilities for their applications</a:t>
            </a:r>
          </a:p>
          <a:p>
            <a:endParaRPr lang="en-US" dirty="0"/>
          </a:p>
          <a:p>
            <a:r>
              <a:rPr lang="en-US" dirty="0"/>
              <a:t>Let’s call this “</a:t>
            </a:r>
            <a:r>
              <a:rPr lang="en-US" b="1" dirty="0"/>
              <a:t>Time Sensitive Wireless</a:t>
            </a:r>
            <a:r>
              <a:rPr lang="en-US" dirty="0"/>
              <a:t>” (not TSN)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2858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06" y="1751013"/>
            <a:ext cx="8153400" cy="4724400"/>
          </a:xfrm>
        </p:spPr>
        <p:txBody>
          <a:bodyPr/>
          <a:lstStyle/>
          <a:p>
            <a:r>
              <a:rPr lang="en-US" dirty="0"/>
              <a:t>The term TSN is currently used loosely to refer to both interpretations, leading to possible misunderstandings:</a:t>
            </a:r>
          </a:p>
          <a:p>
            <a:pPr lvl="1">
              <a:buFont typeface="+mj-lt"/>
              <a:buAutoNum type="alphaLcParenR"/>
            </a:pPr>
            <a:r>
              <a:rPr lang="en-US" sz="2000" dirty="0"/>
              <a:t>Generic TSN incorporating 802.11</a:t>
            </a:r>
            <a:endParaRPr lang="en-US" sz="2000" b="1" dirty="0"/>
          </a:p>
          <a:p>
            <a:pPr lvl="1">
              <a:buFont typeface="+mj-lt"/>
              <a:buAutoNum type="alphaLcParenR"/>
            </a:pPr>
            <a:r>
              <a:rPr lang="en-US" sz="2000" dirty="0"/>
              <a:t>Time Sensitive Wireless</a:t>
            </a:r>
            <a:endParaRPr lang="en-US" dirty="0"/>
          </a:p>
          <a:p>
            <a:r>
              <a:rPr lang="en-US" dirty="0"/>
              <a:t>(a) would make use of (b), but (b) could exist independently</a:t>
            </a:r>
          </a:p>
          <a:p>
            <a:pPr lvl="1"/>
            <a:r>
              <a:rPr lang="en-US" dirty="0"/>
              <a:t>Following the approach for TSN time synchronization over 802.11 with FTM feature</a:t>
            </a:r>
          </a:p>
          <a:p>
            <a:pPr lvl="1"/>
            <a:r>
              <a:rPr lang="en-US" dirty="0"/>
              <a:t>Following the 3GPP approach defining Time Sensitive Communications enhancements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3288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38821"/>
            <a:ext cx="8229599" cy="4433379"/>
          </a:xfrm>
        </p:spPr>
        <p:txBody>
          <a:bodyPr/>
          <a:lstStyle/>
          <a:p>
            <a:r>
              <a:rPr lang="en-US" dirty="0"/>
              <a:t>UHR </a:t>
            </a:r>
            <a:r>
              <a:rPr lang="en-US" dirty="0">
                <a:solidFill>
                  <a:schemeClr val="tx1"/>
                </a:solidFill>
              </a:rPr>
              <a:t>targets reliable and time-sensitive applications </a:t>
            </a:r>
          </a:p>
          <a:p>
            <a:r>
              <a:rPr lang="en-US" dirty="0">
                <a:solidFill>
                  <a:schemeClr val="tx1"/>
                </a:solidFill>
              </a:rPr>
              <a:t>UHR is proposing new features which will require time-sensitive tools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These new features and tools could enable TSN capabilities </a:t>
            </a:r>
          </a:p>
          <a:p>
            <a:r>
              <a:rPr lang="en-US" dirty="0">
                <a:solidFill>
                  <a:schemeClr val="tx1"/>
                </a:solidFill>
              </a:rPr>
              <a:t>We have identified two different interpretations of TSN term in the context </a:t>
            </a:r>
            <a:r>
              <a:rPr lang="en-US" dirty="0"/>
              <a:t>of 802.11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b="1" dirty="0"/>
              <a:t>Generic TSN incorporating 802.11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b="1" dirty="0"/>
              <a:t>Time Sensitive Wireless</a:t>
            </a:r>
          </a:p>
          <a:p>
            <a:r>
              <a:rPr lang="en-US" dirty="0">
                <a:solidFill>
                  <a:schemeClr val="tx1"/>
                </a:solidFill>
              </a:rPr>
              <a:t>802.11bn should focus on the time-sensitive wireless (TSW) features/capabilities that can help 802.11 usages in both cases stand alone and TSN scenario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1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08520-ED56-D92B-C788-33736A8E2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18E45-AAEB-64AD-32F9-7B057E1E5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UHR should not define time-sensitive features exclusively within the context of TSN</a:t>
            </a:r>
          </a:p>
          <a:p>
            <a:r>
              <a:rPr lang="en-US" dirty="0"/>
              <a:t>Time sensitive </a:t>
            </a:r>
            <a:r>
              <a:rPr lang="en-US" dirty="0">
                <a:solidFill>
                  <a:schemeClr val="tx1"/>
                </a:solidFill>
              </a:rPr>
              <a:t>features should be primarily intended for improving QoS and reliability within an 802.11 network (i.e. Time Sensitive Wireless)</a:t>
            </a:r>
          </a:p>
          <a:p>
            <a:r>
              <a:rPr lang="en-US" dirty="0">
                <a:solidFill>
                  <a:schemeClr val="tx1"/>
                </a:solidFill>
              </a:rPr>
              <a:t>Any work done to leverage </a:t>
            </a:r>
            <a:r>
              <a:rPr lang="en-US" dirty="0"/>
              <a:t>these features for TSN extensions will be primarily done by 802.1</a:t>
            </a:r>
          </a:p>
          <a:p>
            <a:r>
              <a:rPr lang="en-US" dirty="0"/>
              <a:t>“TSN” is not a synonym for “latency improvement”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4DF5E9-2470-A63F-3FCD-199F21E06F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25267-253F-0DBC-C232-2A25DEF9D1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E510F8-BB27-1688-5AB6-9193932729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99527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b="0" dirty="0"/>
              <a:t>[1]</a:t>
            </a:r>
            <a:r>
              <a:rPr lang="pt-BR" altLang="ko-KR" sz="1800" b="0" dirty="0"/>
              <a:t> IEEE 802.11-23/0028r6</a:t>
            </a:r>
            <a:r>
              <a:rPr lang="ko-KR" altLang="pt-BR" sz="1800" b="0" dirty="0"/>
              <a:t>， </a:t>
            </a:r>
            <a:r>
              <a:rPr lang="en-US" altLang="ko-KR" sz="1800" b="0"/>
              <a:t>UHR </a:t>
            </a:r>
            <a:r>
              <a:rPr lang="pt-BR" altLang="ko-KR" sz="1800" b="0"/>
              <a:t>PAR </a:t>
            </a:r>
            <a:r>
              <a:rPr lang="pt-BR" altLang="ko-KR" sz="1800" b="0" dirty="0"/>
              <a:t>discussion</a:t>
            </a:r>
          </a:p>
          <a:p>
            <a:pPr marL="0" indent="0">
              <a:buNone/>
            </a:pPr>
            <a:r>
              <a:rPr lang="en-US" altLang="ko-KR" sz="1800" b="0" dirty="0"/>
              <a:t>[2] Kate Meng and et al. (Tencent Technology), “RTA report summary”, 19/0065r6, March 2019.</a:t>
            </a:r>
          </a:p>
          <a:p>
            <a:pPr marL="0" indent="0">
              <a:buNone/>
            </a:pPr>
            <a:r>
              <a:rPr lang="en-US" altLang="ko-KR" sz="1800" b="0" dirty="0"/>
              <a:t>[3] Liuming Lu and et al. (Oppo), “Multi-AP Coordination for Low Latency Traffic Delivery: Usage Scenarios and potential features”, 23/0046r2, March 2023.</a:t>
            </a:r>
          </a:p>
          <a:p>
            <a:pPr marL="0" indent="0">
              <a:buNone/>
            </a:pPr>
            <a:r>
              <a:rPr lang="en-US" altLang="ko-KR" sz="1800" b="0" dirty="0"/>
              <a:t>[4] Juan Fang and et al. (Intel), “Preemption for Low Latency Application”, 23/0092r0, March 2023.</a:t>
            </a:r>
          </a:p>
          <a:p>
            <a:pPr marL="0" indent="0">
              <a:buNone/>
            </a:pPr>
            <a:r>
              <a:rPr lang="en-US" altLang="ko-KR" sz="1800" b="0" dirty="0"/>
              <a:t>[5] </a:t>
            </a:r>
            <a:r>
              <a:rPr lang="en-US" altLang="ko-KR" sz="1800" b="0" dirty="0" err="1"/>
              <a:t>Serhat</a:t>
            </a:r>
            <a:r>
              <a:rPr lang="en-US" altLang="ko-KR" sz="1800" b="0" dirty="0"/>
              <a:t> </a:t>
            </a:r>
            <a:r>
              <a:rPr lang="en-US" altLang="ko-KR" sz="1800" b="0" dirty="0" err="1"/>
              <a:t>Erkucuk</a:t>
            </a:r>
            <a:r>
              <a:rPr lang="en-US" altLang="ko-KR" sz="1800" b="0" dirty="0"/>
              <a:t> and et al. (</a:t>
            </a:r>
            <a:r>
              <a:rPr lang="en-US" altLang="ko-KR" sz="1800" b="0" dirty="0" err="1"/>
              <a:t>Offino</a:t>
            </a:r>
            <a:r>
              <a:rPr lang="en-US" altLang="ko-KR" sz="1800" b="0" dirty="0"/>
              <a:t>), “Enhanced Scheduling Method for Low Latency Traffic”, 23/0378r0, May 2023.</a:t>
            </a:r>
          </a:p>
          <a:p>
            <a:pPr marL="0" indent="0">
              <a:buNone/>
            </a:pPr>
            <a:r>
              <a:rPr lang="en-US" altLang="ko-KR" sz="1800" b="0" dirty="0"/>
              <a:t>[6] IEEE 802.1 TSN, https://1.ieee802.org/</a:t>
            </a:r>
          </a:p>
          <a:p>
            <a:pPr marL="0" indent="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July</a:t>
            </a:r>
            <a:r>
              <a:rPr lang="en-US" altLang="ko-KR" dirty="0"/>
              <a:t>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7222025" y="6475413"/>
            <a:ext cx="1321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Inaki Val, MaxLinear</a:t>
            </a:r>
          </a:p>
        </p:txBody>
      </p:sp>
    </p:spTree>
    <p:extLst>
      <p:ext uri="{BB962C8B-B14F-4D97-AF65-F5344CB8AC3E}">
        <p14:creationId xmlns:p14="http://schemas.microsoft.com/office/powerpoint/2010/main" val="412350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153400" cy="4113213"/>
          </a:xfrm>
        </p:spPr>
        <p:txBody>
          <a:bodyPr/>
          <a:lstStyle/>
          <a:p>
            <a:r>
              <a:rPr lang="en-US" sz="2800" dirty="0"/>
              <a:t>Discuss relationship and dependencies between 802.11 and 802.1 Time Sensitive Networking (TSN)</a:t>
            </a:r>
          </a:p>
          <a:p>
            <a:r>
              <a:rPr lang="en-US" sz="2800" dirty="0"/>
              <a:t>Clarify the term TSN in the context of 802.11</a:t>
            </a:r>
          </a:p>
          <a:p>
            <a:r>
              <a:rPr lang="en-US" sz="2800" dirty="0">
                <a:solidFill>
                  <a:schemeClr val="tx1"/>
                </a:solidFill>
              </a:rPr>
              <a:t>Define “Time Sensitive Wireless” in 802.11</a:t>
            </a:r>
          </a:p>
          <a:p>
            <a:pPr marL="0" indent="0">
              <a:buNone/>
            </a:pP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5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Introduction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dirty="0"/>
              <a:t>UHR targets the improvement of packet delivery by reducing the transmission latency and enhancing network </a:t>
            </a:r>
            <a:r>
              <a:rPr lang="en-US" dirty="0">
                <a:solidFill>
                  <a:schemeClr val="tx1"/>
                </a:solidFill>
              </a:rPr>
              <a:t>reliability [1]</a:t>
            </a:r>
          </a:p>
          <a:p>
            <a:r>
              <a:rPr lang="en-US" dirty="0">
                <a:solidFill>
                  <a:schemeClr val="tx1"/>
                </a:solidFill>
              </a:rPr>
              <a:t>Reliability in communications implies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Guarantee for receiving the data packet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Guarantee for receiving it </a:t>
            </a:r>
            <a:r>
              <a:rPr lang="en-US" sz="2400" u="sng" dirty="0">
                <a:solidFill>
                  <a:schemeClr val="tx1"/>
                </a:solidFill>
              </a:rPr>
              <a:t>on time</a:t>
            </a:r>
            <a:r>
              <a:rPr lang="en-US" sz="2400" dirty="0">
                <a:solidFill>
                  <a:schemeClr val="tx1"/>
                </a:solidFill>
              </a:rPr>
              <a:t>, within time bounds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In summary, the network traffic must be </a:t>
            </a:r>
            <a:r>
              <a:rPr lang="en-US" sz="2400" u="sng" dirty="0">
                <a:solidFill>
                  <a:schemeClr val="tx1"/>
                </a:solidFill>
              </a:rPr>
              <a:t>predictable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This target </a:t>
            </a:r>
            <a:r>
              <a:rPr lang="en-US" dirty="0"/>
              <a:t>can be identified as an overall Quality of Service (QoS) enhancement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371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Introduction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sz="3000" dirty="0"/>
              <a:t>Several RTA use cases </a:t>
            </a:r>
            <a:r>
              <a:rPr lang="en-US" sz="3000" dirty="0">
                <a:solidFill>
                  <a:schemeClr val="tx1"/>
                </a:solidFill>
              </a:rPr>
              <a:t>with time-sensitive and low latency requirements </a:t>
            </a:r>
            <a:r>
              <a:rPr lang="en-US" sz="3000" dirty="0"/>
              <a:t>have been identified [2], and many other use cases would benefit from QoS improvement features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3000" dirty="0"/>
              <a:t>Different features are being proposed for latency, reliability, and QoS improvement: Multi-AP [3], preemption [4], and low-latency scheduling [5]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137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dirty="0"/>
              <a:t>In this context, the term “</a:t>
            </a:r>
            <a:r>
              <a:rPr lang="en-US" i="1" dirty="0"/>
              <a:t>Time Sensitive Networking</a:t>
            </a:r>
            <a:r>
              <a:rPr lang="en-US" dirty="0"/>
              <a:t>” (TSN) is often used, sometimes as synonymous with “latency improvement”</a:t>
            </a:r>
          </a:p>
          <a:p>
            <a:r>
              <a:rPr lang="en-US" dirty="0"/>
              <a:t>Several questions arise:</a:t>
            </a:r>
          </a:p>
          <a:p>
            <a:pPr lvl="1"/>
            <a:r>
              <a:rPr lang="en-US" sz="2400" b="1" dirty="0">
                <a:cs typeface="+mn-cs"/>
              </a:rPr>
              <a:t>What do we mean with TSN in UHR?</a:t>
            </a:r>
          </a:p>
          <a:p>
            <a:pPr lvl="1"/>
            <a:r>
              <a:rPr lang="en-US" sz="2400" b="1" dirty="0">
                <a:cs typeface="+mn-cs"/>
              </a:rPr>
              <a:t>What is the relationship with existing TSN standards?</a:t>
            </a:r>
          </a:p>
          <a:p>
            <a:pPr lvl="1"/>
            <a:r>
              <a:rPr lang="en-US" sz="2400" b="1" dirty="0">
                <a:solidFill>
                  <a:schemeClr val="tx1"/>
                </a:solidFill>
                <a:cs typeface="+mn-cs"/>
              </a:rPr>
              <a:t>Where do we need TSN and Time Sensitive Wireless in 802.11?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  <a:cs typeface="+mn-cs"/>
              </a:rPr>
              <a:t>Let’s clarify the </a:t>
            </a:r>
            <a:r>
              <a:rPr lang="en-US" sz="2800" dirty="0">
                <a:solidFill>
                  <a:schemeClr val="tx1"/>
                </a:solidFill>
              </a:rPr>
              <a:t>use of these different terms</a:t>
            </a:r>
            <a:endParaRPr lang="en-US" sz="2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24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8077198" cy="1065213"/>
          </a:xfrm>
        </p:spPr>
        <p:txBody>
          <a:bodyPr/>
          <a:lstStyle/>
          <a:p>
            <a:r>
              <a:rPr lang="en-US" dirty="0"/>
              <a:t>Time Sensitive Networking (TSN) -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1" y="1601787"/>
            <a:ext cx="8610599" cy="4873626"/>
          </a:xfrm>
        </p:spPr>
        <p:txBody>
          <a:bodyPr/>
          <a:lstStyle/>
          <a:p>
            <a:r>
              <a:rPr lang="en-US" sz="1800" dirty="0"/>
              <a:t>TSN refers to a </a:t>
            </a:r>
            <a:r>
              <a:rPr lang="en-US" sz="1800" u="sng" dirty="0"/>
              <a:t>set of IEEE 802.1 standards</a:t>
            </a:r>
            <a:r>
              <a:rPr lang="en-US" sz="1800" dirty="0"/>
              <a:t> that offer an Ethernet network with the following characteristics [6]: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TSN can be built on a selection of these standards, depending on the features needed: </a:t>
            </a:r>
            <a:r>
              <a:rPr lang="en-US" sz="1800" u="sng" dirty="0"/>
              <a:t>pick &amp; choose</a:t>
            </a:r>
            <a:r>
              <a:rPr lang="en-US" sz="1800" dirty="0"/>
              <a:t> </a:t>
            </a:r>
          </a:p>
          <a:p>
            <a:r>
              <a:rPr lang="en-US" sz="1800" dirty="0"/>
              <a:t>TSN can be seen as an Ethernet multi-switch network based on a TDMA MAC (e.g., IEEE 802.1Qbv) and a global common clock (e.g., IEEE 802.1AS) over the whole network</a:t>
            </a:r>
          </a:p>
          <a:p>
            <a:pPr lvl="1"/>
            <a:r>
              <a:rPr lang="en-US" sz="1400" dirty="0"/>
              <a:t>TSN Ethernet switch allows critical traffic and blocks the rest at certain periodic time windows</a:t>
            </a:r>
          </a:p>
          <a:p>
            <a:pPr lvl="1"/>
            <a:r>
              <a:rPr lang="en-US" sz="1400" dirty="0"/>
              <a:t>Simultaneous time-coordinated TSN switches guarantee end-to-end bounded latency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8" name="Picture 7" descr="A blue circular object with arrows&#10;&#10;Description automatically generated">
            <a:extLst>
              <a:ext uri="{FF2B5EF4-FFF2-40B4-BE49-F238E27FC236}">
                <a16:creationId xmlns:a16="http://schemas.microsoft.com/office/drawing/2014/main" id="{B13D612B-AD88-AE37-43F7-C270B3FDAA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634" y="2743200"/>
            <a:ext cx="606567" cy="609600"/>
          </a:xfrm>
          <a:prstGeom prst="rect">
            <a:avLst/>
          </a:prstGeom>
        </p:spPr>
      </p:pic>
      <p:pic>
        <p:nvPicPr>
          <p:cNvPr id="9" name="Picture 8" descr="A blue circular object with arrows&#10;&#10;Description automatically generated">
            <a:extLst>
              <a:ext uri="{FF2B5EF4-FFF2-40B4-BE49-F238E27FC236}">
                <a16:creationId xmlns:a16="http://schemas.microsoft.com/office/drawing/2014/main" id="{18FEE9A7-A801-9D72-8F38-BA789361A6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7234" y="3061274"/>
            <a:ext cx="606567" cy="609600"/>
          </a:xfrm>
          <a:prstGeom prst="rect">
            <a:avLst/>
          </a:prstGeom>
        </p:spPr>
      </p:pic>
      <p:pic>
        <p:nvPicPr>
          <p:cNvPr id="10" name="Picture 9" descr="A blue circular object with arrows&#10;&#10;Description automatically generated">
            <a:extLst>
              <a:ext uri="{FF2B5EF4-FFF2-40B4-BE49-F238E27FC236}">
                <a16:creationId xmlns:a16="http://schemas.microsoft.com/office/drawing/2014/main" id="{59197C79-7FA7-49BC-912B-9E00A671F5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7074" y="3505200"/>
            <a:ext cx="606567" cy="609600"/>
          </a:xfrm>
          <a:prstGeom prst="rect">
            <a:avLst/>
          </a:prstGeom>
        </p:spPr>
      </p:pic>
      <p:pic>
        <p:nvPicPr>
          <p:cNvPr id="11" name="Picture 10" descr="A blue circular object with arrows&#10;&#10;Description automatically generated">
            <a:extLst>
              <a:ext uri="{FF2B5EF4-FFF2-40B4-BE49-F238E27FC236}">
                <a16:creationId xmlns:a16="http://schemas.microsoft.com/office/drawing/2014/main" id="{E7B3870C-BD71-06E1-73A5-926F7EED71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710" y="3050950"/>
            <a:ext cx="606567" cy="60960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72DCB76-C31B-0CE0-D228-C753D58C0851}"/>
              </a:ext>
            </a:extLst>
          </p:cNvPr>
          <p:cNvCxnSpPr>
            <a:cxnSpLocks/>
          </p:cNvCxnSpPr>
          <p:nvPr/>
        </p:nvCxnSpPr>
        <p:spPr bwMode="auto">
          <a:xfrm flipV="1">
            <a:off x="6211334" y="3124200"/>
            <a:ext cx="610019" cy="1508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D5F3873-A12C-607D-2259-4C96E5F85F8B}"/>
              </a:ext>
            </a:extLst>
          </p:cNvPr>
          <p:cNvCxnSpPr>
            <a:cxnSpLocks/>
          </p:cNvCxnSpPr>
          <p:nvPr/>
        </p:nvCxnSpPr>
        <p:spPr bwMode="auto">
          <a:xfrm flipV="1">
            <a:off x="7087634" y="3464211"/>
            <a:ext cx="762000" cy="2606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699068E-64EF-D7E1-A4AD-C71847DF2B7F}"/>
              </a:ext>
            </a:extLst>
          </p:cNvPr>
          <p:cNvCxnSpPr>
            <a:cxnSpLocks/>
          </p:cNvCxnSpPr>
          <p:nvPr/>
        </p:nvCxnSpPr>
        <p:spPr bwMode="auto">
          <a:xfrm flipV="1">
            <a:off x="6870357" y="3182794"/>
            <a:ext cx="144322" cy="4732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55F0BB9-BBED-55CA-C79E-B7BD364A95E1}"/>
              </a:ext>
            </a:extLst>
          </p:cNvPr>
          <p:cNvCxnSpPr>
            <a:cxnSpLocks/>
          </p:cNvCxnSpPr>
          <p:nvPr/>
        </p:nvCxnSpPr>
        <p:spPr bwMode="auto">
          <a:xfrm>
            <a:off x="7222710" y="3124200"/>
            <a:ext cx="614084" cy="1262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19CD283-1F9A-ED8D-D92C-4FD046372ACE}"/>
              </a:ext>
            </a:extLst>
          </p:cNvPr>
          <p:cNvCxnSpPr>
            <a:cxnSpLocks/>
          </p:cNvCxnSpPr>
          <p:nvPr/>
        </p:nvCxnSpPr>
        <p:spPr bwMode="auto">
          <a:xfrm>
            <a:off x="6147496" y="3471650"/>
            <a:ext cx="515976" cy="265608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8" name="Picture 27" descr="A computer with a monitor and keyboard">
            <a:extLst>
              <a:ext uri="{FF2B5EF4-FFF2-40B4-BE49-F238E27FC236}">
                <a16:creationId xmlns:a16="http://schemas.microsoft.com/office/drawing/2014/main" id="{21C572E5-5509-A480-6075-CD639954A82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0317" y="3040610"/>
            <a:ext cx="630264" cy="630264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864DB3E-6149-5B7A-F717-9E5F05626518}"/>
              </a:ext>
            </a:extLst>
          </p:cNvPr>
          <p:cNvCxnSpPr>
            <a:cxnSpLocks/>
          </p:cNvCxnSpPr>
          <p:nvPr/>
        </p:nvCxnSpPr>
        <p:spPr bwMode="auto">
          <a:xfrm flipV="1">
            <a:off x="8220827" y="3350064"/>
            <a:ext cx="238407" cy="273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3" name="Picture 32" descr="A computer with a monitor and keyboard">
            <a:extLst>
              <a:ext uri="{FF2B5EF4-FFF2-40B4-BE49-F238E27FC236}">
                <a16:creationId xmlns:a16="http://schemas.microsoft.com/office/drawing/2014/main" id="{D2EACB4F-1269-8F60-4F57-A5C3F1BBC44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5492" y="2984760"/>
            <a:ext cx="630264" cy="630264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A62AECF-5DE3-E2BC-AE86-1A9C951E27D6}"/>
              </a:ext>
            </a:extLst>
          </p:cNvPr>
          <p:cNvCxnSpPr>
            <a:cxnSpLocks/>
          </p:cNvCxnSpPr>
          <p:nvPr/>
        </p:nvCxnSpPr>
        <p:spPr bwMode="auto">
          <a:xfrm flipV="1">
            <a:off x="5569675" y="3348696"/>
            <a:ext cx="229804" cy="1368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BB56D67-3BD1-D30B-A4DE-E756C37C719F}"/>
              </a:ext>
            </a:extLst>
          </p:cNvPr>
          <p:cNvCxnSpPr/>
          <p:nvPr/>
        </p:nvCxnSpPr>
        <p:spPr bwMode="auto">
          <a:xfrm>
            <a:off x="5524017" y="2819400"/>
            <a:ext cx="2971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11CF4D3-53C5-3887-A7C9-FA4341036451}"/>
              </a:ext>
            </a:extLst>
          </p:cNvPr>
          <p:cNvCxnSpPr>
            <a:cxnSpLocks/>
          </p:cNvCxnSpPr>
          <p:nvPr/>
        </p:nvCxnSpPr>
        <p:spPr bwMode="auto">
          <a:xfrm flipV="1">
            <a:off x="5524017" y="2762655"/>
            <a:ext cx="0" cy="1170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270D8D9-55F4-E874-D9A9-E2E29F0969FD}"/>
              </a:ext>
            </a:extLst>
          </p:cNvPr>
          <p:cNvCxnSpPr>
            <a:cxnSpLocks/>
          </p:cNvCxnSpPr>
          <p:nvPr/>
        </p:nvCxnSpPr>
        <p:spPr bwMode="auto">
          <a:xfrm flipV="1">
            <a:off x="8495817" y="2762655"/>
            <a:ext cx="0" cy="1170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Footer Placeholder 4">
            <a:extLst>
              <a:ext uri="{FF2B5EF4-FFF2-40B4-BE49-F238E27FC236}">
                <a16:creationId xmlns:a16="http://schemas.microsoft.com/office/drawing/2014/main" id="{360FC457-17D5-2E8B-83F4-BF85460F76FD}"/>
              </a:ext>
            </a:extLst>
          </p:cNvPr>
          <p:cNvSpPr txBox="1">
            <a:spLocks/>
          </p:cNvSpPr>
          <p:nvPr/>
        </p:nvSpPr>
        <p:spPr bwMode="auto">
          <a:xfrm>
            <a:off x="6345826" y="2613819"/>
            <a:ext cx="1482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E2E Bounded Latency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D91D538C-C2CF-F5B1-D36E-E185C2E11D1F}"/>
              </a:ext>
            </a:extLst>
          </p:cNvPr>
          <p:cNvSpPr/>
          <p:nvPr/>
        </p:nvSpPr>
        <p:spPr bwMode="auto">
          <a:xfrm>
            <a:off x="2320602" y="3018456"/>
            <a:ext cx="630264" cy="63026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s-ES" sz="105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TSN</a:t>
            </a:r>
            <a:endParaRPr kumimoji="0" lang="en-US" sz="105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8E4D43F-4719-0EC9-3129-4DE0452A2D7F}"/>
              </a:ext>
            </a:extLst>
          </p:cNvPr>
          <p:cNvGrpSpPr/>
          <p:nvPr/>
        </p:nvGrpSpPr>
        <p:grpSpPr>
          <a:xfrm>
            <a:off x="1223331" y="2537749"/>
            <a:ext cx="630264" cy="630264"/>
            <a:chOff x="967897" y="4749370"/>
            <a:chExt cx="630264" cy="630264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726FA7A-E74E-F274-AE72-7E7B912A2F7A}"/>
                </a:ext>
              </a:extLst>
            </p:cNvPr>
            <p:cNvSpPr/>
            <p:nvPr/>
          </p:nvSpPr>
          <p:spPr bwMode="auto">
            <a:xfrm>
              <a:off x="967897" y="4749370"/>
              <a:ext cx="630264" cy="63026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5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4A1200A-FC17-BAB2-5D67-275EDC255329}"/>
                </a:ext>
              </a:extLst>
            </p:cNvPr>
            <p:cNvSpPr txBox="1"/>
            <p:nvPr/>
          </p:nvSpPr>
          <p:spPr>
            <a:xfrm>
              <a:off x="973790" y="4840714"/>
              <a:ext cx="59472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050" b="1" dirty="0">
                  <a:solidFill>
                    <a:schemeClr val="tx1"/>
                  </a:solidFill>
                </a:rPr>
                <a:t>Global</a:t>
              </a:r>
            </a:p>
            <a:p>
              <a:pPr algn="ctr"/>
              <a:r>
                <a:rPr lang="es-ES" sz="1050" b="1" dirty="0" err="1">
                  <a:solidFill>
                    <a:schemeClr val="tx1"/>
                  </a:solidFill>
                </a:rPr>
                <a:t>Clock</a:t>
              </a:r>
              <a:endParaRPr lang="en-US" sz="105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CD33ECA-7CCD-F773-80B9-9160DC57799B}"/>
              </a:ext>
            </a:extLst>
          </p:cNvPr>
          <p:cNvCxnSpPr>
            <a:cxnSpLocks/>
          </p:cNvCxnSpPr>
          <p:nvPr/>
        </p:nvCxnSpPr>
        <p:spPr bwMode="auto">
          <a:xfrm>
            <a:off x="1833871" y="2960264"/>
            <a:ext cx="515976" cy="265608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25" name="Group 1024">
            <a:extLst>
              <a:ext uri="{FF2B5EF4-FFF2-40B4-BE49-F238E27FC236}">
                <a16:creationId xmlns:a16="http://schemas.microsoft.com/office/drawing/2014/main" id="{F7D710E9-2227-2ED4-3283-A9C02193A3AA}"/>
              </a:ext>
            </a:extLst>
          </p:cNvPr>
          <p:cNvGrpSpPr/>
          <p:nvPr/>
        </p:nvGrpSpPr>
        <p:grpSpPr>
          <a:xfrm>
            <a:off x="1172428" y="3465324"/>
            <a:ext cx="747824" cy="630264"/>
            <a:chOff x="896975" y="5615582"/>
            <a:chExt cx="747824" cy="630264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ECD528CB-FE3D-5AB2-5DB5-EF3CC3BDE459}"/>
                </a:ext>
              </a:extLst>
            </p:cNvPr>
            <p:cNvSpPr/>
            <p:nvPr/>
          </p:nvSpPr>
          <p:spPr bwMode="auto">
            <a:xfrm>
              <a:off x="967079" y="5615582"/>
              <a:ext cx="630264" cy="63026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5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8DDE4CB4-6EED-B8EB-4D38-948C0CEDBF4A}"/>
                </a:ext>
              </a:extLst>
            </p:cNvPr>
            <p:cNvSpPr txBox="1"/>
            <p:nvPr/>
          </p:nvSpPr>
          <p:spPr>
            <a:xfrm>
              <a:off x="896975" y="5722965"/>
              <a:ext cx="74782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050" b="1" dirty="0" err="1">
                  <a:solidFill>
                    <a:schemeClr val="tx1"/>
                  </a:solidFill>
                </a:rPr>
                <a:t>Bounded</a:t>
              </a:r>
              <a:r>
                <a:rPr lang="es-ES" sz="1050" b="1" dirty="0">
                  <a:solidFill>
                    <a:schemeClr val="tx1"/>
                  </a:solidFill>
                </a:rPr>
                <a:t> </a:t>
              </a:r>
              <a:r>
                <a:rPr lang="es-ES" sz="1050" b="1" dirty="0" err="1">
                  <a:solidFill>
                    <a:schemeClr val="tx1"/>
                  </a:solidFill>
                </a:rPr>
                <a:t>Latency</a:t>
              </a:r>
              <a:endParaRPr lang="en-US" sz="105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CEA9FAA3-D873-BE42-A47E-4382086031C6}"/>
              </a:ext>
            </a:extLst>
          </p:cNvPr>
          <p:cNvGrpSpPr/>
          <p:nvPr/>
        </p:nvGrpSpPr>
        <p:grpSpPr>
          <a:xfrm>
            <a:off x="3289018" y="2537749"/>
            <a:ext cx="893525" cy="630264"/>
            <a:chOff x="2973618" y="4696462"/>
            <a:chExt cx="893525" cy="630264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7CCBE40-8C55-A779-3BA9-03C8CB6AC028}"/>
                </a:ext>
              </a:extLst>
            </p:cNvPr>
            <p:cNvSpPr/>
            <p:nvPr/>
          </p:nvSpPr>
          <p:spPr bwMode="auto">
            <a:xfrm>
              <a:off x="3095334" y="4696462"/>
              <a:ext cx="630264" cy="63026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5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904783E3-96CE-C3BA-60A0-F9065F222FEE}"/>
                </a:ext>
              </a:extLst>
            </p:cNvPr>
            <p:cNvSpPr txBox="1"/>
            <p:nvPr/>
          </p:nvSpPr>
          <p:spPr>
            <a:xfrm>
              <a:off x="2973618" y="4810447"/>
              <a:ext cx="8935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900" b="1" dirty="0">
                  <a:solidFill>
                    <a:schemeClr val="tx1"/>
                  </a:solidFill>
                </a:rPr>
                <a:t>Reliability</a:t>
              </a:r>
            </a:p>
            <a:p>
              <a:pPr algn="ctr"/>
              <a:r>
                <a:rPr lang="es-ES" sz="900" b="1" dirty="0" err="1">
                  <a:solidFill>
                    <a:schemeClr val="tx1"/>
                  </a:solidFill>
                </a:rPr>
                <a:t>Availability</a:t>
              </a:r>
              <a:endParaRPr lang="en-US" sz="9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24" name="Group 1023">
            <a:extLst>
              <a:ext uri="{FF2B5EF4-FFF2-40B4-BE49-F238E27FC236}">
                <a16:creationId xmlns:a16="http://schemas.microsoft.com/office/drawing/2014/main" id="{767CB5F4-68BE-DA16-14B5-AB86175C6C31}"/>
              </a:ext>
            </a:extLst>
          </p:cNvPr>
          <p:cNvGrpSpPr/>
          <p:nvPr/>
        </p:nvGrpSpPr>
        <p:grpSpPr>
          <a:xfrm>
            <a:off x="3333485" y="3461676"/>
            <a:ext cx="779783" cy="630264"/>
            <a:chOff x="3054710" y="5628468"/>
            <a:chExt cx="779783" cy="630264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3B2D5AB4-D076-848A-8BF6-7A7553A2180C}"/>
                </a:ext>
              </a:extLst>
            </p:cNvPr>
            <p:cNvSpPr/>
            <p:nvPr/>
          </p:nvSpPr>
          <p:spPr bwMode="auto">
            <a:xfrm>
              <a:off x="3129470" y="5628468"/>
              <a:ext cx="630264" cy="63026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5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3CF13535-7D59-39EE-E21D-444393852CAD}"/>
                </a:ext>
              </a:extLst>
            </p:cNvPr>
            <p:cNvSpPr txBox="1"/>
            <p:nvPr/>
          </p:nvSpPr>
          <p:spPr>
            <a:xfrm>
              <a:off x="3054710" y="5738461"/>
              <a:ext cx="7797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800" b="1" dirty="0" err="1">
                  <a:solidFill>
                    <a:schemeClr val="tx1"/>
                  </a:solidFill>
                </a:rPr>
                <a:t>Resource</a:t>
              </a:r>
              <a:r>
                <a:rPr lang="es-ES" sz="800" b="1" dirty="0">
                  <a:solidFill>
                    <a:schemeClr val="tx1"/>
                  </a:solidFill>
                </a:rPr>
                <a:t> Management</a:t>
              </a:r>
              <a:endParaRPr lang="en-US" sz="8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27" name="Straight Connector 1026">
            <a:extLst>
              <a:ext uri="{FF2B5EF4-FFF2-40B4-BE49-F238E27FC236}">
                <a16:creationId xmlns:a16="http://schemas.microsoft.com/office/drawing/2014/main" id="{31288974-2668-9C77-0C4A-DF0D7C830368}"/>
              </a:ext>
            </a:extLst>
          </p:cNvPr>
          <p:cNvCxnSpPr>
            <a:cxnSpLocks/>
          </p:cNvCxnSpPr>
          <p:nvPr/>
        </p:nvCxnSpPr>
        <p:spPr bwMode="auto">
          <a:xfrm flipV="1">
            <a:off x="1848312" y="3453099"/>
            <a:ext cx="495999" cy="232799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9" name="Straight Connector 1028">
            <a:extLst>
              <a:ext uri="{FF2B5EF4-FFF2-40B4-BE49-F238E27FC236}">
                <a16:creationId xmlns:a16="http://schemas.microsoft.com/office/drawing/2014/main" id="{93B3D1A1-3ADA-ABC0-B1FD-6E796D9D021B}"/>
              </a:ext>
            </a:extLst>
          </p:cNvPr>
          <p:cNvCxnSpPr>
            <a:cxnSpLocks/>
          </p:cNvCxnSpPr>
          <p:nvPr/>
        </p:nvCxnSpPr>
        <p:spPr bwMode="auto">
          <a:xfrm flipV="1">
            <a:off x="2931182" y="2932106"/>
            <a:ext cx="486691" cy="30887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1660A662-6EC9-A03D-6139-6A9FE3D1969E}"/>
              </a:ext>
            </a:extLst>
          </p:cNvPr>
          <p:cNvCxnSpPr>
            <a:cxnSpLocks/>
          </p:cNvCxnSpPr>
          <p:nvPr/>
        </p:nvCxnSpPr>
        <p:spPr bwMode="auto">
          <a:xfrm>
            <a:off x="2921589" y="3443889"/>
            <a:ext cx="532800" cy="18433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5" name="TextBox 1034">
            <a:extLst>
              <a:ext uri="{FF2B5EF4-FFF2-40B4-BE49-F238E27FC236}">
                <a16:creationId xmlns:a16="http://schemas.microsoft.com/office/drawing/2014/main" id="{1FEAFCB9-7E0C-BCD1-AF10-DB615FBB3543}"/>
              </a:ext>
            </a:extLst>
          </p:cNvPr>
          <p:cNvSpPr txBox="1"/>
          <p:nvPr/>
        </p:nvSpPr>
        <p:spPr>
          <a:xfrm>
            <a:off x="164312" y="2715683"/>
            <a:ext cx="109367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900" b="1" dirty="0">
                <a:solidFill>
                  <a:schemeClr val="tx1"/>
                </a:solidFill>
              </a:rPr>
              <a:t>IEEE 802.1AS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036" name="TextBox 1035">
            <a:extLst>
              <a:ext uri="{FF2B5EF4-FFF2-40B4-BE49-F238E27FC236}">
                <a16:creationId xmlns:a16="http://schemas.microsoft.com/office/drawing/2014/main" id="{CE71D9D2-63A4-753B-3E02-F9060A554AAA}"/>
              </a:ext>
            </a:extLst>
          </p:cNvPr>
          <p:cNvSpPr txBox="1"/>
          <p:nvPr/>
        </p:nvSpPr>
        <p:spPr>
          <a:xfrm>
            <a:off x="4022533" y="2734127"/>
            <a:ext cx="110066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chemeClr val="tx1"/>
                </a:solidFill>
              </a:rPr>
              <a:t>IEEE 802.1CB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037" name="TextBox 1036">
            <a:extLst>
              <a:ext uri="{FF2B5EF4-FFF2-40B4-BE49-F238E27FC236}">
                <a16:creationId xmlns:a16="http://schemas.microsoft.com/office/drawing/2014/main" id="{234BCA88-0685-0851-E62E-D6D0D1710B75}"/>
              </a:ext>
            </a:extLst>
          </p:cNvPr>
          <p:cNvSpPr txBox="1"/>
          <p:nvPr/>
        </p:nvSpPr>
        <p:spPr>
          <a:xfrm>
            <a:off x="76200" y="3595282"/>
            <a:ext cx="12099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900" b="1" dirty="0">
                <a:solidFill>
                  <a:schemeClr val="tx1"/>
                </a:solidFill>
              </a:rPr>
              <a:t>IEEE 802.1Qbv</a:t>
            </a:r>
          </a:p>
          <a:p>
            <a:pPr algn="r"/>
            <a:r>
              <a:rPr lang="en-US" sz="900" b="1" dirty="0">
                <a:solidFill>
                  <a:schemeClr val="tx1"/>
                </a:solidFill>
              </a:rPr>
              <a:t>IEEE 802.1Qbu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038" name="TextBox 1037">
            <a:extLst>
              <a:ext uri="{FF2B5EF4-FFF2-40B4-BE49-F238E27FC236}">
                <a16:creationId xmlns:a16="http://schemas.microsoft.com/office/drawing/2014/main" id="{0F64C27E-9573-3275-D1E4-1D8BBB984E6B}"/>
              </a:ext>
            </a:extLst>
          </p:cNvPr>
          <p:cNvSpPr txBox="1"/>
          <p:nvPr/>
        </p:nvSpPr>
        <p:spPr>
          <a:xfrm>
            <a:off x="4028050" y="3535638"/>
            <a:ext cx="119585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chemeClr val="tx1"/>
                </a:solidFill>
              </a:rPr>
              <a:t>IEEE 802.1Qcc</a:t>
            </a:r>
          </a:p>
          <a:p>
            <a:r>
              <a:rPr lang="en-US" sz="900" b="1" dirty="0">
                <a:solidFill>
                  <a:schemeClr val="tx1"/>
                </a:solidFill>
              </a:rPr>
              <a:t>IEEE 802.1Qav</a:t>
            </a:r>
          </a:p>
          <a:p>
            <a:r>
              <a:rPr lang="en-US" sz="900" b="1" dirty="0">
                <a:solidFill>
                  <a:schemeClr val="tx1"/>
                </a:solidFill>
              </a:rPr>
              <a:t>IEEE 802.1Qci</a:t>
            </a:r>
            <a:endParaRPr 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834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6792"/>
          </a:xfrm>
        </p:spPr>
        <p:txBody>
          <a:bodyPr/>
          <a:lstStyle/>
          <a:p>
            <a:r>
              <a:rPr lang="en-US" dirty="0"/>
              <a:t>Evolution of TSN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880" y="1524000"/>
            <a:ext cx="8534400" cy="2403165"/>
          </a:xfrm>
        </p:spPr>
        <p:txBody>
          <a:bodyPr/>
          <a:lstStyle/>
          <a:p>
            <a:r>
              <a:rPr lang="en-US" sz="1800" dirty="0"/>
              <a:t>While TSN was originally defined for IEEE 802.3 Ethernet interface, TSN aims to be extended to other wireless media, such as:</a:t>
            </a:r>
          </a:p>
          <a:p>
            <a:pPr lvl="1"/>
            <a:r>
              <a:rPr lang="en-US" sz="1600" dirty="0"/>
              <a:t>IEEE 802.3 Ethernet, IEEE 802.11, 3GPP 5G</a:t>
            </a:r>
          </a:p>
          <a:p>
            <a:r>
              <a:rPr lang="en-US" sz="1800" dirty="0"/>
              <a:t>Each of the MAC/PHY interfaces needs to support TSN capabilities</a:t>
            </a:r>
          </a:p>
          <a:p>
            <a:r>
              <a:rPr lang="en-US" sz="1800" dirty="0"/>
              <a:t>5G integration into TSN is standardized under 3GPP Release 16 and beyond, with specific enhancements named “Time-Sensitive Communications”</a:t>
            </a:r>
          </a:p>
          <a:p>
            <a:r>
              <a:rPr lang="en-US" sz="1800" dirty="0">
                <a:solidFill>
                  <a:schemeClr val="tx1"/>
                </a:solidFill>
              </a:rPr>
              <a:t>This approach can be called “Generic TSN”</a:t>
            </a:r>
            <a:endParaRPr lang="en-US" sz="1800" strike="sngStrike" dirty="0">
              <a:solidFill>
                <a:schemeClr val="tx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ACF654A-242C-55A4-008A-1F86943B69E5}"/>
              </a:ext>
            </a:extLst>
          </p:cNvPr>
          <p:cNvGrpSpPr/>
          <p:nvPr/>
        </p:nvGrpSpPr>
        <p:grpSpPr>
          <a:xfrm>
            <a:off x="6603437" y="4145399"/>
            <a:ext cx="2065341" cy="1655959"/>
            <a:chOff x="6666183" y="2590800"/>
            <a:chExt cx="1382146" cy="1192879"/>
          </a:xfrm>
        </p:grpSpPr>
        <p:sp>
          <p:nvSpPr>
            <p:cNvPr id="7" name="Star: 5 Points 6">
              <a:extLst>
                <a:ext uri="{FF2B5EF4-FFF2-40B4-BE49-F238E27FC236}">
                  <a16:creationId xmlns:a16="http://schemas.microsoft.com/office/drawing/2014/main" id="{66E080A2-76D2-CB0C-13C7-6E1007C989C4}"/>
                </a:ext>
              </a:extLst>
            </p:cNvPr>
            <p:cNvSpPr/>
            <p:nvPr/>
          </p:nvSpPr>
          <p:spPr bwMode="auto">
            <a:xfrm>
              <a:off x="6666183" y="2590800"/>
              <a:ext cx="1382146" cy="1192879"/>
            </a:xfrm>
            <a:prstGeom prst="star5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65877AA-7545-8888-83FE-20ECB61192D2}"/>
                </a:ext>
              </a:extLst>
            </p:cNvPr>
            <p:cNvSpPr txBox="1"/>
            <p:nvPr/>
          </p:nvSpPr>
          <p:spPr>
            <a:xfrm>
              <a:off x="6910853" y="3027242"/>
              <a:ext cx="907357" cy="5099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2060"/>
                  </a:solidFill>
                </a:rPr>
                <a:t>Generic</a:t>
              </a:r>
            </a:p>
            <a:p>
              <a:pPr algn="ctr"/>
              <a:r>
                <a:rPr lang="en-US" sz="2000" b="1" dirty="0">
                  <a:solidFill>
                    <a:srgbClr val="002060"/>
                  </a:solidFill>
                </a:rPr>
                <a:t>TSN</a:t>
              </a:r>
              <a:endParaRPr lang="en-US" sz="2000" dirty="0">
                <a:solidFill>
                  <a:srgbClr val="002060"/>
                </a:solidFill>
              </a:endParaRP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28D7EE4B-008A-229A-FFC9-C120AF2F335E}"/>
              </a:ext>
            </a:extLst>
          </p:cNvPr>
          <p:cNvSpPr/>
          <p:nvPr/>
        </p:nvSpPr>
        <p:spPr bwMode="auto">
          <a:xfrm>
            <a:off x="1371600" y="5146158"/>
            <a:ext cx="4830174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s-E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TSN </a:t>
            </a:r>
            <a:r>
              <a:rPr kumimoji="0" lang="es-ES" sz="2000" b="0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Common</a:t>
            </a:r>
            <a:r>
              <a:rPr kumimoji="0" lang="es-E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s-ES" sz="2000" b="0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Layer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F7700E-7F8C-A4EF-F126-C82F49EA78BE}"/>
              </a:ext>
            </a:extLst>
          </p:cNvPr>
          <p:cNvSpPr/>
          <p:nvPr/>
        </p:nvSpPr>
        <p:spPr bwMode="auto">
          <a:xfrm>
            <a:off x="1371601" y="5849546"/>
            <a:ext cx="1143000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s-ES" sz="1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IEEE 802.3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67DF73-9615-12F9-E301-C68EF196C5CA}"/>
              </a:ext>
            </a:extLst>
          </p:cNvPr>
          <p:cNvSpPr/>
          <p:nvPr/>
        </p:nvSpPr>
        <p:spPr bwMode="auto">
          <a:xfrm>
            <a:off x="2606324" y="5849546"/>
            <a:ext cx="1143000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s-ES" sz="1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IEEE 802.11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75736A-4CB1-74F2-FE17-A10BFB4A49D5}"/>
              </a:ext>
            </a:extLst>
          </p:cNvPr>
          <p:cNvSpPr/>
          <p:nvPr/>
        </p:nvSpPr>
        <p:spPr bwMode="auto">
          <a:xfrm>
            <a:off x="3837606" y="5849546"/>
            <a:ext cx="1143000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s-ES" sz="1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3GPP 5G/6G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EAD08A-3CEE-09CB-712C-F018D106A56F}"/>
              </a:ext>
            </a:extLst>
          </p:cNvPr>
          <p:cNvSpPr/>
          <p:nvPr/>
        </p:nvSpPr>
        <p:spPr bwMode="auto">
          <a:xfrm>
            <a:off x="5068888" y="5849546"/>
            <a:ext cx="1143000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s-ES" sz="1400" b="0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Others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BED481-C64B-2FE0-8BEA-BF25FD2430B0}"/>
              </a:ext>
            </a:extLst>
          </p:cNvPr>
          <p:cNvSpPr/>
          <p:nvPr/>
        </p:nvSpPr>
        <p:spPr bwMode="auto">
          <a:xfrm>
            <a:off x="1371600" y="4592379"/>
            <a:ext cx="4830174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s-E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Network </a:t>
            </a:r>
            <a:r>
              <a:rPr kumimoji="0" lang="es-ES" sz="2000" b="0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Stack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CDF6CA-1DE8-2776-9297-E9685396F445}"/>
              </a:ext>
            </a:extLst>
          </p:cNvPr>
          <p:cNvSpPr/>
          <p:nvPr/>
        </p:nvSpPr>
        <p:spPr bwMode="auto">
          <a:xfrm>
            <a:off x="1381714" y="4038600"/>
            <a:ext cx="4830174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s-ES" sz="2000" b="0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6" charset="0"/>
                <a:ea typeface="MS Gothic" charset="-128"/>
              </a:rPr>
              <a:t>Application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6336CBB-CA65-2AC8-4A45-81D947B525B9}"/>
              </a:ext>
            </a:extLst>
          </p:cNvPr>
          <p:cNvCxnSpPr>
            <a:cxnSpLocks/>
          </p:cNvCxnSpPr>
          <p:nvPr/>
        </p:nvCxnSpPr>
        <p:spPr bwMode="auto">
          <a:xfrm>
            <a:off x="1634323" y="4269858"/>
            <a:ext cx="0" cy="530187"/>
          </a:xfrm>
          <a:prstGeom prst="straightConnector1">
            <a:avLst/>
          </a:prstGeom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D50FD5D-5409-A055-F0FF-27E2A5E0869C}"/>
              </a:ext>
            </a:extLst>
          </p:cNvPr>
          <p:cNvCxnSpPr>
            <a:cxnSpLocks/>
          </p:cNvCxnSpPr>
          <p:nvPr/>
        </p:nvCxnSpPr>
        <p:spPr bwMode="auto">
          <a:xfrm>
            <a:off x="1634323" y="4879458"/>
            <a:ext cx="0" cy="530187"/>
          </a:xfrm>
          <a:prstGeom prst="straightConnector1">
            <a:avLst/>
          </a:prstGeom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C8B5DE8-D967-82AF-DE53-356A9F5B4F6D}"/>
              </a:ext>
            </a:extLst>
          </p:cNvPr>
          <p:cNvSpPr txBox="1"/>
          <p:nvPr/>
        </p:nvSpPr>
        <p:spPr>
          <a:xfrm rot="16200000">
            <a:off x="-299919" y="4908367"/>
            <a:ext cx="279871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002060"/>
                </a:solidFill>
              </a:rPr>
              <a:t>TSN Device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51AF197-E1C9-8B08-4BD2-661C23DDD301}"/>
              </a:ext>
            </a:extLst>
          </p:cNvPr>
          <p:cNvCxnSpPr>
            <a:cxnSpLocks/>
          </p:cNvCxnSpPr>
          <p:nvPr/>
        </p:nvCxnSpPr>
        <p:spPr bwMode="auto">
          <a:xfrm>
            <a:off x="1943101" y="5503144"/>
            <a:ext cx="0" cy="346402"/>
          </a:xfrm>
          <a:prstGeom prst="straightConnector1">
            <a:avLst/>
          </a:prstGeom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0766139-27E5-8BF1-D11D-B6488E8EB028}"/>
              </a:ext>
            </a:extLst>
          </p:cNvPr>
          <p:cNvCxnSpPr>
            <a:cxnSpLocks/>
          </p:cNvCxnSpPr>
          <p:nvPr/>
        </p:nvCxnSpPr>
        <p:spPr bwMode="auto">
          <a:xfrm>
            <a:off x="5640388" y="5516814"/>
            <a:ext cx="0" cy="346402"/>
          </a:xfrm>
          <a:prstGeom prst="straightConnector1">
            <a:avLst/>
          </a:prstGeom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69ECC38-BB71-E409-3AF7-EEAE7CC0E9DC}"/>
              </a:ext>
            </a:extLst>
          </p:cNvPr>
          <p:cNvCxnSpPr>
            <a:cxnSpLocks/>
          </p:cNvCxnSpPr>
          <p:nvPr/>
        </p:nvCxnSpPr>
        <p:spPr bwMode="auto">
          <a:xfrm>
            <a:off x="4419600" y="5503144"/>
            <a:ext cx="0" cy="346402"/>
          </a:xfrm>
          <a:prstGeom prst="straightConnector1">
            <a:avLst/>
          </a:prstGeom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6A1D1BB-0D97-CB42-4F43-09A75D232C9B}"/>
              </a:ext>
            </a:extLst>
          </p:cNvPr>
          <p:cNvCxnSpPr>
            <a:cxnSpLocks/>
          </p:cNvCxnSpPr>
          <p:nvPr/>
        </p:nvCxnSpPr>
        <p:spPr bwMode="auto">
          <a:xfrm>
            <a:off x="3200400" y="5503144"/>
            <a:ext cx="0" cy="346402"/>
          </a:xfrm>
          <a:prstGeom prst="straightConnector1">
            <a:avLst/>
          </a:prstGeom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631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TSN and IEEE 802.11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005" y="1680221"/>
            <a:ext cx="8382001" cy="202986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  <a:latin typeface="+mn-lt"/>
                <a:ea typeface="+mn-ea"/>
              </a:rPr>
              <a:t>First steps towards TSN and 802.11 integration already done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  <a:t>802.1AS Time synchronization TSN standard supports 802.11 MAC/PHY interface</a:t>
            </a:r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  <a:t>802.11 defines time-sensitive feature (i.e., FTM)</a:t>
            </a:r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  <a:t>802.1 defines the TSN standard (i.e., 802.1AS) building on this 802.11 feature</a:t>
            </a:r>
            <a:b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</a:br>
            <a:endParaRPr lang="en-US" sz="1600" dirty="0">
              <a:solidFill>
                <a:srgbClr val="000000"/>
              </a:solidFill>
              <a:latin typeface="+mn-lt"/>
              <a:ea typeface="+mn-ea"/>
            </a:endParaRPr>
          </a:p>
          <a:p>
            <a:r>
              <a:rPr lang="en-US" sz="1800" dirty="0"/>
              <a:t>Additionally, IEEE 802.11 is defining new features that </a:t>
            </a:r>
            <a:r>
              <a:rPr lang="en-US" sz="1800" i="1" dirty="0"/>
              <a:t>could</a:t>
            </a:r>
            <a:r>
              <a:rPr lang="en-US" sz="1800" dirty="0"/>
              <a:t> be leveraged by TSN, for instance: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0F868062-7E5E-5744-C985-240F131222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873713"/>
              </p:ext>
            </p:extLst>
          </p:nvPr>
        </p:nvGraphicFramePr>
        <p:xfrm>
          <a:off x="1330848" y="3921932"/>
          <a:ext cx="6556915" cy="222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8615">
                  <a:extLst>
                    <a:ext uri="{9D8B030D-6E8A-4147-A177-3AD203B41FA5}">
                      <a16:colId xmlns:a16="http://schemas.microsoft.com/office/drawing/2014/main" val="938139868"/>
                    </a:ext>
                  </a:extLst>
                </a:gridCol>
                <a:gridCol w="2157143">
                  <a:extLst>
                    <a:ext uri="{9D8B030D-6E8A-4147-A177-3AD203B41FA5}">
                      <a16:colId xmlns:a16="http://schemas.microsoft.com/office/drawing/2014/main" val="638742334"/>
                    </a:ext>
                  </a:extLst>
                </a:gridCol>
                <a:gridCol w="2021157">
                  <a:extLst>
                    <a:ext uri="{9D8B030D-6E8A-4147-A177-3AD203B41FA5}">
                      <a16:colId xmlns:a16="http://schemas.microsoft.com/office/drawing/2014/main" val="1609918479"/>
                    </a:ext>
                  </a:extLst>
                </a:gridCol>
              </a:tblGrid>
              <a:tr h="282846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Feature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IEEE 802.11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TSN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097033"/>
                  </a:ext>
                </a:extLst>
              </a:tr>
              <a:tr h="254561">
                <a:tc>
                  <a:txBody>
                    <a:bodyPr/>
                    <a:lstStyle/>
                    <a:p>
                      <a:r>
                        <a:rPr lang="es-ES" sz="1200" dirty="0"/>
                        <a:t>Time </a:t>
                      </a:r>
                      <a:r>
                        <a:rPr lang="en-US" sz="1200" noProof="0" dirty="0"/>
                        <a:t>Synchronization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TSF, TM, FTM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/>
                        <a:t>IEEE 802.1AS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8484710"/>
                  </a:ext>
                </a:extLst>
              </a:tr>
              <a:tr h="254561">
                <a:tc rowSpan="2">
                  <a:txBody>
                    <a:bodyPr/>
                    <a:lstStyle/>
                    <a:p>
                      <a:r>
                        <a:rPr lang="en-US" sz="1200" noProof="0" dirty="0"/>
                        <a:t>Traffic</a:t>
                      </a:r>
                      <a:r>
                        <a:rPr lang="es-ES" sz="1200" dirty="0"/>
                        <a:t> </a:t>
                      </a:r>
                      <a:r>
                        <a:rPr lang="es-ES" sz="1200" dirty="0" err="1"/>
                        <a:t>Classification</a:t>
                      </a:r>
                      <a:r>
                        <a:rPr lang="es-ES" sz="1200" dirty="0"/>
                        <a:t> &amp; </a:t>
                      </a:r>
                      <a:r>
                        <a:rPr lang="es-ES" sz="1200" dirty="0" err="1"/>
                        <a:t>Prioritization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EDCA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/>
                        <a:t>IEEE 802.1Q VLAN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1740027"/>
                  </a:ext>
                </a:extLst>
              </a:tr>
              <a:tr h="25456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err="1"/>
                        <a:t>Stream</a:t>
                      </a:r>
                      <a:r>
                        <a:rPr lang="es-ES" sz="1200" dirty="0"/>
                        <a:t> </a:t>
                      </a:r>
                      <a:r>
                        <a:rPr lang="es-ES" sz="1200" dirty="0" err="1"/>
                        <a:t>Classification</a:t>
                      </a:r>
                      <a:r>
                        <a:rPr lang="es-ES" sz="1200" dirty="0"/>
                        <a:t> </a:t>
                      </a:r>
                      <a:r>
                        <a:rPr lang="es-ES" sz="1200" dirty="0" err="1"/>
                        <a:t>Service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dirty="0" err="1"/>
                        <a:t>Stream</a:t>
                      </a:r>
                      <a:r>
                        <a:rPr lang="es-ES" sz="1200" dirty="0"/>
                        <a:t> </a:t>
                      </a:r>
                      <a:r>
                        <a:rPr lang="es-ES" sz="1200" dirty="0" err="1"/>
                        <a:t>Classification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723035"/>
                  </a:ext>
                </a:extLst>
              </a:tr>
              <a:tr h="254561">
                <a:tc rowSpan="3">
                  <a:txBody>
                    <a:bodyPr/>
                    <a:lstStyle/>
                    <a:p>
                      <a:r>
                        <a:rPr lang="es-ES" sz="1200" dirty="0" err="1"/>
                        <a:t>Scheduled</a:t>
                      </a:r>
                      <a:r>
                        <a:rPr lang="es-ES" sz="1200" dirty="0"/>
                        <a:t> </a:t>
                      </a:r>
                      <a:r>
                        <a:rPr lang="es-ES" sz="1200" dirty="0" err="1"/>
                        <a:t>Operation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dirty="0" err="1"/>
                        <a:t>Trigger-based</a:t>
                      </a:r>
                      <a:r>
                        <a:rPr lang="es-ES" sz="1200" dirty="0"/>
                        <a:t> Access</a:t>
                      </a:r>
                      <a:endParaRPr lang="en-US" sz="12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/>
                        <a:t>IEEE 802.1Qbv TAS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8039304"/>
                  </a:ext>
                </a:extLst>
              </a:tr>
              <a:tr h="25456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err="1"/>
                        <a:t>Restricted</a:t>
                      </a:r>
                      <a:r>
                        <a:rPr lang="es-ES" sz="1200" dirty="0"/>
                        <a:t> TWT</a:t>
                      </a:r>
                      <a:endParaRPr 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r>
                        <a:rPr lang="es-ES" sz="1600" dirty="0" err="1"/>
                        <a:t>Restricted</a:t>
                      </a:r>
                      <a:r>
                        <a:rPr lang="es-ES" sz="1600" dirty="0"/>
                        <a:t> TWT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286418"/>
                  </a:ext>
                </a:extLst>
              </a:tr>
              <a:tr h="25456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/>
                        <a:t>Multi-AP </a:t>
                      </a:r>
                      <a:r>
                        <a:rPr lang="es-ES" sz="1200" dirty="0" err="1"/>
                        <a:t>Coordination</a:t>
                      </a:r>
                      <a:endParaRPr 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r>
                        <a:rPr lang="es-ES" sz="1600" dirty="0"/>
                        <a:t>Multi-AP </a:t>
                      </a:r>
                      <a:r>
                        <a:rPr lang="es-ES" sz="1600" dirty="0" err="1"/>
                        <a:t>Coordination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69346"/>
                  </a:ext>
                </a:extLst>
              </a:tr>
              <a:tr h="254561">
                <a:tc>
                  <a:txBody>
                    <a:bodyPr/>
                    <a:lstStyle/>
                    <a:p>
                      <a:r>
                        <a:rPr lang="es-ES" sz="1200" dirty="0"/>
                        <a:t>Reliability &amp; </a:t>
                      </a:r>
                      <a:r>
                        <a:rPr lang="es-ES" sz="1200" dirty="0" err="1"/>
                        <a:t>Availability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Multi-Link </a:t>
                      </a:r>
                      <a:r>
                        <a:rPr lang="es-ES" sz="1200" dirty="0" err="1"/>
                        <a:t>Operation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/>
                        <a:t>IEEE 802.1CB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0390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773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5B3BC-7BDA-466C-AB9F-34E396E58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 summary – TSN and IEEE 802.11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8C09C-3236-44B3-B8A0-657AB047D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TSN is an ecosystem of standards within 802.1</a:t>
            </a:r>
          </a:p>
          <a:p>
            <a:r>
              <a:rPr lang="en-US" dirty="0">
                <a:solidFill>
                  <a:schemeClr val="tx1"/>
                </a:solidFill>
              </a:rPr>
              <a:t>A “Generic TSN” can be followed allowing a common IEEE 802.1 TSN layer to make use of TSN tools offered by each technology</a:t>
            </a:r>
          </a:p>
          <a:p>
            <a:r>
              <a:rPr lang="en-US" dirty="0">
                <a:solidFill>
                  <a:schemeClr val="tx1"/>
                </a:solidFill>
              </a:rPr>
              <a:t>802.11 defines time-sensitive features that can be leveraged by TSN or can be used in a stand-alone 802.11 network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EEEB7-37CD-4E81-A7C2-5DE170B317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8F1D5-6BEB-4BEF-AF49-8F626B8E2A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6F56639-7D66-4EA3-AFF1-FC4E566DA3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7621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b390700-fe7f-4397-bba0-2fb4f6bafca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34264116B43240A5CD3124B4EAB676" ma:contentTypeVersion="15" ma:contentTypeDescription="Create a new document." ma:contentTypeScope="" ma:versionID="c99f239e82952af76d60d93569713f36">
  <xsd:schema xmlns:xsd="http://www.w3.org/2001/XMLSchema" xmlns:xs="http://www.w3.org/2001/XMLSchema" xmlns:p="http://schemas.microsoft.com/office/2006/metadata/properties" xmlns:ns3="8b390700-fe7f-4397-bba0-2fb4f6bafcae" xmlns:ns4="5e00163f-2a11-4c57-a8d4-8f44c9488464" targetNamespace="http://schemas.microsoft.com/office/2006/metadata/properties" ma:root="true" ma:fieldsID="ecddb3d8d817ba12efd8761179b74ce0" ns3:_="" ns4:_="">
    <xsd:import namespace="8b390700-fe7f-4397-bba0-2fb4f6bafcae"/>
    <xsd:import namespace="5e00163f-2a11-4c57-a8d4-8f44c948846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90700-fe7f-4397-bba0-2fb4f6bafc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00163f-2a11-4c57-a8d4-8f44c948846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CF809F-5108-46B1-8854-EFCCC7C100CB}">
  <ds:schemaRefs>
    <ds:schemaRef ds:uri="http://purl.org/dc/terms/"/>
    <ds:schemaRef ds:uri="8b390700-fe7f-4397-bba0-2fb4f6bafcae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5e00163f-2a11-4c57-a8d4-8f44c9488464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F07E47C-205A-452F-8555-E77020DE01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BAB17A-B4F6-402D-B663-8060ED114D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390700-fe7f-4397-bba0-2fb4f6bafcae"/>
    <ds:schemaRef ds:uri="5e00163f-2a11-4c57-a8d4-8f44c94884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22196</TotalTime>
  <Words>1620</Words>
  <Application>Microsoft Office PowerPoint</Application>
  <PresentationFormat>On-screen Show (4:3)</PresentationFormat>
  <Paragraphs>243</Paragraphs>
  <Slides>18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Office Theme</vt:lpstr>
      <vt:lpstr>Document</vt:lpstr>
      <vt:lpstr>TSN and Time Sensitive Wireless</vt:lpstr>
      <vt:lpstr>Abstract</vt:lpstr>
      <vt:lpstr>Introduction (1/2)</vt:lpstr>
      <vt:lpstr>Introduction (2/2)</vt:lpstr>
      <vt:lpstr>Problem Statement</vt:lpstr>
      <vt:lpstr>Time Sensitive Networking (TSN) - summary</vt:lpstr>
      <vt:lpstr>Evolution of TSN</vt:lpstr>
      <vt:lpstr>TSN and IEEE 802.11</vt:lpstr>
      <vt:lpstr>In summary – TSN and IEEE 802.11</vt:lpstr>
      <vt:lpstr>Time Sensitive features in UHR (1/2)</vt:lpstr>
      <vt:lpstr>Time Sensitive features in UHR (2/2)</vt:lpstr>
      <vt:lpstr>TSN Interpretation (1/3)</vt:lpstr>
      <vt:lpstr>TSN Interpretation (2/3)</vt:lpstr>
      <vt:lpstr>TSN Interpretation (3/3)</vt:lpstr>
      <vt:lpstr>Summary </vt:lpstr>
      <vt:lpstr>Conclusion</vt:lpstr>
      <vt:lpstr>Proposal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Iñaki Val Beitia</cp:lastModifiedBy>
  <cp:revision>12</cp:revision>
  <cp:lastPrinted>1601-01-01T00:00:00Z</cp:lastPrinted>
  <dcterms:created xsi:type="dcterms:W3CDTF">2022-11-07T19:40:06Z</dcterms:created>
  <dcterms:modified xsi:type="dcterms:W3CDTF">2023-09-13T20:25:02Z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0x010100A634264116B43240A5CD3124B4EAB676</vt:lpwstr>
  </property>
</Properties>
</file>