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3" r:id="rId5"/>
    <p:sldId id="260" r:id="rId6"/>
    <p:sldId id="264" r:id="rId7"/>
    <p:sldId id="261" r:id="rId8"/>
    <p:sldId id="265" r:id="rId9"/>
    <p:sldId id="262" r:id="rId10"/>
    <p:sldId id="267" r:id="rId11"/>
    <p:sldId id="26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F80DB-EF49-884C-97E4-8849A12B54B2}" v="161" dt="2023-07-06T13:04:42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Max" userId="be0f25e6-48a2-4e87-b5b5-cf865e859a8b" providerId="ADAL" clId="{A28F80DB-EF49-884C-97E4-8849A12B54B2}"/>
    <pc:docChg chg="modSld modMainMaster">
      <pc:chgData name="Sebastian Max" userId="be0f25e6-48a2-4e87-b5b5-cf865e859a8b" providerId="ADAL" clId="{A28F80DB-EF49-884C-97E4-8849A12B54B2}" dt="2023-07-06T13:04:42.775" v="26" actId="20577"/>
      <pc:docMkLst>
        <pc:docMk/>
      </pc:docMkLst>
      <pc:sldChg chg="modSp mod">
        <pc:chgData name="Sebastian Max" userId="be0f25e6-48a2-4e87-b5b5-cf865e859a8b" providerId="ADAL" clId="{A28F80DB-EF49-884C-97E4-8849A12B54B2}" dt="2023-07-06T13:03:05.804" v="15" actId="20577"/>
        <pc:sldMkLst>
          <pc:docMk/>
          <pc:sldMk cId="0" sldId="256"/>
        </pc:sldMkLst>
        <pc:spChg chg="mod">
          <ac:chgData name="Sebastian Max" userId="be0f25e6-48a2-4e87-b5b5-cf865e859a8b" providerId="ADAL" clId="{A28F80DB-EF49-884C-97E4-8849A12B54B2}" dt="2023-07-06T13:03:05.804" v="15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ebastian Max" userId="be0f25e6-48a2-4e87-b5b5-cf865e859a8b" providerId="ADAL" clId="{A28F80DB-EF49-884C-97E4-8849A12B54B2}" dt="2023-07-06T13:04:42.775" v="26" actId="20577"/>
        <pc:sldMkLst>
          <pc:docMk/>
          <pc:sldMk cId="1405279950" sldId="266"/>
        </pc:sldMkLst>
        <pc:spChg chg="mod">
          <ac:chgData name="Sebastian Max" userId="be0f25e6-48a2-4e87-b5b5-cf865e859a8b" providerId="ADAL" clId="{A28F80DB-EF49-884C-97E4-8849A12B54B2}" dt="2023-07-06T13:04:42.775" v="26" actId="20577"/>
          <ac:spMkLst>
            <pc:docMk/>
            <pc:sldMk cId="1405279950" sldId="266"/>
            <ac:spMk id="2" creationId="{468F97B2-1D87-AF77-3D4A-0F3F5FD34EAF}"/>
          </ac:spMkLst>
        </pc:spChg>
      </pc:sldChg>
      <pc:sldChg chg="modSp mod">
        <pc:chgData name="Sebastian Max" userId="be0f25e6-48a2-4e87-b5b5-cf865e859a8b" providerId="ADAL" clId="{A28F80DB-EF49-884C-97E4-8849A12B54B2}" dt="2023-07-06T07:27:51.927" v="10" actId="692"/>
        <pc:sldMkLst>
          <pc:docMk/>
          <pc:sldMk cId="2002552770" sldId="267"/>
        </pc:sldMkLst>
        <pc:cxnChg chg="mod">
          <ac:chgData name="Sebastian Max" userId="be0f25e6-48a2-4e87-b5b5-cf865e859a8b" providerId="ADAL" clId="{A28F80DB-EF49-884C-97E4-8849A12B54B2}" dt="2023-07-06T07:27:51.927" v="10" actId="692"/>
          <ac:cxnSpMkLst>
            <pc:docMk/>
            <pc:sldMk cId="2002552770" sldId="267"/>
            <ac:cxnSpMk id="9" creationId="{D0985FF1-A810-0A61-BE9F-C8053030AF68}"/>
          </ac:cxnSpMkLst>
        </pc:cxnChg>
        <pc:cxnChg chg="mod">
          <ac:chgData name="Sebastian Max" userId="be0f25e6-48a2-4e87-b5b5-cf865e859a8b" providerId="ADAL" clId="{A28F80DB-EF49-884C-97E4-8849A12B54B2}" dt="2023-07-06T07:27:51.927" v="10" actId="692"/>
          <ac:cxnSpMkLst>
            <pc:docMk/>
            <pc:sldMk cId="2002552770" sldId="267"/>
            <ac:cxnSpMk id="59" creationId="{E997C9A9-82E7-8FC6-A120-FB008051656E}"/>
          </ac:cxnSpMkLst>
        </pc:cxnChg>
      </pc:sldChg>
      <pc:sldMasterChg chg="modSp mod modSldLayout">
        <pc:chgData name="Sebastian Max" userId="be0f25e6-48a2-4e87-b5b5-cf865e859a8b" providerId="ADAL" clId="{A28F80DB-EF49-884C-97E4-8849A12B54B2}" dt="2023-07-06T13:03:43.701" v="22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A28F80DB-EF49-884C-97E4-8849A12B54B2}" dt="2023-07-06T13:03:36.476" v="20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Sebastian Max" userId="be0f25e6-48a2-4e87-b5b5-cf865e859a8b" providerId="ADAL" clId="{A28F80DB-EF49-884C-97E4-8849A12B54B2}" dt="2023-07-06T13:03:43.701" v="22"/>
          <pc:sldLayoutMkLst>
            <pc:docMk/>
            <pc:sldMasterMk cId="0" sldId="2147483648"/>
            <pc:sldLayoutMk cId="0" sldId="2147483650"/>
          </pc:sldLayoutMkLst>
          <pc:spChg chg="add del mod">
            <ac:chgData name="Sebastian Max" userId="be0f25e6-48a2-4e87-b5b5-cf865e859a8b" providerId="ADAL" clId="{A28F80DB-EF49-884C-97E4-8849A12B54B2}" dt="2023-07-06T13:03:43.701" v="22"/>
            <ac:spMkLst>
              <pc:docMk/>
              <pc:sldMasterMk cId="0" sldId="2147483648"/>
              <pc:sldLayoutMk cId="0" sldId="2147483650"/>
              <ac:spMk id="4" creationId="{1C693E39-5475-40A8-5812-DAC1EAF8DA7B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 GmbH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svg"/><Relationship Id="rId7" Type="http://schemas.openxmlformats.org/officeDocument/2006/relationships/image" Target="../media/image9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svg"/><Relationship Id="rId7" Type="http://schemas.openxmlformats.org/officeDocument/2006/relationships/image" Target="../media/image9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svg"/><Relationship Id="rId7" Type="http://schemas.openxmlformats.org/officeDocument/2006/relationships/image" Target="../media/image9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AMP PAR: Interoperability and Backward Compatibility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890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2023-07-10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866507"/>
              </p:ext>
            </p:extLst>
          </p:nvPr>
        </p:nvGraphicFramePr>
        <p:xfrm>
          <a:off x="508000" y="2386013"/>
          <a:ext cx="8156575" cy="283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name="Dokument" r:id="rId4" imgW="8255000" imgH="2870200" progId="Word.Document.8">
                  <p:embed/>
                </p:oleObj>
              </mc:Choice>
              <mc:Fallback>
                <p:oleObj name="Dokument" r:id="rId4" imgW="8255000" imgH="2870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86013"/>
                        <a:ext cx="8156575" cy="283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8BB87-10C8-B528-ACB1-08D2F53F2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Fairness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BD6CCD-93B8-842A-0F9D-B56D2E033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>
                <a:latin typeface="Times New Roman" panose="02020603050405020304" pitchFamily="18" charset="0"/>
                <a:ea typeface="SimSun" panose="02010600030101010101" pitchFamily="2" charset="-122"/>
              </a:rPr>
              <a:t>fairness</a:t>
            </a:r>
            <a:r>
              <a:rPr lang="en-GB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with deployed devices compliant with IEEE Std 802.11™-2020 and working on the same band.</a:t>
            </a:r>
          </a:p>
          <a:p>
            <a:pPr marL="457200" lvl="1" indent="0"/>
            <a:endParaRPr lang="de-DE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7204C4-D187-A3F9-0103-FE089DB9E1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6664BE-5E42-EE75-C148-6C27195253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DBB03FF-78A9-C37E-78B5-7BE43871E8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34" name="Grafik 33" descr="Drahtlosrouter Silhouette">
            <a:extLst>
              <a:ext uri="{FF2B5EF4-FFF2-40B4-BE49-F238E27FC236}">
                <a16:creationId xmlns:a16="http://schemas.microsoft.com/office/drawing/2014/main" id="{DB7C89D7-2104-7FD3-9519-BF4A9CA1C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9528" y="3298372"/>
            <a:ext cx="914400" cy="914400"/>
          </a:xfrm>
          <a:prstGeom prst="rect">
            <a:avLst/>
          </a:prstGeom>
        </p:spPr>
      </p:pic>
      <p:pic>
        <p:nvPicPr>
          <p:cNvPr id="35" name="Grafik 34" descr="Schachtel Silhouette">
            <a:extLst>
              <a:ext uri="{FF2B5EF4-FFF2-40B4-BE49-F238E27FC236}">
                <a16:creationId xmlns:a16="http://schemas.microsoft.com/office/drawing/2014/main" id="{DA850D1B-A5E6-0A90-AEEA-34857DA52F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40930" y="3959741"/>
            <a:ext cx="914400" cy="914400"/>
          </a:xfrm>
          <a:prstGeom prst="rect">
            <a:avLst/>
          </a:prstGeom>
        </p:spPr>
      </p:pic>
      <p:pic>
        <p:nvPicPr>
          <p:cNvPr id="36" name="Grafik 35" descr="Bezeichnung Silhouette">
            <a:extLst>
              <a:ext uri="{FF2B5EF4-FFF2-40B4-BE49-F238E27FC236}">
                <a16:creationId xmlns:a16="http://schemas.microsoft.com/office/drawing/2014/main" id="{B47F87DD-D665-BAD5-405C-86AB9C3F1B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11544" y="4177279"/>
            <a:ext cx="687571" cy="687571"/>
          </a:xfrm>
          <a:prstGeom prst="rect">
            <a:avLst/>
          </a:prstGeom>
        </p:spPr>
      </p:pic>
      <p:sp>
        <p:nvSpPr>
          <p:cNvPr id="49" name="Textfeld 48">
            <a:extLst>
              <a:ext uri="{FF2B5EF4-FFF2-40B4-BE49-F238E27FC236}">
                <a16:creationId xmlns:a16="http://schemas.microsoft.com/office/drawing/2014/main" id="{3F272BBB-8942-8EEC-970A-E6C1AB2620EF}"/>
              </a:ext>
            </a:extLst>
          </p:cNvPr>
          <p:cNvSpPr txBox="1"/>
          <p:nvPr/>
        </p:nvSpPr>
        <p:spPr>
          <a:xfrm>
            <a:off x="2640930" y="4784185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 STA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3737B0A5-BF46-635C-79D4-D4FA07465C33}"/>
              </a:ext>
            </a:extLst>
          </p:cNvPr>
          <p:cNvSpPr txBox="1"/>
          <p:nvPr/>
        </p:nvSpPr>
        <p:spPr>
          <a:xfrm>
            <a:off x="696912" y="2968238"/>
            <a:ext cx="2767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AMP-assisting AP</a:t>
            </a:r>
          </a:p>
        </p:txBody>
      </p:sp>
      <p:pic>
        <p:nvPicPr>
          <p:cNvPr id="51" name="Grafik 50" descr="Drahtlosrouter Silhouette">
            <a:extLst>
              <a:ext uri="{FF2B5EF4-FFF2-40B4-BE49-F238E27FC236}">
                <a16:creationId xmlns:a16="http://schemas.microsoft.com/office/drawing/2014/main" id="{AEC5471B-59C1-93BC-06FF-578BEF768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70306" y="3357182"/>
            <a:ext cx="914400" cy="914400"/>
          </a:xfrm>
          <a:prstGeom prst="rect">
            <a:avLst/>
          </a:prstGeom>
        </p:spPr>
      </p:pic>
      <p:pic>
        <p:nvPicPr>
          <p:cNvPr id="52" name="Grafik 51" descr="Smartphone Silhouette">
            <a:extLst>
              <a:ext uri="{FF2B5EF4-FFF2-40B4-BE49-F238E27FC236}">
                <a16:creationId xmlns:a16="http://schemas.microsoft.com/office/drawing/2014/main" id="{B26974B0-0D0C-E0ED-635A-ADABE335F4B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23257" y="4407650"/>
            <a:ext cx="914400" cy="914400"/>
          </a:xfrm>
          <a:prstGeom prst="rect">
            <a:avLst/>
          </a:prstGeom>
        </p:spPr>
      </p:pic>
      <p:sp>
        <p:nvSpPr>
          <p:cNvPr id="53" name="Textfeld 52">
            <a:extLst>
              <a:ext uri="{FF2B5EF4-FFF2-40B4-BE49-F238E27FC236}">
                <a16:creationId xmlns:a16="http://schemas.microsoft.com/office/drawing/2014/main" id="{D15B03BD-9C71-3FDD-DF08-68641C3BC04D}"/>
              </a:ext>
            </a:extLst>
          </p:cNvPr>
          <p:cNvSpPr txBox="1"/>
          <p:nvPr/>
        </p:nvSpPr>
        <p:spPr>
          <a:xfrm>
            <a:off x="6528836" y="3016767"/>
            <a:ext cx="218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HT AP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9393787C-A376-5DB2-648D-8487B69EFAF3}"/>
              </a:ext>
            </a:extLst>
          </p:cNvPr>
          <p:cNvSpPr txBox="1"/>
          <p:nvPr/>
        </p:nvSpPr>
        <p:spPr>
          <a:xfrm>
            <a:off x="5355584" y="5227238"/>
            <a:ext cx="218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HT STA</a:t>
            </a:r>
          </a:p>
        </p:txBody>
      </p: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E997C9A9-82E7-8FC6-A120-FB008051656E}"/>
              </a:ext>
            </a:extLst>
          </p:cNvPr>
          <p:cNvCxnSpPr>
            <a:cxnSpLocks/>
          </p:cNvCxnSpPr>
          <p:nvPr/>
        </p:nvCxnSpPr>
        <p:spPr bwMode="auto">
          <a:xfrm flipV="1">
            <a:off x="6133011" y="3896644"/>
            <a:ext cx="633549" cy="45328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B0F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D0985FF1-A810-0A61-BE9F-C8053030AF6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313901" y="4026650"/>
            <a:ext cx="361530" cy="21624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92D05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1DB42E1D-552E-7E15-9A1D-4FE3148A6D84}"/>
              </a:ext>
            </a:extLst>
          </p:cNvPr>
          <p:cNvSpPr txBox="1"/>
          <p:nvPr/>
        </p:nvSpPr>
        <p:spPr>
          <a:xfrm>
            <a:off x="7887746" y="6073277"/>
            <a:ext cx="829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E44D459-624F-B6E8-DD30-2B822BF3FBE2}"/>
              </a:ext>
            </a:extLst>
          </p:cNvPr>
          <p:cNvSpPr/>
          <p:nvPr/>
        </p:nvSpPr>
        <p:spPr bwMode="auto">
          <a:xfrm>
            <a:off x="1436914" y="5937069"/>
            <a:ext cx="1057752" cy="3461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8BF0CC5-D816-770E-39A7-264DE4F600D5}"/>
              </a:ext>
            </a:extLst>
          </p:cNvPr>
          <p:cNvSpPr/>
          <p:nvPr/>
        </p:nvSpPr>
        <p:spPr bwMode="auto">
          <a:xfrm>
            <a:off x="2549344" y="5937069"/>
            <a:ext cx="611867" cy="34616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14DF58F-6BA4-9CCC-4A30-FBF725C0A1A5}"/>
              </a:ext>
            </a:extLst>
          </p:cNvPr>
          <p:cNvSpPr/>
          <p:nvPr/>
        </p:nvSpPr>
        <p:spPr bwMode="auto">
          <a:xfrm>
            <a:off x="3217048" y="5934102"/>
            <a:ext cx="682067" cy="3461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6E07448-4AEE-8D96-DA83-62746B1AA146}"/>
              </a:ext>
            </a:extLst>
          </p:cNvPr>
          <p:cNvSpPr/>
          <p:nvPr/>
        </p:nvSpPr>
        <p:spPr bwMode="auto">
          <a:xfrm>
            <a:off x="3954952" y="5934102"/>
            <a:ext cx="1069642" cy="34616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5372CFD-7CA6-5611-CE4B-9EF67959C6BC}"/>
              </a:ext>
            </a:extLst>
          </p:cNvPr>
          <p:cNvSpPr/>
          <p:nvPr/>
        </p:nvSpPr>
        <p:spPr bwMode="auto">
          <a:xfrm>
            <a:off x="5082223" y="5936279"/>
            <a:ext cx="1401074" cy="34616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9ECE714B-7E50-19BE-228E-43B2EA1A74DB}"/>
              </a:ext>
            </a:extLst>
          </p:cNvPr>
          <p:cNvSpPr/>
          <p:nvPr/>
        </p:nvSpPr>
        <p:spPr bwMode="auto">
          <a:xfrm>
            <a:off x="6554620" y="5936278"/>
            <a:ext cx="829492" cy="34616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517BB88A-AEF5-6C14-347B-5C4DE05730C9}"/>
              </a:ext>
            </a:extLst>
          </p:cNvPr>
          <p:cNvCxnSpPr/>
          <p:nvPr/>
        </p:nvCxnSpPr>
        <p:spPr bwMode="auto">
          <a:xfrm>
            <a:off x="1208314" y="6283234"/>
            <a:ext cx="6740435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02552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F97B2-1D87-AF77-3D4A-0F3F5FD34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Wording Proposal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B264AB-2A3F-D7EC-5D7F-31B16AB38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shall provide fair coexistence with deployed devices compliant with IEEE Std 802.11™-2020 and working on the same band.”</a:t>
            </a:r>
            <a:endParaRPr lang="de-DE" sz="24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83AEED-74B7-F909-D23E-A758835B85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04A281-71C9-97E3-1BD3-C12F1AB1E2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9E4731F-2AE6-19D5-C5ED-867748C63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27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1D6EE-228B-52BD-CAA7-583FCDA89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 Framework (11-23/1006)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204DC9-19FF-5BD4-09A1-04AAC85CB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</a:t>
            </a:r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shall provide </a:t>
            </a:r>
          </a:p>
          <a:p>
            <a:r>
              <a:rPr lang="en-GB" sz="1800"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interoperability, </a:t>
            </a:r>
          </a:p>
          <a:p>
            <a:r>
              <a:rPr lang="en-GB" sz="1800"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coexistence, </a:t>
            </a:r>
          </a:p>
          <a:p>
            <a:r>
              <a:rPr lang="en-GB" sz="1800"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backward compatibility, and </a:t>
            </a:r>
          </a:p>
          <a:p>
            <a:r>
              <a:rPr lang="en-GB" sz="1800"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fairness </a:t>
            </a:r>
          </a:p>
          <a:p>
            <a:r>
              <a:rPr lang="en-GB" sz="18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with deployed devices compliant with IEEE Std 802.11™-2020 and working on the same band.”</a:t>
            </a:r>
            <a:endParaRPr lang="de-DE" sz="180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F988FC-2AF7-C96D-6A22-F124AF1D53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CDCD91-FDE6-27EB-DEEB-8EC8E36596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A33B7B3-5D8D-58F7-83D7-7C584AE758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80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917FC-BA91-CEAA-61C9-379E5D5C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Interoperability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603E7A-D53F-A929-B60D-696DAC498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Wikipedia: </a:t>
            </a:r>
          </a:p>
          <a:p>
            <a:pPr marL="457200" lvl="1" indent="0"/>
            <a:r>
              <a:rPr lang="en-US" b="0"/>
              <a:t>“If two or more systems use </a:t>
            </a:r>
            <a:r>
              <a:rPr lang="en-US" b="1"/>
              <a:t>common data formats </a:t>
            </a:r>
            <a:r>
              <a:rPr lang="en-US" b="0"/>
              <a:t>and </a:t>
            </a:r>
            <a:r>
              <a:rPr lang="en-US" b="1"/>
              <a:t>communication protocols </a:t>
            </a:r>
            <a:r>
              <a:rPr lang="en-US" b="0"/>
              <a:t>and are </a:t>
            </a:r>
            <a:r>
              <a:rPr lang="en-US" b="1"/>
              <a:t>capable of communicating </a:t>
            </a:r>
            <a:r>
              <a:rPr lang="en-US" b="0"/>
              <a:t>with each other, they exhibit syntactic interoperability”.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IEEE 802.11REVme Draft 3.0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Interopera</a:t>
            </a:r>
            <a:r>
              <a:rPr lang="en-US"/>
              <a:t>*: 47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HR/DSSS PHY, 16.2.2.3 (Short PDU Format)</a:t>
            </a:r>
          </a:p>
          <a:p>
            <a:pPr marL="800100" lvl="2" indent="0"/>
            <a:r>
              <a:rPr lang="en-US"/>
              <a:t>“To </a:t>
            </a:r>
            <a:r>
              <a:rPr lang="en-US" b="1"/>
              <a:t>interoperate</a:t>
            </a:r>
            <a:r>
              <a:rPr lang="en-US"/>
              <a:t> with a receiver that is not capable of receiving a short preamble and header, the transmitter shall use the long PHY preamble and header”.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/>
              <a:t>HE PHY, 27.3.2.7 (20 MHz operating non-AP HE STAs)</a:t>
            </a:r>
          </a:p>
          <a:p>
            <a:pPr marL="800100" lvl="2" indent="0"/>
            <a:r>
              <a:rPr lang="en-US"/>
              <a:t>“An HE AP operating in the 5 GHz or 6 GHz band shall be able to </a:t>
            </a:r>
            <a:r>
              <a:rPr lang="en-US" b="1"/>
              <a:t>interoperate</a:t>
            </a:r>
            <a:r>
              <a:rPr lang="en-US"/>
              <a:t> with non-AP HE STAs, regardless of the indicated value of B1 in the Supported Channel Width Set subfield [...]”.</a:t>
            </a:r>
          </a:p>
          <a:p>
            <a:pPr marL="400050" lvl="1" indent="0"/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CB9A690-8FA6-058A-E91D-EDDE0266E1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D7354B-0DB2-F5B8-E318-77ADC8ECA2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0A72B8F-94A8-D44C-BDB2-37E60FE3B0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70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8BB87-10C8-B528-ACB1-08D2F53F2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Interoperability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BD6CCD-93B8-842A-0F9D-B56D2E033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interoperability with deployed devices compliant with IEEE Std 802.11™-2020 and working on the same band.</a:t>
            </a:r>
          </a:p>
          <a:p>
            <a:pPr marL="457200" lvl="1" indent="0"/>
            <a:endParaRPr lang="de-DE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7204C4-D187-A3F9-0103-FE089DB9E1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6664BE-5E42-EE75-C148-6C27195253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DBB03FF-78A9-C37E-78B5-7BE43871E8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7" name="Grafik 6" descr="Drahtlosrouter Silhouette">
            <a:extLst>
              <a:ext uri="{FF2B5EF4-FFF2-40B4-BE49-F238E27FC236}">
                <a16:creationId xmlns:a16="http://schemas.microsoft.com/office/drawing/2014/main" id="{17ED8CA4-1418-27EB-2B0E-2CACC9F294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66544" y="3259658"/>
            <a:ext cx="914400" cy="914400"/>
          </a:xfrm>
          <a:prstGeom prst="rect">
            <a:avLst/>
          </a:prstGeom>
        </p:spPr>
      </p:pic>
      <p:pic>
        <p:nvPicPr>
          <p:cNvPr id="8" name="Grafik 7" descr="Smartphone Silhouette">
            <a:extLst>
              <a:ext uri="{FF2B5EF4-FFF2-40B4-BE49-F238E27FC236}">
                <a16:creationId xmlns:a16="http://schemas.microsoft.com/office/drawing/2014/main" id="{323443B1-7FF5-8523-A4B4-0946A97724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40192" y="3638664"/>
            <a:ext cx="914400" cy="914400"/>
          </a:xfrm>
          <a:prstGeom prst="rect">
            <a:avLst/>
          </a:prstGeom>
        </p:spPr>
      </p:pic>
      <p:pic>
        <p:nvPicPr>
          <p:cNvPr id="9" name="Grafik 8" descr="Schachtel Silhouette">
            <a:extLst>
              <a:ext uri="{FF2B5EF4-FFF2-40B4-BE49-F238E27FC236}">
                <a16:creationId xmlns:a16="http://schemas.microsoft.com/office/drawing/2014/main" id="{49E2C64A-F21B-5121-2133-6B6A31A7BD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66363" y="4900595"/>
            <a:ext cx="914400" cy="914400"/>
          </a:xfrm>
          <a:prstGeom prst="rect">
            <a:avLst/>
          </a:prstGeom>
        </p:spPr>
      </p:pic>
      <p:pic>
        <p:nvPicPr>
          <p:cNvPr id="10" name="Grafik 9" descr="Bezeichnung Silhouette">
            <a:extLst>
              <a:ext uri="{FF2B5EF4-FFF2-40B4-BE49-F238E27FC236}">
                <a16:creationId xmlns:a16="http://schemas.microsoft.com/office/drawing/2014/main" id="{93CDC52F-F9A9-C215-DCFC-E799F680011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36977" y="5118133"/>
            <a:ext cx="687571" cy="687571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03FE5A27-3C2F-C0ED-DC2E-3804B04BE039}"/>
              </a:ext>
            </a:extLst>
          </p:cNvPr>
          <p:cNvSpPr/>
          <p:nvPr/>
        </p:nvSpPr>
        <p:spPr bwMode="auto">
          <a:xfrm>
            <a:off x="2751536" y="4561621"/>
            <a:ext cx="258815" cy="278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1C3DC149-C870-8114-84EE-363636679EBE}"/>
              </a:ext>
            </a:extLst>
          </p:cNvPr>
          <p:cNvGrpSpPr/>
          <p:nvPr/>
        </p:nvGrpSpPr>
        <p:grpSpPr>
          <a:xfrm rot="2112776">
            <a:off x="3029925" y="4295066"/>
            <a:ext cx="422074" cy="533108"/>
            <a:chOff x="5161231" y="5187620"/>
            <a:chExt cx="196587" cy="363531"/>
          </a:xfrm>
        </p:grpSpPr>
        <p:sp>
          <p:nvSpPr>
            <p:cNvPr id="13" name="Freihandform 12">
              <a:extLst>
                <a:ext uri="{FF2B5EF4-FFF2-40B4-BE49-F238E27FC236}">
                  <a16:creationId xmlns:a16="http://schemas.microsoft.com/office/drawing/2014/main" id="{F077D4A2-ADF9-C9AE-3813-687BB2C5D7B1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ihandform 13">
              <a:extLst>
                <a:ext uri="{FF2B5EF4-FFF2-40B4-BE49-F238E27FC236}">
                  <a16:creationId xmlns:a16="http://schemas.microsoft.com/office/drawing/2014/main" id="{70C4C0DD-1699-B6AD-C7D3-26491BF776B9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ihandform 14">
              <a:extLst>
                <a:ext uri="{FF2B5EF4-FFF2-40B4-BE49-F238E27FC236}">
                  <a16:creationId xmlns:a16="http://schemas.microsoft.com/office/drawing/2014/main" id="{72ED4EFA-8E79-6FB8-50D4-B67A5AF1842C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F2DE1265-F4D6-A5CB-5137-B017EF593880}"/>
              </a:ext>
            </a:extLst>
          </p:cNvPr>
          <p:cNvSpPr/>
          <p:nvPr/>
        </p:nvSpPr>
        <p:spPr bwMode="auto">
          <a:xfrm>
            <a:off x="4466819" y="4305269"/>
            <a:ext cx="258815" cy="278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AEBDB34C-8287-0B2C-5B86-19FE85CC4AE8}"/>
              </a:ext>
            </a:extLst>
          </p:cNvPr>
          <p:cNvGrpSpPr/>
          <p:nvPr/>
        </p:nvGrpSpPr>
        <p:grpSpPr>
          <a:xfrm rot="20016322">
            <a:off x="4835655" y="4547012"/>
            <a:ext cx="422074" cy="799058"/>
            <a:chOff x="5161231" y="5187620"/>
            <a:chExt cx="196587" cy="363531"/>
          </a:xfrm>
        </p:grpSpPr>
        <p:sp>
          <p:nvSpPr>
            <p:cNvPr id="18" name="Freihandform 17">
              <a:extLst>
                <a:ext uri="{FF2B5EF4-FFF2-40B4-BE49-F238E27FC236}">
                  <a16:creationId xmlns:a16="http://schemas.microsoft.com/office/drawing/2014/main" id="{02DFFA64-1B5B-D1B4-0EB7-E77590257389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ihandform 18">
              <a:extLst>
                <a:ext uri="{FF2B5EF4-FFF2-40B4-BE49-F238E27FC236}">
                  <a16:creationId xmlns:a16="http://schemas.microsoft.com/office/drawing/2014/main" id="{0A09D0C7-C87A-EC77-02B5-6EE3F74D8434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ihandform 19">
              <a:extLst>
                <a:ext uri="{FF2B5EF4-FFF2-40B4-BE49-F238E27FC236}">
                  <a16:creationId xmlns:a16="http://schemas.microsoft.com/office/drawing/2014/main" id="{1A6A0EBD-0109-F3C6-04E8-91F8A4005480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5BCA6365-FEC5-3AC3-1823-C3088A513177}"/>
              </a:ext>
            </a:extLst>
          </p:cNvPr>
          <p:cNvCxnSpPr/>
          <p:nvPr/>
        </p:nvCxnSpPr>
        <p:spPr bwMode="auto">
          <a:xfrm>
            <a:off x="2751536" y="4174058"/>
            <a:ext cx="1038924" cy="801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E2B0D7D7-C58E-4CAC-DB92-2C606635B357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V="1">
            <a:off x="4580763" y="4290187"/>
            <a:ext cx="2076995" cy="8279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96768CDF-C882-20A8-6E81-EDA36BB55A25}"/>
              </a:ext>
            </a:extLst>
          </p:cNvPr>
          <p:cNvSpPr txBox="1"/>
          <p:nvPr/>
        </p:nvSpPr>
        <p:spPr>
          <a:xfrm>
            <a:off x="696912" y="2869961"/>
            <a:ext cx="2767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AMP-assisting AP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E7425CC-18A1-22EC-0300-05160F166FCA}"/>
              </a:ext>
            </a:extLst>
          </p:cNvPr>
          <p:cNvSpPr txBox="1"/>
          <p:nvPr/>
        </p:nvSpPr>
        <p:spPr>
          <a:xfrm>
            <a:off x="6540192" y="3071452"/>
            <a:ext cx="218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HT STA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C216180-6703-BCE3-B253-0FA5B285A670}"/>
              </a:ext>
            </a:extLst>
          </p:cNvPr>
          <p:cNvSpPr txBox="1"/>
          <p:nvPr/>
        </p:nvSpPr>
        <p:spPr>
          <a:xfrm>
            <a:off x="3281583" y="5710535"/>
            <a:ext cx="218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 STA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78D09A7-1F1F-66B8-D45B-C816FD5B1C56}"/>
              </a:ext>
            </a:extLst>
          </p:cNvPr>
          <p:cNvSpPr txBox="1"/>
          <p:nvPr/>
        </p:nvSpPr>
        <p:spPr>
          <a:xfrm>
            <a:off x="5929080" y="5230509"/>
            <a:ext cx="2188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Must be receivable by any STA (on the same band)</a:t>
            </a:r>
          </a:p>
        </p:txBody>
      </p:sp>
      <p:sp>
        <p:nvSpPr>
          <p:cNvPr id="33" name="Pfeil nach rechts 32">
            <a:extLst>
              <a:ext uri="{FF2B5EF4-FFF2-40B4-BE49-F238E27FC236}">
                <a16:creationId xmlns:a16="http://schemas.microsoft.com/office/drawing/2014/main" id="{B26CD931-E3C9-295E-20D7-FF524C7767A8}"/>
              </a:ext>
            </a:extLst>
          </p:cNvPr>
          <p:cNvSpPr/>
          <p:nvPr/>
        </p:nvSpPr>
        <p:spPr bwMode="auto">
          <a:xfrm rot="12788951">
            <a:off x="5363379" y="5074584"/>
            <a:ext cx="602039" cy="333795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7688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917FC-BA91-CEAA-61C9-379E5D5C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Coexistence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603E7A-D53F-A929-B60D-696DAC498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Wikipedia: </a:t>
            </a:r>
          </a:p>
          <a:p>
            <a:pPr marL="457200" lvl="1" indent="0"/>
            <a:r>
              <a:rPr lang="en-US" b="0"/>
              <a:t>“Coexistence is the property of things existing at the same time and in a proximity close enough to affect each other, without causing harm to one another”.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IEEE 802.11REVme Draft 3.0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Coexis</a:t>
            </a:r>
            <a:r>
              <a:rPr lang="en-US"/>
              <a:t>*: 278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MLME, 11.33 (DMG coexistence with non-IEEE-802.11 systems)</a:t>
            </a:r>
          </a:p>
          <a:p>
            <a:pPr marL="800100" lvl="2" indent="0"/>
            <a:r>
              <a:rPr lang="en-US"/>
              <a:t>“This subclause describes the features available in this standard to improve coexistence with other systems that operate in the 60 GHz band, including IEEE 802.15 systems”.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Scope of the </a:t>
            </a:r>
            <a:r>
              <a:rPr lang="en-US" err="1"/>
              <a:t>Coex</a:t>
            </a:r>
            <a:r>
              <a:rPr lang="en-US"/>
              <a:t> SC:</a:t>
            </a:r>
          </a:p>
          <a:p>
            <a:pPr marL="800100" lvl="2" indent="0"/>
            <a:r>
              <a:rPr lang="en-US"/>
              <a:t>“Discuss the use of PD, ED or other 802.11 coexistence mechanisms with the goal of promoting “fair” use of unlicensed spectrum”.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CB9A690-8FA6-058A-E91D-EDDE0266E1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D7354B-0DB2-F5B8-E318-77ADC8ECA2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0A72B8F-94A8-D44C-BDB2-37E60FE3B0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00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8BB87-10C8-B528-ACB1-08D2F53F2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Coexistence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BD6CCD-93B8-842A-0F9D-B56D2E033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>
                <a:latin typeface="Times New Roman" panose="02020603050405020304" pitchFamily="18" charset="0"/>
                <a:ea typeface="SimSun" panose="02010600030101010101" pitchFamily="2" charset="-122"/>
              </a:rPr>
              <a:t>coexistence</a:t>
            </a:r>
            <a:r>
              <a:rPr lang="en-GB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with deployed devices compliant with IEEE Std 802.11™-2020 and working on the same band.</a:t>
            </a:r>
          </a:p>
          <a:p>
            <a:pPr marL="457200" lvl="1" indent="0"/>
            <a:endParaRPr lang="de-DE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7204C4-D187-A3F9-0103-FE089DB9E1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6664BE-5E42-EE75-C148-6C27195253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DBB03FF-78A9-C37E-78B5-7BE43871E8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34" name="Grafik 33" descr="Drahtlosrouter Silhouette">
            <a:extLst>
              <a:ext uri="{FF2B5EF4-FFF2-40B4-BE49-F238E27FC236}">
                <a16:creationId xmlns:a16="http://schemas.microsoft.com/office/drawing/2014/main" id="{DB7C89D7-2104-7FD3-9519-BF4A9CA1C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9528" y="3298372"/>
            <a:ext cx="914400" cy="914400"/>
          </a:xfrm>
          <a:prstGeom prst="rect">
            <a:avLst/>
          </a:prstGeom>
        </p:spPr>
      </p:pic>
      <p:pic>
        <p:nvPicPr>
          <p:cNvPr id="35" name="Grafik 34" descr="Schachtel Silhouette">
            <a:extLst>
              <a:ext uri="{FF2B5EF4-FFF2-40B4-BE49-F238E27FC236}">
                <a16:creationId xmlns:a16="http://schemas.microsoft.com/office/drawing/2014/main" id="{DA850D1B-A5E6-0A90-AEEA-34857DA52F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39347" y="4939309"/>
            <a:ext cx="914400" cy="914400"/>
          </a:xfrm>
          <a:prstGeom prst="rect">
            <a:avLst/>
          </a:prstGeom>
        </p:spPr>
      </p:pic>
      <p:pic>
        <p:nvPicPr>
          <p:cNvPr id="36" name="Grafik 35" descr="Bezeichnung Silhouette">
            <a:extLst>
              <a:ext uri="{FF2B5EF4-FFF2-40B4-BE49-F238E27FC236}">
                <a16:creationId xmlns:a16="http://schemas.microsoft.com/office/drawing/2014/main" id="{B47F87DD-D665-BAD5-405C-86AB9C3F1B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09961" y="5156847"/>
            <a:ext cx="687571" cy="687571"/>
          </a:xfrm>
          <a:prstGeom prst="rect">
            <a:avLst/>
          </a:prstGeom>
        </p:spPr>
      </p:pic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33FD895D-FF7B-695C-84E4-6F116C0D0738}"/>
              </a:ext>
            </a:extLst>
          </p:cNvPr>
          <p:cNvGrpSpPr/>
          <p:nvPr/>
        </p:nvGrpSpPr>
        <p:grpSpPr>
          <a:xfrm rot="2112776">
            <a:off x="2055665" y="4529723"/>
            <a:ext cx="422074" cy="533108"/>
            <a:chOff x="5161231" y="5187620"/>
            <a:chExt cx="196587" cy="363531"/>
          </a:xfrm>
        </p:grpSpPr>
        <p:sp>
          <p:nvSpPr>
            <p:cNvPr id="39" name="Freihandform 38">
              <a:extLst>
                <a:ext uri="{FF2B5EF4-FFF2-40B4-BE49-F238E27FC236}">
                  <a16:creationId xmlns:a16="http://schemas.microsoft.com/office/drawing/2014/main" id="{663DADD1-D6B5-13D4-5537-1893607515FB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ihandform 39">
              <a:extLst>
                <a:ext uri="{FF2B5EF4-FFF2-40B4-BE49-F238E27FC236}">
                  <a16:creationId xmlns:a16="http://schemas.microsoft.com/office/drawing/2014/main" id="{73390ABC-E70C-7F47-7D4B-02D337643623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ihandform 40">
              <a:extLst>
                <a:ext uri="{FF2B5EF4-FFF2-40B4-BE49-F238E27FC236}">
                  <a16:creationId xmlns:a16="http://schemas.microsoft.com/office/drawing/2014/main" id="{9865F0CD-4F14-519F-83D1-AE6F35D6A9CA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BE08D71B-DD31-A5CC-6A0C-B715B1EDD4BD}"/>
              </a:ext>
            </a:extLst>
          </p:cNvPr>
          <p:cNvCxnSpPr/>
          <p:nvPr/>
        </p:nvCxnSpPr>
        <p:spPr bwMode="auto">
          <a:xfrm>
            <a:off x="1777276" y="4408715"/>
            <a:ext cx="1038924" cy="801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4E78FB00-8C89-3C03-6D4F-347F7F6E97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314359" y="4087928"/>
            <a:ext cx="940525" cy="7904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B723B3B6-A5A3-C5DC-FDE8-7EEB721D73EB}"/>
              </a:ext>
            </a:extLst>
          </p:cNvPr>
          <p:cNvGrpSpPr/>
          <p:nvPr/>
        </p:nvGrpSpPr>
        <p:grpSpPr>
          <a:xfrm rot="13200700">
            <a:off x="2539270" y="4161058"/>
            <a:ext cx="422074" cy="533108"/>
            <a:chOff x="5161231" y="5187620"/>
            <a:chExt cx="196587" cy="363531"/>
          </a:xfrm>
        </p:grpSpPr>
        <p:sp>
          <p:nvSpPr>
            <p:cNvPr id="46" name="Freihandform 45">
              <a:extLst>
                <a:ext uri="{FF2B5EF4-FFF2-40B4-BE49-F238E27FC236}">
                  <a16:creationId xmlns:a16="http://schemas.microsoft.com/office/drawing/2014/main" id="{2A2F3CAD-7EE7-85BA-8EB5-B087FBB4DAC3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ihandform 46">
              <a:extLst>
                <a:ext uri="{FF2B5EF4-FFF2-40B4-BE49-F238E27FC236}">
                  <a16:creationId xmlns:a16="http://schemas.microsoft.com/office/drawing/2014/main" id="{AE4FE0CD-C0A5-C7C8-E6F9-ECB50486CCB7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ihandform 47">
              <a:extLst>
                <a:ext uri="{FF2B5EF4-FFF2-40B4-BE49-F238E27FC236}">
                  <a16:creationId xmlns:a16="http://schemas.microsoft.com/office/drawing/2014/main" id="{A754A290-2A5D-DB96-AF1F-435BED4D10F9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9" name="Textfeld 48">
            <a:extLst>
              <a:ext uri="{FF2B5EF4-FFF2-40B4-BE49-F238E27FC236}">
                <a16:creationId xmlns:a16="http://schemas.microsoft.com/office/drawing/2014/main" id="{3F272BBB-8942-8EEC-970A-E6C1AB2620EF}"/>
              </a:ext>
            </a:extLst>
          </p:cNvPr>
          <p:cNvSpPr txBox="1"/>
          <p:nvPr/>
        </p:nvSpPr>
        <p:spPr>
          <a:xfrm>
            <a:off x="3098130" y="5793376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 STA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3737B0A5-BF46-635C-79D4-D4FA07465C33}"/>
              </a:ext>
            </a:extLst>
          </p:cNvPr>
          <p:cNvSpPr txBox="1"/>
          <p:nvPr/>
        </p:nvSpPr>
        <p:spPr>
          <a:xfrm>
            <a:off x="696912" y="2968238"/>
            <a:ext cx="2767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AMP-assisting AP</a:t>
            </a:r>
          </a:p>
        </p:txBody>
      </p:sp>
      <p:pic>
        <p:nvPicPr>
          <p:cNvPr id="51" name="Grafik 50" descr="Drahtlosrouter Silhouette">
            <a:extLst>
              <a:ext uri="{FF2B5EF4-FFF2-40B4-BE49-F238E27FC236}">
                <a16:creationId xmlns:a16="http://schemas.microsoft.com/office/drawing/2014/main" id="{AEC5471B-59C1-93BC-06FF-578BEF768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66695" y="3394537"/>
            <a:ext cx="914400" cy="914400"/>
          </a:xfrm>
          <a:prstGeom prst="rect">
            <a:avLst/>
          </a:prstGeom>
        </p:spPr>
      </p:pic>
      <p:pic>
        <p:nvPicPr>
          <p:cNvPr id="52" name="Grafik 51" descr="Smartphone Silhouette">
            <a:extLst>
              <a:ext uri="{FF2B5EF4-FFF2-40B4-BE49-F238E27FC236}">
                <a16:creationId xmlns:a16="http://schemas.microsoft.com/office/drawing/2014/main" id="{B26974B0-0D0C-E0ED-635A-ADABE335F4B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13104" y="5075127"/>
            <a:ext cx="914400" cy="914400"/>
          </a:xfrm>
          <a:prstGeom prst="rect">
            <a:avLst/>
          </a:prstGeom>
        </p:spPr>
      </p:pic>
      <p:sp>
        <p:nvSpPr>
          <p:cNvPr id="53" name="Textfeld 52">
            <a:extLst>
              <a:ext uri="{FF2B5EF4-FFF2-40B4-BE49-F238E27FC236}">
                <a16:creationId xmlns:a16="http://schemas.microsoft.com/office/drawing/2014/main" id="{D15B03BD-9C71-3FDD-DF08-68641C3BC04D}"/>
              </a:ext>
            </a:extLst>
          </p:cNvPr>
          <p:cNvSpPr txBox="1"/>
          <p:nvPr/>
        </p:nvSpPr>
        <p:spPr>
          <a:xfrm>
            <a:off x="7025225" y="3054122"/>
            <a:ext cx="218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HT AP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9393787C-A376-5DB2-648D-8487B69EFAF3}"/>
              </a:ext>
            </a:extLst>
          </p:cNvPr>
          <p:cNvSpPr txBox="1"/>
          <p:nvPr/>
        </p:nvSpPr>
        <p:spPr>
          <a:xfrm>
            <a:off x="7194170" y="6073711"/>
            <a:ext cx="218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HT STA</a:t>
            </a:r>
          </a:p>
        </p:txBody>
      </p: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6A1194AC-F070-B8CE-FCB3-AC54506E8193}"/>
              </a:ext>
            </a:extLst>
          </p:cNvPr>
          <p:cNvGrpSpPr/>
          <p:nvPr/>
        </p:nvGrpSpPr>
        <p:grpSpPr>
          <a:xfrm>
            <a:off x="4773054" y="3613430"/>
            <a:ext cx="1211820" cy="2240279"/>
            <a:chOff x="5161231" y="5187620"/>
            <a:chExt cx="196587" cy="363531"/>
          </a:xfrm>
        </p:grpSpPr>
        <p:sp>
          <p:nvSpPr>
            <p:cNvPr id="56" name="Freihandform 55">
              <a:extLst>
                <a:ext uri="{FF2B5EF4-FFF2-40B4-BE49-F238E27FC236}">
                  <a16:creationId xmlns:a16="http://schemas.microsoft.com/office/drawing/2014/main" id="{6DA275BD-3D33-65E5-5A00-0649DFFECA8F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ihandform 56">
              <a:extLst>
                <a:ext uri="{FF2B5EF4-FFF2-40B4-BE49-F238E27FC236}">
                  <a16:creationId xmlns:a16="http://schemas.microsoft.com/office/drawing/2014/main" id="{1B7AFC8B-DD39-BF47-EBC7-71D4902B2F5F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ihandform 57">
              <a:extLst>
                <a:ext uri="{FF2B5EF4-FFF2-40B4-BE49-F238E27FC236}">
                  <a16:creationId xmlns:a16="http://schemas.microsoft.com/office/drawing/2014/main" id="{9E064628-498B-19B7-20FD-A160E985DE58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E997C9A9-82E7-8FC6-A120-FB008051656E}"/>
              </a:ext>
            </a:extLst>
          </p:cNvPr>
          <p:cNvCxnSpPr>
            <a:cxnSpLocks/>
          </p:cNvCxnSpPr>
          <p:nvPr/>
        </p:nvCxnSpPr>
        <p:spPr bwMode="auto">
          <a:xfrm>
            <a:off x="7672072" y="4355766"/>
            <a:ext cx="0" cy="6351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7787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917FC-BA91-CEAA-61C9-379E5D5C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Compatibility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603E7A-D53F-A929-B60D-696DAC498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Wikipedia: </a:t>
            </a:r>
          </a:p>
          <a:p>
            <a:pPr marL="457200" lvl="1" indent="0"/>
            <a:r>
              <a:rPr lang="en-US" b="0"/>
              <a:t>“Backward compatibility [...] is a property of an operating system, software, real-world product, or technology that allows for interoperability with an older legacy system”.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IEEE 802.11REVme Draft 3.0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Backward compatibility: 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Security, 12.6.1.2.2 (Security association in an ESS)</a:t>
            </a:r>
          </a:p>
          <a:p>
            <a:pPr marL="800100" lvl="2" indent="0"/>
            <a:r>
              <a:rPr lang="en-US"/>
              <a:t>“Note 3—IEEE 802.11 Open System authentication provides no security, but is included to maintain </a:t>
            </a:r>
            <a:r>
              <a:rPr lang="en-US" b="1"/>
              <a:t>backward compatibility </a:t>
            </a:r>
            <a:r>
              <a:rPr lang="en-US"/>
              <a:t>with the IEEE 802.11 state machine”.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/>
              <a:t>General Description, 4.3.15 (Very High Throughput (VHT) STA)</a:t>
            </a:r>
          </a:p>
          <a:p>
            <a:pPr marL="800100" lvl="2" indent="0"/>
            <a:r>
              <a:rPr lang="en-US"/>
              <a:t>“A VHT STA is an HT STA that, in addition to features supported as an HT STA, supports VHT features [...]”.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/>
              <a:t>General Description, 4.3.16 (High Efficiency (HE) STA)</a:t>
            </a:r>
          </a:p>
          <a:p>
            <a:pPr marL="800100" lvl="2" indent="0"/>
            <a:r>
              <a:rPr lang="en-US"/>
              <a:t>“An HE STA is also a VHT STA if operating in the 5 GHz band, except that a 20 MHz-only HE STA [...]”.</a:t>
            </a:r>
          </a:p>
          <a:p>
            <a:pPr marL="800100" lvl="2" indent="0"/>
            <a:endParaRPr lang="en-US"/>
          </a:p>
          <a:p>
            <a:pPr marL="800100" lvl="2" indent="0"/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CB9A690-8FA6-058A-E91D-EDDE0266E1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D7354B-0DB2-F5B8-E318-77ADC8ECA2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0A72B8F-94A8-D44C-BDB2-37E60FE3B0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87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8BB87-10C8-B528-ACB1-08D2F53F2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Backward Compatibility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BD6CCD-93B8-842A-0F9D-B56D2E033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>
                <a:latin typeface="Times New Roman" panose="02020603050405020304" pitchFamily="18" charset="0"/>
                <a:ea typeface="SimSun" panose="02010600030101010101" pitchFamily="2" charset="-122"/>
              </a:rPr>
              <a:t>backward compatible</a:t>
            </a:r>
            <a:r>
              <a:rPr lang="en-GB" sz="240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with deployed devices compliant with IEEE Std 802.11™-2020 and working on the same band.</a:t>
            </a:r>
          </a:p>
          <a:p>
            <a:pPr marL="457200" lvl="1" indent="0"/>
            <a:endParaRPr lang="de-DE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7204C4-D187-A3F9-0103-FE089DB9E1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6664BE-5E42-EE75-C148-6C27195253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DBB03FF-78A9-C37E-78B5-7BE43871E8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34" name="Grafik 33" descr="Drahtlosrouter Silhouette">
            <a:extLst>
              <a:ext uri="{FF2B5EF4-FFF2-40B4-BE49-F238E27FC236}">
                <a16:creationId xmlns:a16="http://schemas.microsoft.com/office/drawing/2014/main" id="{DB7C89D7-2104-7FD3-9519-BF4A9CA1C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9528" y="3298372"/>
            <a:ext cx="914400" cy="914400"/>
          </a:xfrm>
          <a:prstGeom prst="rect">
            <a:avLst/>
          </a:prstGeom>
        </p:spPr>
      </p:pic>
      <p:pic>
        <p:nvPicPr>
          <p:cNvPr id="35" name="Grafik 34" descr="Schachtel Silhouette">
            <a:extLst>
              <a:ext uri="{FF2B5EF4-FFF2-40B4-BE49-F238E27FC236}">
                <a16:creationId xmlns:a16="http://schemas.microsoft.com/office/drawing/2014/main" id="{DA850D1B-A5E6-0A90-AEEA-34857DA52F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39347" y="4939309"/>
            <a:ext cx="914400" cy="914400"/>
          </a:xfrm>
          <a:prstGeom prst="rect">
            <a:avLst/>
          </a:prstGeom>
        </p:spPr>
      </p:pic>
      <p:pic>
        <p:nvPicPr>
          <p:cNvPr id="36" name="Grafik 35" descr="Bezeichnung Silhouette">
            <a:extLst>
              <a:ext uri="{FF2B5EF4-FFF2-40B4-BE49-F238E27FC236}">
                <a16:creationId xmlns:a16="http://schemas.microsoft.com/office/drawing/2014/main" id="{B47F87DD-D665-BAD5-405C-86AB9C3F1B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09961" y="5156847"/>
            <a:ext cx="687571" cy="687571"/>
          </a:xfrm>
          <a:prstGeom prst="rect">
            <a:avLst/>
          </a:prstGeom>
        </p:spPr>
      </p:pic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33FD895D-FF7B-695C-84E4-6F116C0D0738}"/>
              </a:ext>
            </a:extLst>
          </p:cNvPr>
          <p:cNvGrpSpPr/>
          <p:nvPr/>
        </p:nvGrpSpPr>
        <p:grpSpPr>
          <a:xfrm rot="2112776">
            <a:off x="2055665" y="4529723"/>
            <a:ext cx="422074" cy="533108"/>
            <a:chOff x="5161231" y="5187620"/>
            <a:chExt cx="196587" cy="363531"/>
          </a:xfrm>
        </p:grpSpPr>
        <p:sp>
          <p:nvSpPr>
            <p:cNvPr id="39" name="Freihandform 38">
              <a:extLst>
                <a:ext uri="{FF2B5EF4-FFF2-40B4-BE49-F238E27FC236}">
                  <a16:creationId xmlns:a16="http://schemas.microsoft.com/office/drawing/2014/main" id="{663DADD1-D6B5-13D4-5537-1893607515FB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ihandform 39">
              <a:extLst>
                <a:ext uri="{FF2B5EF4-FFF2-40B4-BE49-F238E27FC236}">
                  <a16:creationId xmlns:a16="http://schemas.microsoft.com/office/drawing/2014/main" id="{73390ABC-E70C-7F47-7D4B-02D337643623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ihandform 40">
              <a:extLst>
                <a:ext uri="{FF2B5EF4-FFF2-40B4-BE49-F238E27FC236}">
                  <a16:creationId xmlns:a16="http://schemas.microsoft.com/office/drawing/2014/main" id="{9865F0CD-4F14-519F-83D1-AE6F35D6A9CA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BE08D71B-DD31-A5CC-6A0C-B715B1EDD4BD}"/>
              </a:ext>
            </a:extLst>
          </p:cNvPr>
          <p:cNvCxnSpPr/>
          <p:nvPr/>
        </p:nvCxnSpPr>
        <p:spPr bwMode="auto">
          <a:xfrm>
            <a:off x="1777276" y="4408715"/>
            <a:ext cx="1038924" cy="801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Gerade Verbindung mit Pfeil 43">
            <a:extLst>
              <a:ext uri="{FF2B5EF4-FFF2-40B4-BE49-F238E27FC236}">
                <a16:creationId xmlns:a16="http://schemas.microsoft.com/office/drawing/2014/main" id="{4E78FB00-8C89-3C03-6D4F-347F7F6E97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314359" y="4087928"/>
            <a:ext cx="940525" cy="7904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B723B3B6-A5A3-C5DC-FDE8-7EEB721D73EB}"/>
              </a:ext>
            </a:extLst>
          </p:cNvPr>
          <p:cNvGrpSpPr/>
          <p:nvPr/>
        </p:nvGrpSpPr>
        <p:grpSpPr>
          <a:xfrm rot="13200700">
            <a:off x="2539270" y="4161058"/>
            <a:ext cx="422074" cy="533108"/>
            <a:chOff x="5161231" y="5187620"/>
            <a:chExt cx="196587" cy="363531"/>
          </a:xfrm>
        </p:grpSpPr>
        <p:sp>
          <p:nvSpPr>
            <p:cNvPr id="46" name="Freihandform 45">
              <a:extLst>
                <a:ext uri="{FF2B5EF4-FFF2-40B4-BE49-F238E27FC236}">
                  <a16:creationId xmlns:a16="http://schemas.microsoft.com/office/drawing/2014/main" id="{2A2F3CAD-7EE7-85BA-8EB5-B087FBB4DAC3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ihandform 46">
              <a:extLst>
                <a:ext uri="{FF2B5EF4-FFF2-40B4-BE49-F238E27FC236}">
                  <a16:creationId xmlns:a16="http://schemas.microsoft.com/office/drawing/2014/main" id="{AE4FE0CD-C0A5-C7C8-E6F9-ECB50486CCB7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ihandform 47">
              <a:extLst>
                <a:ext uri="{FF2B5EF4-FFF2-40B4-BE49-F238E27FC236}">
                  <a16:creationId xmlns:a16="http://schemas.microsoft.com/office/drawing/2014/main" id="{A754A290-2A5D-DB96-AF1F-435BED4D10F9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9" name="Textfeld 48">
            <a:extLst>
              <a:ext uri="{FF2B5EF4-FFF2-40B4-BE49-F238E27FC236}">
                <a16:creationId xmlns:a16="http://schemas.microsoft.com/office/drawing/2014/main" id="{3F272BBB-8942-8EEC-970A-E6C1AB2620EF}"/>
              </a:ext>
            </a:extLst>
          </p:cNvPr>
          <p:cNvSpPr txBox="1"/>
          <p:nvPr/>
        </p:nvSpPr>
        <p:spPr>
          <a:xfrm>
            <a:off x="3098130" y="5793376"/>
            <a:ext cx="201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 STA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3737B0A5-BF46-635C-79D4-D4FA07465C33}"/>
              </a:ext>
            </a:extLst>
          </p:cNvPr>
          <p:cNvSpPr txBox="1"/>
          <p:nvPr/>
        </p:nvSpPr>
        <p:spPr>
          <a:xfrm>
            <a:off x="696912" y="3093557"/>
            <a:ext cx="2767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AMP-assisting AP</a:t>
            </a:r>
          </a:p>
        </p:txBody>
      </p:sp>
      <p:pic>
        <p:nvPicPr>
          <p:cNvPr id="52" name="Grafik 51" descr="Smartphone Silhouette">
            <a:extLst>
              <a:ext uri="{FF2B5EF4-FFF2-40B4-BE49-F238E27FC236}">
                <a16:creationId xmlns:a16="http://schemas.microsoft.com/office/drawing/2014/main" id="{B26974B0-0D0C-E0ED-635A-ADABE335F4B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26336" y="4295396"/>
            <a:ext cx="914400" cy="914400"/>
          </a:xfrm>
          <a:prstGeom prst="rect">
            <a:avLst/>
          </a:prstGeom>
        </p:spPr>
      </p:pic>
      <p:sp>
        <p:nvSpPr>
          <p:cNvPr id="54" name="Textfeld 53">
            <a:extLst>
              <a:ext uri="{FF2B5EF4-FFF2-40B4-BE49-F238E27FC236}">
                <a16:creationId xmlns:a16="http://schemas.microsoft.com/office/drawing/2014/main" id="{9393787C-A376-5DB2-648D-8487B69EFAF3}"/>
              </a:ext>
            </a:extLst>
          </p:cNvPr>
          <p:cNvSpPr txBox="1"/>
          <p:nvPr/>
        </p:nvSpPr>
        <p:spPr>
          <a:xfrm>
            <a:off x="5514433" y="3883171"/>
            <a:ext cx="218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HT STA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09C1C38-F1DA-1D68-6FDA-CEB64C10E2EC}"/>
              </a:ext>
            </a:extLst>
          </p:cNvPr>
          <p:cNvSpPr txBox="1"/>
          <p:nvPr/>
        </p:nvSpPr>
        <p:spPr>
          <a:xfrm>
            <a:off x="894848" y="5555915"/>
            <a:ext cx="2188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AMP compliant transmissions</a:t>
            </a:r>
          </a:p>
        </p:txBody>
      </p:sp>
      <p:sp>
        <p:nvSpPr>
          <p:cNvPr id="8" name="Pfeil nach rechts 7">
            <a:extLst>
              <a:ext uri="{FF2B5EF4-FFF2-40B4-BE49-F238E27FC236}">
                <a16:creationId xmlns:a16="http://schemas.microsoft.com/office/drawing/2014/main" id="{20A4622F-4ACA-D67B-D53E-82F70C802CC5}"/>
              </a:ext>
            </a:extLst>
          </p:cNvPr>
          <p:cNvSpPr/>
          <p:nvPr/>
        </p:nvSpPr>
        <p:spPr bwMode="auto">
          <a:xfrm rot="18775574">
            <a:off x="1461376" y="5233398"/>
            <a:ext cx="602039" cy="333795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8CACE8C4-3CAE-A7DA-9B0E-02C1E262F258}"/>
              </a:ext>
            </a:extLst>
          </p:cNvPr>
          <p:cNvGrpSpPr/>
          <p:nvPr/>
        </p:nvGrpSpPr>
        <p:grpSpPr>
          <a:xfrm rot="20149546">
            <a:off x="4324268" y="5045155"/>
            <a:ext cx="422074" cy="533108"/>
            <a:chOff x="5161231" y="5187620"/>
            <a:chExt cx="196587" cy="363531"/>
          </a:xfrm>
        </p:grpSpPr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ABACF8D2-BCE1-2600-E6F6-46107D54D9D1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ihandform 10">
              <a:extLst>
                <a:ext uri="{FF2B5EF4-FFF2-40B4-BE49-F238E27FC236}">
                  <a16:creationId xmlns:a16="http://schemas.microsoft.com/office/drawing/2014/main" id="{E09C134A-6311-14DF-5188-1B9FCD302B29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ihandform 11">
              <a:extLst>
                <a:ext uri="{FF2B5EF4-FFF2-40B4-BE49-F238E27FC236}">
                  <a16:creationId xmlns:a16="http://schemas.microsoft.com/office/drawing/2014/main" id="{BEDC85FE-F598-95D5-099F-C2520627448D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B7AE93B6-80DB-3E1E-6733-A87A5385AEC6}"/>
              </a:ext>
            </a:extLst>
          </p:cNvPr>
          <p:cNvCxnSpPr>
            <a:cxnSpLocks/>
          </p:cNvCxnSpPr>
          <p:nvPr/>
        </p:nvCxnSpPr>
        <p:spPr bwMode="auto">
          <a:xfrm flipV="1">
            <a:off x="4215386" y="4999293"/>
            <a:ext cx="1142432" cy="4302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E2E3E135-E96B-4834-F7C9-85E5BE24CED1}"/>
              </a:ext>
            </a:extLst>
          </p:cNvPr>
          <p:cNvCxnSpPr>
            <a:cxnSpLocks/>
          </p:cNvCxnSpPr>
          <p:nvPr/>
        </p:nvCxnSpPr>
        <p:spPr bwMode="auto">
          <a:xfrm flipH="1">
            <a:off x="4054937" y="4624856"/>
            <a:ext cx="1135318" cy="3744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BDBE9FD7-1801-2065-D4EC-435A03415ED4}"/>
              </a:ext>
            </a:extLst>
          </p:cNvPr>
          <p:cNvGrpSpPr/>
          <p:nvPr/>
        </p:nvGrpSpPr>
        <p:grpSpPr>
          <a:xfrm rot="9419590">
            <a:off x="4520199" y="4526819"/>
            <a:ext cx="422074" cy="533108"/>
            <a:chOff x="5161231" y="5187620"/>
            <a:chExt cx="196587" cy="363531"/>
          </a:xfrm>
        </p:grpSpPr>
        <p:sp>
          <p:nvSpPr>
            <p:cNvPr id="16" name="Freihandform 15">
              <a:extLst>
                <a:ext uri="{FF2B5EF4-FFF2-40B4-BE49-F238E27FC236}">
                  <a16:creationId xmlns:a16="http://schemas.microsoft.com/office/drawing/2014/main" id="{58452763-8C8B-859C-3AC0-81A047F42B35}"/>
                </a:ext>
              </a:extLst>
            </p:cNvPr>
            <p:cNvSpPr/>
            <p:nvPr/>
          </p:nvSpPr>
          <p:spPr>
            <a:xfrm>
              <a:off x="5161231" y="5295329"/>
              <a:ext cx="44185" cy="148113"/>
            </a:xfrm>
            <a:custGeom>
              <a:avLst/>
              <a:gdLst>
                <a:gd name="connsiteX0" fmla="*/ 13468 w 44185"/>
                <a:gd name="connsiteY0" fmla="*/ 148114 h 148113"/>
                <a:gd name="connsiteX1" fmla="*/ 13610 w 44185"/>
                <a:gd name="connsiteY1" fmla="*/ 142 h 148113"/>
                <a:gd name="connsiteX2" fmla="*/ 13468 w 44185"/>
                <a:gd name="connsiteY2" fmla="*/ 0 h 148113"/>
                <a:gd name="connsiteX3" fmla="*/ 0 w 44185"/>
                <a:gd name="connsiteY3" fmla="*/ 13468 h 148113"/>
                <a:gd name="connsiteX4" fmla="*/ 132 w 44185"/>
                <a:gd name="connsiteY4" fmla="*/ 134513 h 148113"/>
                <a:gd name="connsiteX5" fmla="*/ 0 w 44185"/>
                <a:gd name="connsiteY5" fmla="*/ 134645 h 14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185" h="148113">
                  <a:moveTo>
                    <a:pt x="13468" y="148114"/>
                  </a:moveTo>
                  <a:cubicBezTo>
                    <a:pt x="54369" y="107292"/>
                    <a:pt x="54433" y="41042"/>
                    <a:pt x="13610" y="142"/>
                  </a:cubicBezTo>
                  <a:cubicBezTo>
                    <a:pt x="13563" y="94"/>
                    <a:pt x="13516" y="48"/>
                    <a:pt x="13468" y="0"/>
                  </a:cubicBezTo>
                  <a:lnTo>
                    <a:pt x="0" y="13468"/>
                  </a:lnTo>
                  <a:cubicBezTo>
                    <a:pt x="33462" y="46857"/>
                    <a:pt x="33521" y="101051"/>
                    <a:pt x="132" y="134513"/>
                  </a:cubicBezTo>
                  <a:cubicBezTo>
                    <a:pt x="89" y="134557"/>
                    <a:pt x="44" y="134602"/>
                    <a:pt x="0" y="13464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ihandform 16">
              <a:extLst>
                <a:ext uri="{FF2B5EF4-FFF2-40B4-BE49-F238E27FC236}">
                  <a16:creationId xmlns:a16="http://schemas.microsoft.com/office/drawing/2014/main" id="{3F443BDF-2E50-F9A7-8B70-F301B38EAF30}"/>
                </a:ext>
              </a:extLst>
            </p:cNvPr>
            <p:cNvSpPr/>
            <p:nvPr/>
          </p:nvSpPr>
          <p:spPr>
            <a:xfrm>
              <a:off x="5268940" y="5187620"/>
              <a:ext cx="88878" cy="363531"/>
            </a:xfrm>
            <a:custGeom>
              <a:avLst/>
              <a:gdLst>
                <a:gd name="connsiteX0" fmla="*/ 0 w 88878"/>
                <a:gd name="connsiteY0" fmla="*/ 350063 h 363531"/>
                <a:gd name="connsiteX1" fmla="*/ 13468 w 88878"/>
                <a:gd name="connsiteY1" fmla="*/ 363531 h 363531"/>
                <a:gd name="connsiteX2" fmla="*/ 13879 w 88878"/>
                <a:gd name="connsiteY2" fmla="*/ 411 h 363531"/>
                <a:gd name="connsiteX3" fmla="*/ 13468 w 88878"/>
                <a:gd name="connsiteY3" fmla="*/ 0 h 363531"/>
                <a:gd name="connsiteX4" fmla="*/ 0 w 88878"/>
                <a:gd name="connsiteY4" fmla="*/ 13468 h 363531"/>
                <a:gd name="connsiteX5" fmla="*/ 401 w 88878"/>
                <a:gd name="connsiteY5" fmla="*/ 349662 h 363531"/>
                <a:gd name="connsiteX6" fmla="*/ 0 w 88878"/>
                <a:gd name="connsiteY6" fmla="*/ 350063 h 3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878" h="363531">
                  <a:moveTo>
                    <a:pt x="0" y="350063"/>
                  </a:moveTo>
                  <a:lnTo>
                    <a:pt x="13468" y="363531"/>
                  </a:lnTo>
                  <a:cubicBezTo>
                    <a:pt x="113855" y="263371"/>
                    <a:pt x="114038" y="100796"/>
                    <a:pt x="13879" y="411"/>
                  </a:cubicBezTo>
                  <a:cubicBezTo>
                    <a:pt x="13742" y="273"/>
                    <a:pt x="13605" y="136"/>
                    <a:pt x="13468" y="0"/>
                  </a:cubicBezTo>
                  <a:lnTo>
                    <a:pt x="0" y="13468"/>
                  </a:lnTo>
                  <a:cubicBezTo>
                    <a:pt x="92948" y="106195"/>
                    <a:pt x="93128" y="256714"/>
                    <a:pt x="401" y="349662"/>
                  </a:cubicBezTo>
                  <a:cubicBezTo>
                    <a:pt x="268" y="349796"/>
                    <a:pt x="133" y="349929"/>
                    <a:pt x="0" y="3500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ihandform 17">
              <a:extLst>
                <a:ext uri="{FF2B5EF4-FFF2-40B4-BE49-F238E27FC236}">
                  <a16:creationId xmlns:a16="http://schemas.microsoft.com/office/drawing/2014/main" id="{F3BB6B5B-0C04-4A72-C13F-46FF146A39F4}"/>
                </a:ext>
              </a:extLst>
            </p:cNvPr>
            <p:cNvSpPr/>
            <p:nvPr/>
          </p:nvSpPr>
          <p:spPr>
            <a:xfrm>
              <a:off x="5215085" y="5241474"/>
              <a:ext cx="66531" cy="255822"/>
            </a:xfrm>
            <a:custGeom>
              <a:avLst/>
              <a:gdLst>
                <a:gd name="connsiteX0" fmla="*/ 13468 w 66531"/>
                <a:gd name="connsiteY0" fmla="*/ 255822 h 255822"/>
                <a:gd name="connsiteX1" fmla="*/ 13745 w 66531"/>
                <a:gd name="connsiteY1" fmla="*/ 276 h 255822"/>
                <a:gd name="connsiteX2" fmla="*/ 13468 w 66531"/>
                <a:gd name="connsiteY2" fmla="*/ 0 h 255822"/>
                <a:gd name="connsiteX3" fmla="*/ 0 w 66531"/>
                <a:gd name="connsiteY3" fmla="*/ 13468 h 255822"/>
                <a:gd name="connsiteX4" fmla="*/ 267 w 66531"/>
                <a:gd name="connsiteY4" fmla="*/ 242087 h 255822"/>
                <a:gd name="connsiteX5" fmla="*/ 0 w 66531"/>
                <a:gd name="connsiteY5" fmla="*/ 242354 h 255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" h="255822">
                  <a:moveTo>
                    <a:pt x="13468" y="255822"/>
                  </a:moveTo>
                  <a:cubicBezTo>
                    <a:pt x="84111" y="185332"/>
                    <a:pt x="84235" y="70919"/>
                    <a:pt x="13745" y="276"/>
                  </a:cubicBezTo>
                  <a:cubicBezTo>
                    <a:pt x="13652" y="184"/>
                    <a:pt x="13561" y="91"/>
                    <a:pt x="13468" y="0"/>
                  </a:cubicBezTo>
                  <a:lnTo>
                    <a:pt x="0" y="13468"/>
                  </a:lnTo>
                  <a:cubicBezTo>
                    <a:pt x="63205" y="76526"/>
                    <a:pt x="63324" y="178882"/>
                    <a:pt x="267" y="242087"/>
                  </a:cubicBezTo>
                  <a:cubicBezTo>
                    <a:pt x="178" y="242177"/>
                    <a:pt x="89" y="242266"/>
                    <a:pt x="0" y="242354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3" name="Textfeld 22">
            <a:extLst>
              <a:ext uri="{FF2B5EF4-FFF2-40B4-BE49-F238E27FC236}">
                <a16:creationId xmlns:a16="http://schemas.microsoft.com/office/drawing/2014/main" id="{B74DC85B-9812-0E4B-D743-CEF8844167A8}"/>
              </a:ext>
            </a:extLst>
          </p:cNvPr>
          <p:cNvSpPr txBox="1"/>
          <p:nvPr/>
        </p:nvSpPr>
        <p:spPr>
          <a:xfrm>
            <a:off x="5298434" y="5701042"/>
            <a:ext cx="2188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HT compliant transmissions</a:t>
            </a:r>
          </a:p>
        </p:txBody>
      </p:sp>
      <p:sp>
        <p:nvSpPr>
          <p:cNvPr id="24" name="Pfeil nach rechts 23">
            <a:extLst>
              <a:ext uri="{FF2B5EF4-FFF2-40B4-BE49-F238E27FC236}">
                <a16:creationId xmlns:a16="http://schemas.microsoft.com/office/drawing/2014/main" id="{CD14840B-536D-EB1C-B73D-227BC09EF2EC}"/>
              </a:ext>
            </a:extLst>
          </p:cNvPr>
          <p:cNvSpPr/>
          <p:nvPr/>
        </p:nvSpPr>
        <p:spPr bwMode="auto">
          <a:xfrm rot="13663889">
            <a:off x="4866908" y="5350196"/>
            <a:ext cx="602039" cy="333795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02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917FC-BA91-CEAA-61C9-379E5D5C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Fairness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603E7A-D53F-A929-B60D-696DAC498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Wikipedia (Fairness measure): </a:t>
            </a:r>
          </a:p>
          <a:p>
            <a:pPr marL="457200" lvl="1" indent="0"/>
            <a:r>
              <a:rPr lang="en-US" b="0"/>
              <a:t>“Fairness measures or metrics are used in network engineering to determine whether users or applications are receiving a fair share of system resources. There are several mathematical and conceptual definitions of fairness.”.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IEEE 802.11REVme Draft 3.0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Fairness: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MAC sublayer functional description, 10.22.5 (Operation with coverage classes)</a:t>
            </a:r>
          </a:p>
          <a:p>
            <a:pPr marL="800100" lvl="2" indent="0"/>
            <a:r>
              <a:rPr lang="en-US"/>
              <a:t>“[...] it is possible to manage the MAC timings of STAs to increase fairness in contending for the medium”.</a:t>
            </a:r>
          </a:p>
          <a:p>
            <a:pPr marL="800100" lvl="2" indent="0"/>
            <a:endParaRPr lang="en-US"/>
          </a:p>
          <a:p>
            <a:pPr marL="800100" lvl="2" indent="0"/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CB9A690-8FA6-058A-E91D-EDDE0266E1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D7354B-0DB2-F5B8-E318-77ADC8ECA2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0A72B8F-94A8-D44C-BDB2-37E60FE3B0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952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Application>Microsoft Office PowerPoint</Application>
  <PresentationFormat>On-screen Show (4:3)</PresentationFormat>
  <Slides>11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</vt:lpstr>
      <vt:lpstr>AMP PAR: Interoperability and Backward Compatibility</vt:lpstr>
      <vt:lpstr>PAR Framework (11-23/1006)</vt:lpstr>
      <vt:lpstr>Interoperability</vt:lpstr>
      <vt:lpstr>AMP Interoperability</vt:lpstr>
      <vt:lpstr>Coexistence</vt:lpstr>
      <vt:lpstr>AMP Coexistence</vt:lpstr>
      <vt:lpstr>Backward Compatibility</vt:lpstr>
      <vt:lpstr>AMP Backward Compatibility</vt:lpstr>
      <vt:lpstr>Fairness</vt:lpstr>
      <vt:lpstr>AMP Fairness</vt:lpstr>
      <vt:lpstr>New Wording Proposal</vt:lpstr>
    </vt:vector>
  </TitlesOfParts>
  <Manager/>
  <Company>Ericsson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Capabilities of AMP IoT Devices</dc:title>
  <dc:subject/>
  <dc:creator>Sebastian Max</dc:creator>
  <cp:keywords/>
  <dc:description/>
  <cp:revision>1</cp:revision>
  <cp:lastPrinted>1601-01-01T00:00:00Z</cp:lastPrinted>
  <dcterms:created xsi:type="dcterms:W3CDTF">2023-04-13T06:17:06Z</dcterms:created>
  <dcterms:modified xsi:type="dcterms:W3CDTF">2023-07-06T13:04:44Z</dcterms:modified>
  <cp:category/>
</cp:coreProperties>
</file>