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7" r:id="rId3"/>
    <p:sldId id="2369" r:id="rId4"/>
    <p:sldId id="2370" r:id="rId5"/>
    <p:sldId id="2371" r:id="rId6"/>
    <p:sldId id="2368" r:id="rId7"/>
    <p:sldId id="2372" r:id="rId8"/>
    <p:sldId id="2389" r:id="rId9"/>
    <p:sldId id="2373" r:id="rId10"/>
    <p:sldId id="2390" r:id="rId11"/>
    <p:sldId id="2391" r:id="rId12"/>
    <p:sldId id="2392" r:id="rId13"/>
    <p:sldId id="2375" r:id="rId14"/>
    <p:sldId id="2376" r:id="rId15"/>
    <p:sldId id="2377" r:id="rId16"/>
    <p:sldId id="2379" r:id="rId17"/>
    <p:sldId id="2380" r:id="rId18"/>
    <p:sldId id="2381" r:id="rId19"/>
    <p:sldId id="2382" r:id="rId20"/>
    <p:sldId id="2388" r:id="rId21"/>
    <p:sldId id="2384" r:id="rId22"/>
    <p:sldId id="2385" r:id="rId23"/>
    <p:sldId id="2386" r:id="rId24"/>
    <p:sldId id="238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F40B03-78BB-4C02-9C8E-B6617CBC98A0}" v="6" dt="2023-07-13T13:14:59.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p:scale>
          <a:sx n="86" d="100"/>
          <a:sy n="86" d="100"/>
        </p:scale>
        <p:origin x="1046"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6923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(1/2)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981200"/>
            <a:ext cx="86106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 except for MPDU loss, for which there hasn’t been improvements in previous amendments.</a:t>
            </a:r>
          </a:p>
          <a:p>
            <a:endParaRPr lang="en-US" sz="1600" dirty="0">
              <a:effectLst/>
            </a:endParaRPr>
          </a:p>
          <a:p>
            <a:r>
              <a:rPr lang="en-US" sz="1600" dirty="0">
                <a:effectLst/>
              </a:rPr>
              <a:t>Redirect: </a:t>
            </a:r>
            <a:r>
              <a:rPr lang="en-US" sz="1600" b="0" dirty="0">
                <a:effectLst/>
              </a:rPr>
              <a:t>The changes for throughput and latency are much improved, thank you.  However The response doesn't address the issue with "reducing MAC Protocol Data Unit (MPDU) loss compared".  This needs to be replaced with a numerical target.  The claim that no other amendment </a:t>
            </a:r>
            <a:br>
              <a:rPr lang="en-US" sz="1600" b="0" dirty="0">
                <a:effectLst/>
              </a:rPr>
            </a:br>
            <a:r>
              <a:rPr lang="en-US" sz="1600" b="0" dirty="0">
                <a:effectLst/>
              </a:rPr>
              <a:t>improved MPDU loss is not relevant.  Replace "reducing" with a numerical target and a description of the conditions under which MPDU loss is decreased.</a:t>
            </a:r>
            <a:br>
              <a:rPr lang="en-US" sz="1600" b="0" dirty="0">
                <a:effectLst/>
              </a:rPr>
            </a:br>
            <a:r>
              <a:rPr lang="en-US" sz="1600" b="0" dirty="0">
                <a:effectLst/>
              </a:rPr>
              <a:t>…</a:t>
            </a:r>
            <a:endParaRPr lang="en-US" sz="1600" b="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5440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(2/2)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828800"/>
            <a:ext cx="8610600" cy="4113213"/>
          </a:xfrm>
        </p:spPr>
        <p:txBody>
          <a:bodyPr/>
          <a:lstStyle/>
          <a:p>
            <a:r>
              <a:rPr lang="en-US" sz="1600" dirty="0">
                <a:effectLst/>
                <a:latin typeface="+mj-lt"/>
                <a:ea typeface="Calibri" panose="020F0502020204030204" pitchFamily="34" charset="0"/>
                <a:cs typeface="Times New Roman" panose="02020603050405020304" pitchFamily="18" charset="0"/>
              </a:rPr>
              <a:t>… Continue</a:t>
            </a:r>
            <a:br>
              <a:rPr lang="en-US" sz="1600" b="0" dirty="0">
                <a:effectLst/>
              </a:rPr>
            </a:br>
            <a:r>
              <a:rPr lang="en-US" sz="1600" b="0" dirty="0">
                <a:effectLst/>
              </a:rPr>
              <a:t>Also: The AP power save is not part of the attempt to improve reliability.  I don't see why this is relevant to the claim of improved reliability.  I think that you need to change the title to "Enhanced </a:t>
            </a:r>
            <a:br>
              <a:rPr lang="en-US" sz="1600" b="0" dirty="0">
                <a:effectLst/>
              </a:rPr>
            </a:br>
            <a:r>
              <a:rPr lang="en-US" sz="1600" b="0" dirty="0">
                <a:effectLst/>
              </a:rPr>
              <a:t>Performance For Extremely High Throughput MAC/PHY" which is what the scope actually addresses.</a:t>
            </a:r>
            <a:br>
              <a:rPr lang="en-US" sz="1600" b="0" dirty="0">
                <a:effectLst/>
              </a:rPr>
            </a:br>
            <a:r>
              <a:rPr lang="en-US" sz="1600" b="0" dirty="0">
                <a:effectLst/>
              </a:rPr>
              <a:t>I note that the comment to 802.15 is that "Power save doesn’t fall into the definition of reliability,", hence the PAR title doesn't correctly describe the scope.</a:t>
            </a:r>
          </a:p>
          <a:p>
            <a:endParaRPr lang="en-US" sz="1600" b="0" dirty="0">
              <a:latin typeface="+mj-lt"/>
              <a:ea typeface="Calibri" panose="020F0502020204030204" pitchFamily="34" charset="0"/>
              <a:cs typeface="Times New Roman" panose="02020603050405020304" pitchFamily="18" charset="0"/>
            </a:endParaRPr>
          </a:p>
          <a:p>
            <a:r>
              <a:rPr lang="en-US" sz="1600" dirty="0">
                <a:effectLst/>
                <a:highlight>
                  <a:srgbClr val="FFFF00"/>
                </a:highlight>
                <a:latin typeface="+mj-lt"/>
                <a:ea typeface="Calibri" panose="020F0502020204030204" pitchFamily="34" charset="0"/>
                <a:cs typeface="Times New Roman" panose="02020603050405020304" pitchFamily="18" charset="0"/>
              </a:rPr>
              <a:t>Response</a:t>
            </a:r>
            <a:r>
              <a:rPr lang="en-US" sz="1600" dirty="0">
                <a:effectLst/>
                <a:latin typeface="+mj-lt"/>
                <a:ea typeface="Calibri" panose="020F0502020204030204" pitchFamily="34" charset="0"/>
                <a:cs typeface="Times New Roman" panose="02020603050405020304" pitchFamily="18" charset="0"/>
              </a:rPr>
              <a:t>:</a:t>
            </a:r>
          </a:p>
          <a:p>
            <a:r>
              <a:rPr lang="en-GB" sz="1600" b="0" dirty="0">
                <a:effectLst/>
                <a:latin typeface="+mj-lt"/>
                <a:ea typeface="Calibri" panose="020F0502020204030204" pitchFamily="34" charset="0"/>
                <a:cs typeface="Times New Roman" panose="02020603050405020304" pitchFamily="18" charset="0"/>
              </a:rPr>
              <a:t>	</a:t>
            </a:r>
            <a:r>
              <a:rPr lang="en-US" sz="1600" b="0" dirty="0"/>
              <a:t>Changes are made to provide a quantitative target on packet loss improvements over baseline.</a:t>
            </a:r>
          </a:p>
          <a:p>
            <a:r>
              <a:rPr lang="en-US" sz="1600" b="0" dirty="0"/>
              <a:t>	The main focus of the project is enhancing reliability. The group additionally has interest in capturing the power save work item, which is a subordinate objective. This follows the practice of many previous projects, where the main theme is reflected in the title and additional, subordinate work items are identified as in scope for the effort. Note that power save improvements continue to have market interest, see for example, the recently received liaison from the WFA Operator Marketing task group which specifically requested the group to address the AP power consumption issue.</a:t>
            </a:r>
          </a:p>
          <a:p>
            <a:br>
              <a:rPr lang="en-GB"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9234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228600" y="1981200"/>
            <a:ext cx="8610600" cy="4113213"/>
          </a:xfrm>
        </p:spPr>
        <p:txBody>
          <a:bodyPr/>
          <a:lstStyle/>
          <a:p>
            <a:r>
              <a:rPr lang="en-US" sz="1600" dirty="0">
                <a:effectLst/>
              </a:rPr>
              <a:t>New comments on PAR:</a:t>
            </a:r>
            <a:br>
              <a:rPr lang="en-US" sz="1600" dirty="0">
                <a:effectLst/>
              </a:rPr>
            </a:br>
            <a:r>
              <a:rPr lang="en-US" sz="1600" b="0" dirty="0">
                <a:effectLst/>
              </a:rPr>
              <a:t>If we accept the premise that the current standard provides high reliability, then there is nothing proposed in the scope that justifies "Ultra High".  That would be probably be an order of magnitude improvement, at least.  The justification in 8.1 is unpersuasive.</a:t>
            </a:r>
            <a:endParaRPr lang="en-US" sz="1600" b="0" dirty="0"/>
          </a:p>
          <a:p>
            <a:r>
              <a:rPr lang="en-US" sz="1600" dirty="0">
                <a:effectLst/>
              </a:rPr>
              <a:t>	</a:t>
            </a:r>
            <a:r>
              <a:rPr lang="en-US" sz="1600" b="0" dirty="0">
                <a:effectLst/>
              </a:rPr>
              <a:t>8.1 (editorial) Fix the numbered list with the strange character.</a:t>
            </a:r>
            <a:br>
              <a:rPr lang="en-US" sz="1600" b="0" dirty="0">
                <a:effectLst/>
              </a:rPr>
            </a:br>
            <a:br>
              <a:rPr lang="en-GB" sz="1600" b="0" dirty="0">
                <a:effectLst/>
                <a:latin typeface="Calibri" panose="020F0502020204030204" pitchFamily="34" charset="0"/>
                <a:ea typeface="Calibri" panose="020F0502020204030204" pitchFamily="34" charset="0"/>
                <a:cs typeface="Times New Roman" panose="02020603050405020304" pitchFamily="18" charset="0"/>
              </a:rPr>
            </a:br>
            <a:endParaRPr lang="en-GB" sz="1600" b="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highlight>
                  <a:srgbClr val="FFFF00"/>
                </a:highlight>
              </a:rPr>
              <a:t>Response</a:t>
            </a:r>
            <a:r>
              <a:rPr lang="en-US" sz="1600" dirty="0"/>
              <a:t>:</a:t>
            </a:r>
            <a:r>
              <a:rPr lang="en-US" sz="1600" b="0" dirty="0"/>
              <a:t>	</a:t>
            </a:r>
          </a:p>
          <a:p>
            <a:r>
              <a:rPr lang="en-US" sz="1600" b="0" dirty="0"/>
              <a:t>	Changes are made to 8.1 to clarify that, in a given scenario, multi-Gbps transmissions with less than 10ms latency and less than 0.1% packet losses can be achieved, and that we consider this as high reliability. A 25% improvement over these already high levels of performance is quite significant.</a:t>
            </a:r>
          </a:p>
          <a:p>
            <a:r>
              <a:rPr lang="en-US" sz="1600" b="0" dirty="0"/>
              <a:t>	8.1 (editorial) accepted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48918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Made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Removed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533400" y="16764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r>
              <a:rPr lang="en-US" sz="1600" dirty="0">
                <a:effectLst/>
              </a:rPr>
              <a:t>Redirect: </a:t>
            </a:r>
            <a:r>
              <a:rPr lang="en-US" sz="1600" b="0" dirty="0">
                <a:effectLst/>
              </a:rPr>
              <a:t>The changed text still does not indicate which presentations (e.g., links or document numbers) that specifically show feasibility of the proposed system.  I am sure that there are presentations, but they are not explicitly listed here so that they can be reviewed.</a:t>
            </a:r>
          </a:p>
          <a:p>
            <a:r>
              <a:rPr lang="en-US" sz="1600" dirty="0">
                <a:highlight>
                  <a:srgbClr val="FFFF00"/>
                </a:highlight>
              </a:rPr>
              <a:t>Response</a:t>
            </a:r>
            <a:r>
              <a:rPr lang="en-US" sz="1600" dirty="0"/>
              <a:t>:</a:t>
            </a:r>
            <a:r>
              <a:rPr lang="en-US" sz="1600" b="0" dirty="0"/>
              <a:t> A list of contributions is added.</a:t>
            </a:r>
            <a:br>
              <a:rPr lang="en-US" sz="1600" b="0" dirty="0">
                <a:effectLst/>
              </a:rPr>
            </a:br>
            <a:endParaRPr lang="en-GB" sz="1600" b="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Response to 5.3 question is changed to Yes.</a:t>
            </a: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We assume “power saving” should be a bullet; please describe how power saving is related to reliability?</a:t>
            </a:r>
          </a:p>
          <a:p>
            <a:r>
              <a:rPr lang="en-GB" sz="1600" i="0" dirty="0">
                <a:effectLst/>
              </a:rPr>
              <a:t>Response: </a:t>
            </a:r>
            <a:r>
              <a:rPr lang="en-GB" sz="1600" b="0" i="0" dirty="0">
                <a:effectLst/>
              </a:rPr>
              <a:t>Power save doesn’t fall into the definition of reliability, but is an objective of the group. It therefore is captured as a separate point.</a:t>
            </a:r>
            <a:endParaRPr lang="en-GB" sz="1600" b="0" i="0" dirty="0">
              <a:solidFill>
                <a:srgbClr val="000000"/>
              </a:solidFill>
              <a:effectLst/>
            </a:endParaRPr>
          </a:p>
          <a:p>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93602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400" dirty="0">
                <a:effectLst/>
                <a:latin typeface="+mj-lt"/>
                <a:ea typeface="Calibri" panose="020F0502020204030204" pitchFamily="34" charset="0"/>
                <a:cs typeface="Times New Roman" panose="02020603050405020304" pitchFamily="18" charset="0"/>
              </a:rPr>
              <a:t>CSD</a:t>
            </a:r>
          </a:p>
          <a:p>
            <a:r>
              <a:rPr lang="en-US" sz="1400" dirty="0">
                <a:solidFill>
                  <a:srgbClr val="000000"/>
                </a:solidFill>
              </a:rPr>
              <a:t>1.2.3 </a:t>
            </a:r>
            <a:r>
              <a:rPr lang="en-US" sz="14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400" dirty="0"/>
              <a:t>Response: </a:t>
            </a:r>
            <a:r>
              <a:rPr lang="en-GB" sz="1400" b="0" dirty="0"/>
              <a:t>Changes are made in PAR and in CSD section 1.2.3 to clarify how we define Ultra High Reliability capability in the context of the PAR, as 3 items, for which we now provide quantified improvement targets</a:t>
            </a:r>
            <a:endParaRPr lang="en-US" sz="1400" dirty="0"/>
          </a:p>
          <a:p>
            <a:endParaRPr lang="en-US" sz="1400" b="0" dirty="0">
              <a:solidFill>
                <a:srgbClr val="000000"/>
              </a:solidFill>
            </a:endParaRPr>
          </a:p>
          <a:p>
            <a:r>
              <a:rPr lang="en-US" sz="1400" dirty="0">
                <a:solidFill>
                  <a:srgbClr val="000000"/>
                </a:solidFill>
              </a:rPr>
              <a:t>1.2.3 </a:t>
            </a:r>
            <a:r>
              <a:rPr lang="en-US" sz="1400" b="0" dirty="0">
                <a:solidFill>
                  <a:srgbClr val="000000"/>
                </a:solidFill>
              </a:rPr>
              <a:t>: “There is no other WLAN standard focusing on improving WLAN throughput at different SINR levels in scenarios of an isolated BSS and overlapping BSSs”  Please confirm this statement is correct and in what way do SINR levels differ?   How does this differ from previous 802.11 standards that improve throughput?</a:t>
            </a:r>
          </a:p>
          <a:p>
            <a:endParaRPr lang="en-US" sz="1400" b="0" dirty="0">
              <a:solidFill>
                <a:srgbClr val="000000"/>
              </a:solidFill>
            </a:endParaRPr>
          </a:p>
          <a:p>
            <a:r>
              <a:rPr lang="en-US" sz="1400" dirty="0"/>
              <a:t>Response: </a:t>
            </a:r>
            <a:r>
              <a:rPr lang="en-US" sz="1400" b="0" dirty="0"/>
              <a:t>Confirmed this statement is correct. Previous amendments were improving peak throughput, while here the focus is on throughput at range.</a:t>
            </a:r>
            <a:endParaRPr lang="en-US" sz="14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US" sz="1600" b="0" i="0" u="none" strike="noStrike" kern="1200" dirty="0">
                <a:solidFill>
                  <a:schemeClr val="tx1"/>
                </a:solidFill>
                <a:effectLst/>
                <a:latin typeface="+mn-lt"/>
                <a:ea typeface="+mn-ea"/>
                <a:cs typeface="+mn-cs"/>
              </a:rPr>
              <a:t>	IEEE 802.1 appreciates the detailed review by IEEE 802.3 and James </a:t>
            </a:r>
            <a:r>
              <a:rPr lang="en-US" sz="1600" b="0" i="0" u="none" strike="noStrike" kern="1200" dirty="0" err="1">
                <a:solidFill>
                  <a:schemeClr val="tx1"/>
                </a:solidFill>
                <a:effectLst/>
                <a:latin typeface="+mn-lt"/>
                <a:ea typeface="+mn-ea"/>
                <a:cs typeface="+mn-cs"/>
              </a:rPr>
              <a:t>Gilb</a:t>
            </a:r>
            <a:r>
              <a:rPr lang="en-US" sz="1600" b="0" i="0" u="none" strike="noStrike" kern="1200" dirty="0">
                <a:solidFill>
                  <a:schemeClr val="tx1"/>
                </a:solidFill>
                <a:effectLst/>
                <a:latin typeface="+mn-lt"/>
                <a:ea typeface="+mn-ea"/>
                <a:cs typeface="+mn-cs"/>
              </a:rPr>
              <a:t>, and concurs with their comments on the PAR.</a:t>
            </a:r>
          </a:p>
          <a:p>
            <a:r>
              <a:rPr lang="en-US" sz="1600" b="0" i="0" u="none" strike="noStrike" kern="1200" dirty="0">
                <a:solidFill>
                  <a:schemeClr val="tx1"/>
                </a:solidFill>
                <a:effectLst/>
                <a:latin typeface="+mn-lt"/>
                <a:ea typeface="+mn-ea"/>
                <a:cs typeface="+mn-cs"/>
              </a:rPr>
              <a:t>	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a:p>
            <a:r>
              <a:rPr lang="en-US" sz="1600" dirty="0"/>
              <a:t>Response: </a:t>
            </a:r>
            <a:r>
              <a:rPr lang="en-US" sz="1600" b="0" dirty="0"/>
              <a:t>Thanks. Changes are made to clarify the definition of the Ultra High Reliability capability with 3 components (throughput, latency, MPDU loss) and quantification is provided for the objectives of these components. </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42435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1.2.1 a)</a:t>
            </a:r>
            <a:r>
              <a:rPr lang="en-US" sz="1600" b="0" i="0" u="none" strike="noStrike" kern="1200" dirty="0">
                <a:solidFill>
                  <a:schemeClr val="tx1"/>
                </a:solidFill>
                <a:effectLst/>
                <a:latin typeface="+mn-lt"/>
                <a:ea typeface="+mn-ea"/>
                <a:cs typeface="+mn-cs"/>
              </a:rPr>
              <a:t> Broad Market Potential</a:t>
            </a:r>
          </a:p>
          <a:p>
            <a:r>
              <a:rPr lang="en-US" sz="1600" b="0" i="0" u="none" strike="noStrike" kern="1200" dirty="0">
                <a:solidFill>
                  <a:schemeClr val="tx1"/>
                </a:solidFill>
                <a:effectLst/>
                <a:latin typeface="+mn-lt"/>
                <a:ea typeface="+mn-ea"/>
                <a:cs typeface="+mn-cs"/>
              </a:rPr>
              <a:t>Editorial: In the fifth paragraph, change “The emerging of” to “The emergence of”</a:t>
            </a:r>
          </a:p>
          <a:p>
            <a:r>
              <a:rPr lang="en-US" sz="1600" b="0" i="0" u="none" strike="noStrike" kern="1200" dirty="0">
                <a:solidFill>
                  <a:schemeClr val="tx1"/>
                </a:solidFill>
                <a:effectLst/>
                <a:latin typeface="+mn-lt"/>
                <a:ea typeface="+mn-ea"/>
                <a:cs typeface="+mn-cs"/>
              </a:rPr>
              <a:t>We suggest introducing “Ultra High Reliability (UHR)” at this point (fifth paragraph) in the text.</a:t>
            </a:r>
          </a:p>
          <a:p>
            <a:r>
              <a:rPr lang="en-US" sz="1600" b="0" i="0" u="none" strike="noStrike" kern="1200" dirty="0">
                <a:solidFill>
                  <a:schemeClr val="tx1"/>
                </a:solidFill>
                <a:effectLst/>
                <a:latin typeface="+mn-lt"/>
                <a:ea typeface="+mn-ea"/>
                <a:cs typeface="+mn-cs"/>
              </a:rPr>
              <a:t>In the seventh paragraph:</a:t>
            </a:r>
          </a:p>
          <a:p>
            <a:r>
              <a:rPr lang="en-US" sz="1600" b="0" i="0" u="none" strike="noStrike" kern="1200" dirty="0">
                <a:solidFill>
                  <a:schemeClr val="tx1"/>
                </a:solidFill>
                <a:effectLst/>
                <a:latin typeface="+mn-lt"/>
                <a:ea typeface="+mn-ea"/>
                <a:cs typeface="+mn-cs"/>
              </a:rPr>
              <a:t>– Editorial: Change “AR/VR headset” to “AR/VR headsets” (“headset” plural)</a:t>
            </a:r>
          </a:p>
          <a:p>
            <a:r>
              <a:rPr lang="en-US" sz="1600" b="0" i="0" u="none" strike="noStrike" kern="1200" dirty="0">
                <a:solidFill>
                  <a:schemeClr val="tx1"/>
                </a:solidFill>
                <a:effectLst/>
                <a:latin typeface="+mn-lt"/>
                <a:ea typeface="+mn-ea"/>
                <a:cs typeface="+mn-cs"/>
              </a:rPr>
              <a:t>– Is “M2M” short for “mobile to mobile”? Please spell out the acronym.</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Followed recommendation from comment. Some text are also removed following other comments.</a:t>
            </a:r>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1.2.1 b)</a:t>
            </a:r>
            <a:r>
              <a:rPr lang="en-US" sz="1600" b="0" i="0" u="none" strike="noStrike" kern="1200" dirty="0">
                <a:solidFill>
                  <a:schemeClr val="tx1"/>
                </a:solidFill>
                <a:effectLst/>
                <a:latin typeface="+mn-lt"/>
                <a:ea typeface="+mn-ea"/>
                <a:cs typeface="+mn-cs"/>
              </a:rPr>
              <a:t> Multiple vendors and numerous users</a:t>
            </a:r>
          </a:p>
          <a:p>
            <a:r>
              <a:rPr lang="en-US" sz="1600" b="0" i="0" u="none" strike="noStrike" kern="1200" dirty="0">
                <a:solidFill>
                  <a:schemeClr val="tx1"/>
                </a:solidFill>
                <a:effectLst/>
                <a:latin typeface="+mn-lt"/>
                <a:ea typeface="+mn-ea"/>
                <a:cs typeface="+mn-cs"/>
              </a:rPr>
              <a:t>• This text focusses on WLAN only, with no mention of UHR. We suggest that, in the last line,</a:t>
            </a:r>
          </a:p>
          <a:p>
            <a:r>
              <a:rPr lang="en-US" sz="1600" b="0" i="0" u="none" strike="noStrike" kern="1200" dirty="0">
                <a:solidFill>
                  <a:schemeClr val="tx1"/>
                </a:solidFill>
                <a:effectLst/>
                <a:latin typeface="+mn-lt"/>
                <a:ea typeface="+mn-ea"/>
                <a:cs typeface="+mn-cs"/>
              </a:rPr>
              <a:t>“continued progress of WLAN technology” also include mention of UHR.</a:t>
            </a:r>
          </a:p>
          <a:p>
            <a:r>
              <a:rPr lang="en-US" sz="1600" dirty="0"/>
              <a:t>Response: </a:t>
            </a:r>
            <a:r>
              <a:rPr lang="en-US" sz="1600" b="0" dirty="0"/>
              <a:t>Thanks. Followed recommendation from comment.</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4426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1.2.4 b)</a:t>
            </a:r>
            <a:r>
              <a:rPr lang="en-US" sz="1600" b="0" i="0" u="none" strike="noStrike" kern="1200" dirty="0">
                <a:solidFill>
                  <a:schemeClr val="tx1"/>
                </a:solidFill>
                <a:effectLst/>
                <a:latin typeface="+mn-lt"/>
                <a:ea typeface="+mn-ea"/>
                <a:cs typeface="+mn-cs"/>
              </a:rPr>
              <a:t> Proven similar technology via testing, modeling, simulation, etc.</a:t>
            </a:r>
          </a:p>
          <a:p>
            <a:r>
              <a:rPr lang="en-US" sz="1600" b="0" i="0" u="none" strike="noStrike" kern="1200" dirty="0">
                <a:solidFill>
                  <a:schemeClr val="tx1"/>
                </a:solidFill>
                <a:effectLst/>
                <a:latin typeface="+mn-lt"/>
                <a:ea typeface="+mn-ea"/>
                <a:cs typeface="+mn-cs"/>
              </a:rPr>
              <a:t>• Editorial: Change “several billions of” to “several billion”.</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endParaRPr lang="en-US" sz="1600" b="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1.2.5 d)</a:t>
            </a:r>
            <a:r>
              <a:rPr lang="en-US" sz="1600" b="0" i="0" u="none" strike="noStrike" kern="1200" dirty="0">
                <a:solidFill>
                  <a:schemeClr val="tx1"/>
                </a:solidFill>
                <a:effectLst/>
                <a:latin typeface="+mn-lt"/>
                <a:ea typeface="+mn-ea"/>
                <a:cs typeface="+mn-cs"/>
              </a:rPr>
              <a:t> Consideration of operational costs (e.g., energy consumption).</a:t>
            </a:r>
          </a:p>
          <a:p>
            <a:r>
              <a:rPr lang="en-US" sz="16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600" b="0" i="0" u="none" strike="noStrike" kern="1200" dirty="0">
                <a:solidFill>
                  <a:schemeClr val="tx1"/>
                </a:solidFill>
                <a:effectLst/>
                <a:latin typeface="+mn-lt"/>
                <a:ea typeface="+mn-ea"/>
                <a:cs typeface="+mn-cs"/>
              </a:rPr>
              <a:t>(“benefit” singular)</a:t>
            </a:r>
            <a:endParaRPr lang="en-GB" sz="1600" b="0" i="0" u="none" strike="noStrike" kern="1200" dirty="0">
              <a:solidFill>
                <a:schemeClr val="tx1"/>
              </a:solidFill>
              <a:latin typeface="Calibri" panose="020F0502020204030204" pitchFamily="34" charset="0"/>
              <a:cs typeface="Times New Roman" panose="02020603050405020304" pitchFamily="18" charset="0"/>
            </a:endParaRP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402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Made the change following the suggestion from the commenter. (“will add” changed to “adds” to eliminate future tense)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Accepted</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(1/2)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1754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r>
              <a:rPr lang="en-US" sz="2800" dirty="0"/>
              <a:t> (2/2)</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US" sz="1600" dirty="0">
                <a:effectLst/>
              </a:rPr>
              <a:t>Continued</a:t>
            </a:r>
          </a:p>
          <a:p>
            <a:r>
              <a:rPr lang="en-US" sz="1600" dirty="0">
                <a:effectLst/>
              </a:rPr>
              <a:t>Redirect: </a:t>
            </a:r>
            <a:r>
              <a:rPr lang="en-US" sz="1600" b="0" dirty="0">
                <a:effectLst/>
              </a:rPr>
              <a:t>In 8.1, there is the claim that "IEEE 802.11 standard today provide high reliability of MPDU transfer for most use cases and deployment scenarios".  Perhaps the group can point out the location of the definition of reliability that IEEE Std 802.11 and how it currently meets this definition. As </a:t>
            </a:r>
            <a:r>
              <a:rPr lang="en-US" sz="1600" b="0" dirty="0" err="1">
                <a:effectLst/>
              </a:rPr>
              <a:t>Landsford's</a:t>
            </a:r>
            <a:r>
              <a:rPr lang="en-US" sz="1600" b="0" dirty="0">
                <a:effectLst/>
              </a:rPr>
              <a:t> definition of wireless states: "Wireless is a noisy, insecure, unreliable, piece of wire".</a:t>
            </a:r>
          </a:p>
          <a:p>
            <a:endParaRPr lang="en-US" sz="1600" dirty="0"/>
          </a:p>
          <a:p>
            <a:r>
              <a:rPr lang="en-US" sz="1600" dirty="0">
                <a:highlight>
                  <a:srgbClr val="FFFF00"/>
                </a:highlight>
              </a:rPr>
              <a:t>Response</a:t>
            </a:r>
            <a:r>
              <a:rPr lang="en-US" sz="1600" dirty="0"/>
              <a:t>:</a:t>
            </a:r>
          </a:p>
          <a:p>
            <a:r>
              <a:rPr lang="en-US" sz="1600" b="0" dirty="0"/>
              <a:t>Changes are made to provide a quantified target for packet losses.</a:t>
            </a:r>
          </a:p>
          <a:p>
            <a:r>
              <a:rPr lang="en-US" sz="1600" b="0" dirty="0"/>
              <a:t>Changes are made to 8.1 to show that, in a given scenario, multi-Gbps transmissions with less than 10ms latency and less than 0.1% packet losses can be achieved, and that we consider this as high reliability.  A 25% improvement over these already high levels of performance is quite significant.</a:t>
            </a:r>
          </a:p>
          <a:p>
            <a:endParaRPr lang="en-US" sz="1600" dirty="0"/>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116248</TotalTime>
  <Words>3591</Words>
  <Application>Microsoft Office PowerPoint</Application>
  <PresentationFormat>On-screen Show (4:3)</PresentationFormat>
  <Paragraphs>257</Paragraphs>
  <Slides>24</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 (1/2)</vt:lpstr>
      <vt:lpstr>Comments on 802.11 UHR PAR and CSD: James Gilb (2/2)</vt:lpstr>
      <vt:lpstr>Comments on 802.11 UHR PAR and CSD: James Gilb (1/2)</vt:lpstr>
      <vt:lpstr>Comments on 802.11 UHR PAR and CSD: James Gilb (2/2)</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lpstr>Comments on 802.11 UHR PAR and CSD from 802.15</vt:lpstr>
      <vt:lpstr>Comments on 802.11 UHR PAR and CSD from 802.1</vt:lpstr>
      <vt:lpstr>Comments on 802.11 UHR PAR and CSD from 802.1</vt:lpstr>
      <vt:lpstr>Comments on 802.11 UHR PAR and CSD from 802.1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1433</cp:revision>
  <cp:lastPrinted>1601-01-01T00:00:00Z</cp:lastPrinted>
  <dcterms:created xsi:type="dcterms:W3CDTF">2017-01-26T15:28:16Z</dcterms:created>
  <dcterms:modified xsi:type="dcterms:W3CDTF">2023-07-13T16:12:00Z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