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7" r:id="rId3"/>
    <p:sldId id="2369" r:id="rId4"/>
    <p:sldId id="2370" r:id="rId5"/>
    <p:sldId id="2371" r:id="rId6"/>
    <p:sldId id="2368" r:id="rId7"/>
    <p:sldId id="2372" r:id="rId8"/>
    <p:sldId id="2389" r:id="rId9"/>
    <p:sldId id="2373" r:id="rId10"/>
    <p:sldId id="2390" r:id="rId11"/>
    <p:sldId id="2391" r:id="rId12"/>
    <p:sldId id="2392" r:id="rId13"/>
    <p:sldId id="2375" r:id="rId14"/>
    <p:sldId id="2376" r:id="rId15"/>
    <p:sldId id="2377" r:id="rId16"/>
    <p:sldId id="2379" r:id="rId17"/>
    <p:sldId id="2380" r:id="rId18"/>
    <p:sldId id="2381" r:id="rId19"/>
    <p:sldId id="2382" r:id="rId20"/>
    <p:sldId id="2388" r:id="rId21"/>
    <p:sldId id="2384" r:id="rId22"/>
    <p:sldId id="2385" r:id="rId23"/>
    <p:sldId id="2386" r:id="rId24"/>
    <p:sldId id="2387"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F40B03-78BB-4C02-9C8E-B6617CBC98A0}" v="6" dt="2023-07-13T13:14:59.8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3593" autoAdjust="0"/>
  </p:normalViewPr>
  <p:slideViewPr>
    <p:cSldViewPr>
      <p:cViewPr>
        <p:scale>
          <a:sx n="86" d="100"/>
          <a:sy n="86" d="100"/>
        </p:scale>
        <p:origin x="1046"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569235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75042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802.11-23/1166r5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PAR and CSD comments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2023-07-06</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r>
              <a:rPr lang="en-US" sz="2800" dirty="0"/>
              <a:t> (1/2)</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228600" y="1981200"/>
            <a:ext cx="86106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 </a:t>
            </a:r>
            <a:r>
              <a:rPr lang="en-US" sz="1600" b="0" dirty="0">
                <a:effectLst/>
                <a:latin typeface="+mj-lt"/>
                <a:ea typeface="Calibri" panose="020F0502020204030204" pitchFamily="34" charset="0"/>
                <a:cs typeface="Times New Roman" panose="02020603050405020304" pitchFamily="18" charset="0"/>
              </a:rPr>
              <a:t>The three items specified use "increasing", "improving" and "improving" with no numerical targets.  This would imply that any tiny change would justify adding the new feature.  Replace these with numerical targets, e.g., 50% more throughput.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Thank you. Changes are made in order to provide quantified values for the improvements, except for MPDU loss, for which there hasn’t been improvements in previous amendments.</a:t>
            </a:r>
          </a:p>
          <a:p>
            <a:endParaRPr lang="en-US" sz="1600" dirty="0">
              <a:effectLst/>
            </a:endParaRPr>
          </a:p>
          <a:p>
            <a:r>
              <a:rPr lang="en-US" sz="1600" dirty="0">
                <a:effectLst/>
              </a:rPr>
              <a:t>Redirect: </a:t>
            </a:r>
            <a:r>
              <a:rPr lang="en-US" sz="1600" b="0" dirty="0">
                <a:effectLst/>
              </a:rPr>
              <a:t>The changes for throughput and latency are much improved, thank you.  However The response doesn't address the issue with "reducing MAC Protocol Data Unit (MPDU) loss compared".  This needs to be replaced with a numerical target.  The claim that no other amendment </a:t>
            </a:r>
            <a:br>
              <a:rPr lang="en-US" sz="1600" b="0" dirty="0">
                <a:effectLst/>
              </a:rPr>
            </a:br>
            <a:r>
              <a:rPr lang="en-US" sz="1600" b="0" dirty="0">
                <a:effectLst/>
              </a:rPr>
              <a:t>improved MPDU loss is not relevant.  Replace "reducing" with a numerical target and a description of the conditions under which MPDU loss is decreased.</a:t>
            </a:r>
            <a:br>
              <a:rPr lang="en-US" sz="1600" b="0" dirty="0">
                <a:effectLst/>
              </a:rPr>
            </a:br>
            <a:r>
              <a:rPr lang="en-US" sz="1600" b="0" dirty="0">
                <a:effectLst/>
              </a:rPr>
              <a:t>…</a:t>
            </a:r>
            <a:endParaRPr lang="en-US" sz="1600" b="0" dirty="0">
              <a:effectLst/>
              <a:latin typeface="+mj-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54401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r>
              <a:rPr lang="en-US" sz="2800" dirty="0"/>
              <a:t> (2/2)</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228600" y="1828800"/>
            <a:ext cx="8610600" cy="4113213"/>
          </a:xfrm>
        </p:spPr>
        <p:txBody>
          <a:bodyPr/>
          <a:lstStyle/>
          <a:p>
            <a:r>
              <a:rPr lang="en-US" sz="1600" dirty="0">
                <a:effectLst/>
                <a:latin typeface="+mj-lt"/>
                <a:ea typeface="Calibri" panose="020F0502020204030204" pitchFamily="34" charset="0"/>
                <a:cs typeface="Times New Roman" panose="02020603050405020304" pitchFamily="18" charset="0"/>
              </a:rPr>
              <a:t>… Continue</a:t>
            </a:r>
            <a:br>
              <a:rPr lang="en-US" sz="1600" b="0" dirty="0">
                <a:effectLst/>
              </a:rPr>
            </a:br>
            <a:r>
              <a:rPr lang="en-US" sz="1600" b="0" dirty="0">
                <a:effectLst/>
              </a:rPr>
              <a:t>Also: The AP power save is not part of the attempt to improve reliability.  I don't see why this is relevant to the claim of improved reliability.  I think that you need to change the title to "Enhanced </a:t>
            </a:r>
            <a:br>
              <a:rPr lang="en-US" sz="1600" b="0" dirty="0">
                <a:effectLst/>
              </a:rPr>
            </a:br>
            <a:r>
              <a:rPr lang="en-US" sz="1600" b="0" dirty="0">
                <a:effectLst/>
              </a:rPr>
              <a:t>Performance For Extremely High Throughput MAC/PHY" which is what the scope actually addresses.</a:t>
            </a:r>
            <a:br>
              <a:rPr lang="en-US" sz="1600" b="0" dirty="0">
                <a:effectLst/>
              </a:rPr>
            </a:br>
            <a:r>
              <a:rPr lang="en-US" sz="1600" b="0" dirty="0">
                <a:effectLst/>
              </a:rPr>
              <a:t>I note that the comment to 802.15 is that "Power save doesn’t fall into the definition of reliability,", hence the PAR title doesn't correctly describe the scope.</a:t>
            </a:r>
          </a:p>
          <a:p>
            <a:endParaRPr lang="en-US" sz="1600" b="0" dirty="0">
              <a:latin typeface="+mj-lt"/>
              <a:ea typeface="Calibri" panose="020F0502020204030204" pitchFamily="34" charset="0"/>
              <a:cs typeface="Times New Roman" panose="02020603050405020304" pitchFamily="18" charset="0"/>
            </a:endParaRPr>
          </a:p>
          <a:p>
            <a:r>
              <a:rPr lang="en-US" sz="1600" dirty="0">
                <a:effectLst/>
                <a:highlight>
                  <a:srgbClr val="FFFF00"/>
                </a:highlight>
                <a:latin typeface="+mj-lt"/>
                <a:ea typeface="Calibri" panose="020F0502020204030204" pitchFamily="34" charset="0"/>
                <a:cs typeface="Times New Roman" panose="02020603050405020304" pitchFamily="18" charset="0"/>
              </a:rPr>
              <a:t>Response</a:t>
            </a:r>
            <a:r>
              <a:rPr lang="en-US" sz="1600" dirty="0">
                <a:effectLst/>
                <a:latin typeface="+mj-lt"/>
                <a:ea typeface="Calibri" panose="020F0502020204030204" pitchFamily="34" charset="0"/>
                <a:cs typeface="Times New Roman" panose="02020603050405020304" pitchFamily="18" charset="0"/>
              </a:rPr>
              <a:t>:</a:t>
            </a:r>
          </a:p>
          <a:p>
            <a:r>
              <a:rPr lang="en-GB" sz="1600" b="0" dirty="0">
                <a:effectLst/>
                <a:latin typeface="+mj-lt"/>
                <a:ea typeface="Calibri" panose="020F0502020204030204" pitchFamily="34" charset="0"/>
                <a:cs typeface="Times New Roman" panose="02020603050405020304" pitchFamily="18" charset="0"/>
              </a:rPr>
              <a:t>	</a:t>
            </a:r>
            <a:r>
              <a:rPr lang="en-US" sz="1600" b="0" dirty="0"/>
              <a:t>Changes are made to provide a quantitative target on packet loss improvements over baseline.</a:t>
            </a:r>
          </a:p>
          <a:p>
            <a:r>
              <a:rPr lang="en-US" sz="1600" b="0" dirty="0"/>
              <a:t>	The main focus of the project is enhancing reliability. The group additionally has interest in capturing the power save work item, which is a subordinate objective. This follows the practice of many previous projects, where the main theme is reflected in the title and additional, subordinate work items are identified as in scope for the effort. Note that power save improvements continue to have market interest, see for example, the recently received liaison from the WFA Operator Marketing task group which specifically requested the group to address the AP power consumption issue.</a:t>
            </a:r>
          </a:p>
          <a:p>
            <a:br>
              <a:rPr lang="en-GB" sz="1600" b="0" dirty="0">
                <a:effectLst/>
                <a:latin typeface="+mj-lt"/>
                <a:ea typeface="Calibri" panose="020F0502020204030204" pitchFamily="34" charset="0"/>
                <a:cs typeface="Times New Roman" panose="02020603050405020304" pitchFamily="18" charset="0"/>
              </a:rPr>
            </a:br>
            <a:endParaRPr lang="en-US" sz="1600" b="0" dirty="0">
              <a:effectLst/>
              <a:latin typeface="+mj-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92343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228600" y="1981200"/>
            <a:ext cx="8610600" cy="4113213"/>
          </a:xfrm>
        </p:spPr>
        <p:txBody>
          <a:bodyPr/>
          <a:lstStyle/>
          <a:p>
            <a:r>
              <a:rPr lang="en-US" sz="1600" dirty="0">
                <a:effectLst/>
              </a:rPr>
              <a:t>New comments on PAR:</a:t>
            </a:r>
            <a:br>
              <a:rPr lang="en-US" sz="1600" dirty="0">
                <a:effectLst/>
              </a:rPr>
            </a:br>
            <a:r>
              <a:rPr lang="en-US" sz="1600" b="0" dirty="0">
                <a:effectLst/>
              </a:rPr>
              <a:t>If we accept the premise that the current standard provides high reliability, then there is nothing proposed in the scope that justifies "Ultra High".  That would be probably be an order of magnitude improvement, at least.  The justification in 8.1 is unpersuasive.</a:t>
            </a:r>
            <a:endParaRPr lang="en-US" sz="1600" b="0" dirty="0"/>
          </a:p>
          <a:p>
            <a:r>
              <a:rPr lang="en-US" sz="1600" dirty="0">
                <a:effectLst/>
              </a:rPr>
              <a:t>	</a:t>
            </a:r>
            <a:r>
              <a:rPr lang="en-US" sz="1600" b="0" dirty="0">
                <a:effectLst/>
              </a:rPr>
              <a:t>8.1 (editorial) Fix the numbered list with the strange character.</a:t>
            </a:r>
            <a:br>
              <a:rPr lang="en-US" sz="1600" b="0" dirty="0">
                <a:effectLst/>
              </a:rPr>
            </a:br>
            <a:br>
              <a:rPr lang="en-GB" sz="1600" b="0" dirty="0">
                <a:effectLst/>
                <a:latin typeface="Calibri" panose="020F0502020204030204" pitchFamily="34" charset="0"/>
                <a:ea typeface="Calibri" panose="020F0502020204030204" pitchFamily="34" charset="0"/>
                <a:cs typeface="Times New Roman" panose="02020603050405020304" pitchFamily="18" charset="0"/>
              </a:rPr>
            </a:br>
            <a:endParaRPr lang="en-GB" sz="1600" b="0" dirty="0">
              <a:effectLst/>
              <a:latin typeface="Calibri" panose="020F0502020204030204" pitchFamily="34" charset="0"/>
              <a:ea typeface="Calibri" panose="020F0502020204030204" pitchFamily="34" charset="0"/>
              <a:cs typeface="Times New Roman" panose="02020603050405020304" pitchFamily="18" charset="0"/>
            </a:endParaRPr>
          </a:p>
          <a:p>
            <a:r>
              <a:rPr lang="en-US" sz="1600" dirty="0">
                <a:highlight>
                  <a:srgbClr val="FFFF00"/>
                </a:highlight>
              </a:rPr>
              <a:t>Response</a:t>
            </a:r>
            <a:r>
              <a:rPr lang="en-US" sz="1600" dirty="0"/>
              <a:t>:</a:t>
            </a:r>
            <a:r>
              <a:rPr lang="en-US" sz="1600" b="0" dirty="0"/>
              <a:t>	</a:t>
            </a:r>
          </a:p>
          <a:p>
            <a:r>
              <a:rPr lang="en-US" sz="1600" b="0" dirty="0"/>
              <a:t>	Changes are made to 8.1 to clarify that, in a given scenario, multi-Gbps transmissions with less than 10ms latency and less than 0.1% packet losses can be achieved, and that we consider this as high reliability. A 25% improvement over these already high levels of performance is quite significant.</a:t>
            </a:r>
          </a:p>
          <a:p>
            <a:r>
              <a:rPr lang="en-US" sz="1600" b="0" dirty="0"/>
              <a:t>	8.1 (editorial) accepted</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48918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If you are going to compare to EHT MAC/PHY, there needs to be a documented measurement for the baseline, or at least some sort of agreed upon method.  This method needs to be referenced.</a:t>
            </a:r>
          </a:p>
          <a:p>
            <a:r>
              <a:rPr lang="en-US" sz="1600" dirty="0">
                <a:effectLst/>
                <a:latin typeface="+mj-lt"/>
                <a:ea typeface="Calibri" panose="020F0502020204030204" pitchFamily="34" charset="0"/>
                <a:cs typeface="Times New Roman" panose="02020603050405020304" pitchFamily="18" charset="0"/>
              </a:rPr>
              <a:t>Response: </a:t>
            </a:r>
          </a:p>
          <a:p>
            <a:r>
              <a:rPr lang="en-US" sz="1600" b="0" dirty="0">
                <a:effectLst/>
                <a:latin typeface="+mj-lt"/>
                <a:ea typeface="Calibri" panose="020F0502020204030204" pitchFamily="34" charset="0"/>
                <a:cs typeface="Times New Roman" panose="02020603050405020304" pitchFamily="18" charset="0"/>
              </a:rPr>
              <a:t>Made the change in section 8.1 to clarify that evaluation will likely be perform</a:t>
            </a:r>
            <a:r>
              <a:rPr lang="en-US" sz="1600" b="0" dirty="0">
                <a:latin typeface="+mj-lt"/>
                <a:ea typeface="Calibri" panose="020F0502020204030204" pitchFamily="34" charset="0"/>
                <a:cs typeface="Times New Roman" panose="02020603050405020304" pitchFamily="18" charset="0"/>
              </a:rPr>
              <a:t>ed similarly to previous amendments.</a:t>
            </a:r>
            <a:endParaRPr lang="en-US" sz="1600" b="0" dirty="0">
              <a:effectLst/>
              <a:latin typeface="+mj-lt"/>
              <a:ea typeface="Calibri" panose="020F0502020204030204" pitchFamily="34" charset="0"/>
              <a:cs typeface="Times New Roman" panose="02020603050405020304" pitchFamily="18" charset="0"/>
            </a:endParaRPr>
          </a:p>
          <a:p>
            <a:endParaRPr lang="en-US" sz="1600" b="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27507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"tail of the latency distribution and jitter" "improved"? What is the definition of "tail".  At what value has the distribution fallen off enough for it to be the "tail"?  Are you decreasing the integral of the tail?</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ea typeface="Calibri" panose="020F0502020204030204" pitchFamily="34" charset="0"/>
                <a:cs typeface="Times New Roman" panose="02020603050405020304" pitchFamily="18" charset="0"/>
              </a:rPr>
              <a:t>Changes are made to clarify that what is improved is the latency, and the mention to “tail” is replaced by percentile of the latency distribution.</a:t>
            </a:r>
          </a:p>
          <a:p>
            <a:r>
              <a:rPr lang="en-US" sz="1600" b="0" dirty="0">
                <a:latin typeface="+mj-lt"/>
                <a:ea typeface="Calibri" panose="020F0502020204030204" pitchFamily="34" charset="0"/>
                <a:cs typeface="Times New Roman" panose="02020603050405020304" pitchFamily="18" charset="0"/>
              </a:rPr>
              <a:t>Target values are also added. </a:t>
            </a:r>
          </a:p>
          <a:p>
            <a:endParaRPr lang="en-US"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Efficient use of the medium does not uniquely define what is being sought.  Is it bits/Hz?  idle time?  Specify the type of efficiency that is being improved and the numerical target.</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rPr>
              <a:t>This sentence is removed.</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78829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the power save "enhanced"?  What is the characteristic that is being measured with respect to power save?  In the need, battery life and lower energy bills are referenced, but the scope doesn't address either.</a:t>
            </a:r>
            <a:endParaRPr lang="en-US" sz="1600" b="0" dirty="0">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Change is made to focus the requirement on AP power save functionality which is a new functionality and no mention of “enhanced” is needed any more.</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89686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5.5 </a:t>
            </a:r>
            <a:r>
              <a:rPr lang="en-US" sz="1600" b="0" dirty="0">
                <a:effectLst/>
                <a:latin typeface="+mj-lt"/>
                <a:ea typeface="Calibri" panose="020F0502020204030204" pitchFamily="34" charset="0"/>
                <a:cs typeface="Times New Roman" panose="02020603050405020304" pitchFamily="18" charset="0"/>
              </a:rPr>
              <a:t>- </a:t>
            </a:r>
            <a:r>
              <a:rPr lang="en-GB" sz="1600" b="0" dirty="0">
                <a:effectLst/>
                <a:latin typeface="+mj-lt"/>
                <a:ea typeface="Calibri" panose="020F0502020204030204" pitchFamily="34" charset="0"/>
                <a:cs typeface="Times New Roman" panose="02020603050405020304" pitchFamily="18" charset="0"/>
              </a:rPr>
              <a:t>The need for the project states "align with a symmetrical broadband speed of 10 Gb/s", but nothing in the scope says that this performance target will be met.  Is this a requirement for the amendment?  If so, add it to the scope.  If not, remove from Need.</a:t>
            </a:r>
            <a:br>
              <a:rPr lang="en-GB" sz="1600" b="0" dirty="0">
                <a:effectLst/>
                <a:latin typeface="+mj-lt"/>
                <a:ea typeface="Calibri" panose="020F0502020204030204" pitchFamily="34" charset="0"/>
                <a:cs typeface="Times New Roman" panose="02020603050405020304" pitchFamily="18" charset="0"/>
              </a:rPr>
            </a:br>
            <a:endParaRPr lang="en-GB" sz="1600" b="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Removed from need.</a:t>
            </a:r>
          </a:p>
          <a:p>
            <a:endParaRPr lang="en-GB" sz="1600" b="0" dirty="0">
              <a:effectLst/>
              <a:latin typeface="+mj-lt"/>
              <a:ea typeface="Calibri" panose="020F0502020204030204" pitchFamily="34" charset="0"/>
              <a:cs typeface="Times New Roman" panose="02020603050405020304" pitchFamily="18" charset="0"/>
            </a:endParaRPr>
          </a:p>
          <a:p>
            <a:br>
              <a:rPr lang="en-GB" sz="1600" b="0" dirty="0">
                <a:effectLst/>
                <a:latin typeface="+mj-lt"/>
                <a:ea typeface="Calibri" panose="020F0502020204030204" pitchFamily="34" charset="0"/>
                <a:cs typeface="Times New Roman" panose="02020603050405020304" pitchFamily="18" charset="0"/>
              </a:rPr>
            </a:br>
            <a:r>
              <a:rPr lang="en-GB" sz="1600" b="0" dirty="0">
                <a:effectLst/>
                <a:latin typeface="+mj-lt"/>
                <a:ea typeface="Calibri" panose="020F0502020204030204" pitchFamily="34" charset="0"/>
                <a:cs typeface="Times New Roman" panose="02020603050405020304" pitchFamily="18" charset="0"/>
              </a:rPr>
              <a:t>  - Expand "P2P" on first use.</a:t>
            </a: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First appearance in section 5.2b is expanded.</a:t>
            </a:r>
          </a:p>
          <a:p>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44759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8.1 (5.5) </a:t>
            </a:r>
            <a:r>
              <a:rPr lang="en-US" sz="1600" b="0" dirty="0">
                <a:effectLst/>
                <a:latin typeface="+mj-lt"/>
                <a:ea typeface="Calibri" panose="020F0502020204030204" pitchFamily="34" charset="0"/>
                <a:cs typeface="Times New Roman" panose="02020603050405020304" pitchFamily="18" charset="0"/>
              </a:rPr>
              <a:t>- "For example, a user experiencing marginal connectivity at the edge of a network today might experience improved connectivity with the defined enhancements."  Will connectivity actually be improved with the changes?  If so, how is connectivity measured and by what measure will it be improved?</a:t>
            </a:r>
            <a:br>
              <a:rPr lang="en-US" sz="1600" b="0" dirty="0">
                <a:effectLst/>
                <a:latin typeface="+mj-lt"/>
                <a:ea typeface="Calibri" panose="020F0502020204030204" pitchFamily="34" charset="0"/>
                <a:cs typeface="Times New Roman" panose="02020603050405020304" pitchFamily="18" charset="0"/>
              </a:rPr>
            </a:br>
            <a:r>
              <a:rPr lang="en-US" sz="1600" b="0" dirty="0">
                <a:effectLst/>
                <a:latin typeface="+mj-lt"/>
                <a:ea typeface="Calibri" panose="020F0502020204030204" pitchFamily="34" charset="0"/>
                <a:cs typeface="Times New Roman" panose="02020603050405020304" pitchFamily="18" charset="0"/>
              </a:rPr>
              <a:t>- "Conversely, an application (for example AR/VR) where the user experiences feedback lag under the current baseline might see reduced lag with the defined enhancements."  The word "Conversely" doesn't belong here.  Both can be true.  Also, "might see reduced lag" isn't </a:t>
            </a:r>
            <a:r>
              <a:rPr lang="en-US" sz="1600" b="0" dirty="0" err="1">
                <a:effectLst/>
                <a:latin typeface="+mj-lt"/>
                <a:ea typeface="Calibri" panose="020F0502020204030204" pitchFamily="34" charset="0"/>
                <a:cs typeface="Times New Roman" panose="02020603050405020304" pitchFamily="18" charset="0"/>
              </a:rPr>
              <a:t>measureable</a:t>
            </a:r>
            <a:r>
              <a:rPr lang="en-US" sz="1600" b="0" dirty="0">
                <a:effectLst/>
                <a:latin typeface="+mj-lt"/>
                <a:ea typeface="Calibri" panose="020F0502020204030204" pitchFamily="34" charset="0"/>
                <a:cs typeface="Times New Roman" panose="02020603050405020304" pitchFamily="18" charset="0"/>
              </a:rPr>
              <a:t>. At some point the lag isn't noticeable.  Is this a real problem and how will the proposed project address it?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Definition of reliability is clarified and the example of improvements are no longer needed.</a:t>
            </a:r>
            <a:br>
              <a:rPr lang="en-US" sz="1600" b="0" dirty="0">
                <a:effectLst/>
                <a:latin typeface="+mj-lt"/>
                <a:ea typeface="Calibri" panose="020F0502020204030204" pitchFamily="34" charset="0"/>
                <a:cs typeface="Times New Roman" panose="02020603050405020304" pitchFamily="18" charset="0"/>
              </a:rPr>
            </a:br>
            <a:endParaRPr lang="en-US" sz="1600" b="0" dirty="0">
              <a:effectLst/>
              <a:latin typeface="+mj-lt"/>
              <a:ea typeface="Calibri" panose="020F0502020204030204" pitchFamily="34" charset="0"/>
              <a:cs typeface="Times New Roman" panose="02020603050405020304" pitchFamily="18" charset="0"/>
            </a:endParaRPr>
          </a:p>
          <a:p>
            <a:r>
              <a:rPr lang="en-US" sz="1600" b="0" dirty="0">
                <a:effectLst/>
                <a:latin typeface="+mj-lt"/>
                <a:ea typeface="Calibri" panose="020F0502020204030204" pitchFamily="34" charset="0"/>
                <a:cs typeface="Times New Roman" panose="02020603050405020304" pitchFamily="18" charset="0"/>
              </a:rPr>
              <a:t>	- "(Basis Service Set)" should just be ", BSS," (it is Basic, not Basis, anyway).</a:t>
            </a:r>
          </a:p>
          <a:p>
            <a:r>
              <a:rPr lang="en-US" sz="1600" dirty="0">
                <a:latin typeface="+mj-lt"/>
                <a:cs typeface="Times New Roman" panose="02020603050405020304" pitchFamily="18" charset="0"/>
              </a:rPr>
              <a:t>Response:</a:t>
            </a:r>
            <a:r>
              <a:rPr lang="en-US" sz="1600" b="0" dirty="0">
                <a:latin typeface="+mj-lt"/>
                <a:cs typeface="Times New Roman" panose="02020603050405020304" pitchFamily="18" charset="0"/>
              </a:rPr>
              <a:t> Thanks. Change is made to replace with BSS.</a:t>
            </a: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99752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533400" y="16764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GB" sz="1600" dirty="0">
                <a:effectLst/>
                <a:latin typeface="+mj-lt"/>
                <a:ea typeface="Calibri" panose="020F0502020204030204" pitchFamily="34" charset="0"/>
                <a:cs typeface="Times New Roman" panose="02020603050405020304" pitchFamily="18" charset="0"/>
              </a:rPr>
              <a:t>1.2.4 a) - </a:t>
            </a:r>
            <a:r>
              <a:rPr lang="en-GB" sz="1600" b="0" dirty="0">
                <a:effectLst/>
                <a:latin typeface="+mj-lt"/>
                <a:ea typeface="Calibri" panose="020F0502020204030204" pitchFamily="34" charset="0"/>
                <a:cs typeface="Times New Roman" panose="02020603050405020304" pitchFamily="18" charset="0"/>
              </a:rPr>
              <a:t>The text does not provide any information on demonstrated system feasibility.  Which presentations show significant improvement in 802.11 performance?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Response: </a:t>
            </a:r>
            <a:r>
              <a:rPr lang="en-GB" sz="1600" b="0" dirty="0">
                <a:effectLst/>
                <a:latin typeface="+mj-lt"/>
                <a:ea typeface="Calibri" panose="020F0502020204030204" pitchFamily="34" charset="0"/>
                <a:cs typeface="Times New Roman" panose="02020603050405020304" pitchFamily="18" charset="0"/>
              </a:rPr>
              <a:t>Changes are made to clarify that there are presentations showing gains for some features to meet the PAR’s objectives and clarify that the study group is confident on the technical feasibility of at least some of them.</a:t>
            </a:r>
          </a:p>
          <a:p>
            <a:r>
              <a:rPr lang="en-US" sz="1600" dirty="0">
                <a:effectLst/>
              </a:rPr>
              <a:t>Redirect: </a:t>
            </a:r>
            <a:r>
              <a:rPr lang="en-US" sz="1600" b="0" dirty="0">
                <a:effectLst/>
              </a:rPr>
              <a:t>The changed text still does not indicate which presentations (e.g., links or document numbers) that specifically show feasibility of the proposed system.  I am sure that there are presentations, but they are not explicitly listed here so that they can be reviewed.</a:t>
            </a:r>
          </a:p>
          <a:p>
            <a:r>
              <a:rPr lang="en-US" sz="1600" dirty="0">
                <a:highlight>
                  <a:srgbClr val="FFFF00"/>
                </a:highlight>
              </a:rPr>
              <a:t>Response</a:t>
            </a:r>
            <a:r>
              <a:rPr lang="en-US" sz="1600" dirty="0"/>
              <a:t>:</a:t>
            </a:r>
            <a:r>
              <a:rPr lang="en-US" sz="1600" b="0" dirty="0"/>
              <a:t> A list of contributions is added.</a:t>
            </a:r>
            <a:br>
              <a:rPr lang="en-US" sz="1600" b="0" dirty="0">
                <a:effectLst/>
              </a:rPr>
            </a:br>
            <a:endParaRPr lang="en-GB" sz="1600" b="0" dirty="0">
              <a:effectLst/>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1.2.4 b) </a:t>
            </a:r>
            <a:r>
              <a:rPr lang="en-GB" sz="1600" b="0" dirty="0">
                <a:effectLst/>
                <a:latin typeface="+mj-lt"/>
                <a:ea typeface="Calibri" panose="020F0502020204030204" pitchFamily="34" charset="0"/>
                <a:cs typeface="Times New Roman" panose="02020603050405020304" pitchFamily="18" charset="0"/>
              </a:rPr>
              <a:t>The question does not have to do with testability.  What testing, </a:t>
            </a:r>
            <a:r>
              <a:rPr lang="en-GB" sz="1600" b="0" dirty="0" err="1">
                <a:effectLst/>
                <a:latin typeface="+mj-lt"/>
                <a:ea typeface="Calibri" panose="020F0502020204030204" pitchFamily="34" charset="0"/>
                <a:cs typeface="Times New Roman" panose="02020603050405020304" pitchFamily="18" charset="0"/>
              </a:rPr>
              <a:t>modeling</a:t>
            </a:r>
            <a:r>
              <a:rPr lang="en-GB" sz="1600" b="0" dirty="0">
                <a:effectLst/>
                <a:latin typeface="+mj-lt"/>
                <a:ea typeface="Calibri" panose="020F0502020204030204" pitchFamily="34" charset="0"/>
                <a:cs typeface="Times New Roman" panose="02020603050405020304" pitchFamily="18" charset="0"/>
              </a:rPr>
              <a:t> or simulation shows that the improvements promised is possible?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1.2.5 a) </a:t>
            </a:r>
            <a:r>
              <a:rPr lang="en-GB" sz="1600" b="0" dirty="0">
                <a:effectLst/>
                <a:latin typeface="+mj-lt"/>
                <a:ea typeface="Calibri" panose="020F0502020204030204" pitchFamily="34" charset="0"/>
                <a:cs typeface="Times New Roman" panose="02020603050405020304" pitchFamily="18" charset="0"/>
              </a:rPr>
              <a:t>The answer appears to be out of place.  Balanced costs are item b).  a) is known cost factors.  I think you need to swap the answers.</a:t>
            </a:r>
            <a:br>
              <a:rPr lang="en-GB" sz="1600" dirty="0">
                <a:effectLst/>
                <a:latin typeface="+mj-lt"/>
                <a:ea typeface="Calibri" panose="020F0502020204030204" pitchFamily="34" charset="0"/>
                <a:cs typeface="Times New Roman" panose="02020603050405020304" pitchFamily="18" charset="0"/>
              </a:rPr>
            </a:br>
            <a:endParaRPr lang="en-GB" sz="160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The answers are flipped.</a:t>
            </a:r>
            <a:br>
              <a:rPr lang="en-GB" sz="1600" dirty="0">
                <a:effectLst/>
                <a:latin typeface="+mj-lt"/>
                <a:ea typeface="Calibri" panose="020F0502020204030204" pitchFamily="34" charset="0"/>
                <a:cs typeface="Times New Roman" panose="02020603050405020304" pitchFamily="18" charset="0"/>
              </a:rPr>
            </a:b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4400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fix suspect characters in the bullet list</a:t>
            </a:r>
          </a:p>
          <a:p>
            <a:r>
              <a:rPr lang="en-GB" sz="1600" dirty="0"/>
              <a:t>Response:</a:t>
            </a:r>
            <a:r>
              <a:rPr lang="en-GB" sz="1600" b="0" dirty="0"/>
              <a:t> Fixed</a:t>
            </a:r>
            <a:endParaRPr lang="en-GB" sz="1600" b="0" dirty="0">
              <a:solidFill>
                <a:srgbClr val="000000"/>
              </a:solidFill>
            </a:endParaRPr>
          </a:p>
          <a:p>
            <a:r>
              <a:rPr lang="en-GB" sz="1600" i="0" dirty="0">
                <a:solidFill>
                  <a:srgbClr val="000000"/>
                </a:solidFill>
                <a:effectLst/>
              </a:rPr>
              <a:t>5.2.b –</a:t>
            </a:r>
            <a:r>
              <a:rPr lang="en-GB" sz="1600" b="0" i="0" dirty="0">
                <a:solidFill>
                  <a:srgbClr val="000000"/>
                </a:solidFill>
                <a:effectLst/>
              </a:rPr>
              <a:t> The way 5.2b is written requires that all bullets must be achieved to complete the project – is that correct? </a:t>
            </a:r>
          </a:p>
          <a:p>
            <a:r>
              <a:rPr lang="en-GB" sz="1600" dirty="0"/>
              <a:t>Response:</a:t>
            </a:r>
            <a:r>
              <a:rPr lang="en-GB" sz="1600" b="0" dirty="0"/>
              <a:t> yes</a:t>
            </a:r>
          </a:p>
          <a:p>
            <a:r>
              <a:rPr lang="en-GB" sz="1600" i="0" dirty="0">
                <a:solidFill>
                  <a:srgbClr val="000000"/>
                </a:solidFill>
                <a:effectLst/>
              </a:rPr>
              <a:t>5.2b –</a:t>
            </a:r>
            <a:r>
              <a:rPr lang="en-GB" sz="1600" b="0" i="0" dirty="0">
                <a:solidFill>
                  <a:srgbClr val="000000"/>
                </a:solidFill>
                <a:effectLst/>
              </a:rPr>
              <a:t> it is not clear how these items relate to “Ultra-High Reliability”.  Please quantify “Ultra-High Reliability” and clarify the relationship between throughput, latency and efficiency and “Ultra-High Reliability”.</a:t>
            </a:r>
          </a:p>
          <a:p>
            <a:r>
              <a:rPr lang="en-GB" sz="1600" dirty="0"/>
              <a:t>Response:</a:t>
            </a:r>
            <a:r>
              <a:rPr lang="en-GB" sz="1600" b="0" dirty="0"/>
              <a:t> Changes are made to clarify how we define Ultra High Reliability capability in the context of the PAR, as 3 items, for which we now provide quantified improvement targets</a:t>
            </a:r>
          </a:p>
          <a:p>
            <a:endParaRPr lang="en-GB" sz="1600" i="0" dirty="0">
              <a:solidFill>
                <a:srgbClr val="000000"/>
              </a:solidFill>
              <a:effectLst/>
            </a:endParaRPr>
          </a:p>
          <a:p>
            <a:r>
              <a:rPr lang="en-GB" sz="1600" i="0" dirty="0">
                <a:solidFill>
                  <a:srgbClr val="000000"/>
                </a:solidFill>
                <a:effectLst/>
              </a:rPr>
              <a:t>5.3 -</a:t>
            </a:r>
            <a:r>
              <a:rPr lang="en-GB" sz="1600" b="0" i="0" dirty="0">
                <a:solidFill>
                  <a:srgbClr val="000000"/>
                </a:solidFill>
                <a:effectLst/>
              </a:rPr>
              <a:t> This standard appears to be dependent on 802.11be, which is not yet complete.</a:t>
            </a:r>
          </a:p>
          <a:p>
            <a:r>
              <a:rPr lang="en-GB" sz="1600" dirty="0"/>
              <a:t>Response:</a:t>
            </a:r>
            <a:r>
              <a:rPr lang="en-GB" sz="1600" b="0" dirty="0"/>
              <a:t> Response to 5.3 question is changed to Yes.</a:t>
            </a:r>
          </a:p>
          <a:p>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4958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dirty="0"/>
              <a:t>2.1 –</a:t>
            </a:r>
            <a:r>
              <a:rPr lang="en-US" sz="1600" b="0" dirty="0"/>
              <a:t> It isn’t clear if the project is addressing hardware reliability or transmission reliability.  These are very different things and this should be significantly more clear.</a:t>
            </a:r>
          </a:p>
          <a:p>
            <a:r>
              <a:rPr lang="en-US" sz="1600" dirty="0"/>
              <a:t>Response: </a:t>
            </a:r>
          </a:p>
          <a:p>
            <a:r>
              <a:rPr lang="en-US" sz="1600" b="0" dirty="0"/>
              <a:t>Thank you. Change is made to add this clarification in the section 8.1, which explains the name Ultra High Reliability.</a:t>
            </a:r>
          </a:p>
          <a:p>
            <a:endParaRPr lang="en-US" sz="1600" b="0" dirty="0"/>
          </a:p>
          <a:p>
            <a:r>
              <a:rPr lang="en-US" sz="1600" dirty="0"/>
              <a:t>5.2,b</a:t>
            </a:r>
            <a:r>
              <a:rPr lang="en-US" sz="1600" b="0" dirty="0"/>
              <a:t> – While the project scope may be technically accurate, it is very difficult to actually figure out what the goals of the project are.  Please consider this in any rewrite.</a:t>
            </a:r>
          </a:p>
          <a:p>
            <a:r>
              <a:rPr lang="en-US" sz="1600" dirty="0"/>
              <a:t>Response: </a:t>
            </a:r>
          </a:p>
          <a:p>
            <a:r>
              <a:rPr lang="en-US" sz="1600" b="0" dirty="0"/>
              <a:t>Thank you. Section 5.2b is modified to clarify how we define the capability of Ultra High Reliability (throughput at range, latency, packet loss) and to provided quantified improvement for the constituent elements of this capability.</a:t>
            </a:r>
          </a:p>
          <a:p>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7833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We assume “power saving” should be a bullet; please describe how power saving is related to reliability?</a:t>
            </a:r>
          </a:p>
          <a:p>
            <a:r>
              <a:rPr lang="en-GB" sz="1600" i="0" dirty="0">
                <a:effectLst/>
              </a:rPr>
              <a:t>Response: </a:t>
            </a:r>
            <a:r>
              <a:rPr lang="en-GB" sz="1600" b="0" i="0" dirty="0">
                <a:effectLst/>
              </a:rPr>
              <a:t>Power save doesn’t fall into the definition of reliability, but is an objective of the group. It therefore is captured as a separate point.</a:t>
            </a:r>
            <a:endParaRPr lang="en-GB" sz="1600" b="0" i="0" dirty="0">
              <a:solidFill>
                <a:srgbClr val="000000"/>
              </a:solidFill>
              <a:effectLst/>
            </a:endParaRPr>
          </a:p>
          <a:p>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936024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400" dirty="0">
                <a:effectLst/>
                <a:latin typeface="+mj-lt"/>
                <a:ea typeface="Calibri" panose="020F0502020204030204" pitchFamily="34" charset="0"/>
                <a:cs typeface="Times New Roman" panose="02020603050405020304" pitchFamily="18" charset="0"/>
              </a:rPr>
              <a:t>CSD</a:t>
            </a:r>
          </a:p>
          <a:p>
            <a:r>
              <a:rPr lang="en-US" sz="1400" dirty="0">
                <a:solidFill>
                  <a:srgbClr val="000000"/>
                </a:solidFill>
              </a:rPr>
              <a:t>1.2.3 </a:t>
            </a:r>
            <a:r>
              <a:rPr lang="en-US" sz="1400" b="0" dirty="0">
                <a:solidFill>
                  <a:srgbClr val="000000"/>
                </a:solidFill>
              </a:rPr>
              <a:t>states: “There is no other WLAN standard focusing on improving WLAN throughput at different SINR levels in scenarios of an isolated BSS and overlapping BSSs, improving the tail of the latency distribution and jitter, enhancing mobility between BSSs, and providing mechanisms for enhanced power save for AP STAs (including mobile APs) other than this amendment.”  but the PAR states that the project is “Enhancements for Ultra-High Reliability”.   Once again, the relationship between throughput, latency and efficiency and “Ultra-High Reliability” is not explained. </a:t>
            </a:r>
          </a:p>
          <a:p>
            <a:r>
              <a:rPr lang="en-US" sz="1400" dirty="0"/>
              <a:t>Response: </a:t>
            </a:r>
            <a:r>
              <a:rPr lang="en-GB" sz="1400" b="0" dirty="0"/>
              <a:t>Changes are made in PAR and in CSD section 1.2.3 to clarify how we define Ultra High Reliability capability in the context of the PAR, as 3 items, for which we now provide quantified improvement targets</a:t>
            </a:r>
            <a:endParaRPr lang="en-US" sz="1400" dirty="0"/>
          </a:p>
          <a:p>
            <a:endParaRPr lang="en-US" sz="1400" b="0" dirty="0">
              <a:solidFill>
                <a:srgbClr val="000000"/>
              </a:solidFill>
            </a:endParaRPr>
          </a:p>
          <a:p>
            <a:r>
              <a:rPr lang="en-US" sz="1400" dirty="0">
                <a:solidFill>
                  <a:srgbClr val="000000"/>
                </a:solidFill>
              </a:rPr>
              <a:t>1.2.3 </a:t>
            </a:r>
            <a:r>
              <a:rPr lang="en-US" sz="1400" b="0" dirty="0">
                <a:solidFill>
                  <a:srgbClr val="000000"/>
                </a:solidFill>
              </a:rPr>
              <a:t>: “There is no other WLAN standard focusing on improving WLAN throughput at different SINR levels in scenarios of an isolated BSS and overlapping BSSs”  Please confirm this statement is correct and in what way do SINR levels differ?   How does this differ from previous 802.11 standards that improve throughput?</a:t>
            </a:r>
          </a:p>
          <a:p>
            <a:endParaRPr lang="en-US" sz="1400" b="0" dirty="0">
              <a:solidFill>
                <a:srgbClr val="000000"/>
              </a:solidFill>
            </a:endParaRPr>
          </a:p>
          <a:p>
            <a:r>
              <a:rPr lang="en-US" sz="1400" dirty="0"/>
              <a:t>Response: </a:t>
            </a:r>
            <a:r>
              <a:rPr lang="en-US" sz="1400" b="0" dirty="0"/>
              <a:t>Confirmed this statement is correct. Previous amendments were improving peak throughput, while here the focus is on throughput at range.</a:t>
            </a:r>
            <a:endParaRPr lang="en-US" sz="14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2285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US" sz="1600" b="0" i="0" u="none" strike="noStrike" kern="1200" dirty="0">
                <a:solidFill>
                  <a:schemeClr val="tx1"/>
                </a:solidFill>
                <a:effectLst/>
                <a:latin typeface="+mn-lt"/>
                <a:ea typeface="+mn-ea"/>
                <a:cs typeface="+mn-cs"/>
              </a:rPr>
              <a:t>	IEEE 802.1 appreciates the detailed review by IEEE 802.3 and James </a:t>
            </a:r>
            <a:r>
              <a:rPr lang="en-US" sz="1600" b="0" i="0" u="none" strike="noStrike" kern="1200" dirty="0" err="1">
                <a:solidFill>
                  <a:schemeClr val="tx1"/>
                </a:solidFill>
                <a:effectLst/>
                <a:latin typeface="+mn-lt"/>
                <a:ea typeface="+mn-ea"/>
                <a:cs typeface="+mn-cs"/>
              </a:rPr>
              <a:t>Gilb</a:t>
            </a:r>
            <a:r>
              <a:rPr lang="en-US" sz="1600" b="0" i="0" u="none" strike="noStrike" kern="1200" dirty="0">
                <a:solidFill>
                  <a:schemeClr val="tx1"/>
                </a:solidFill>
                <a:effectLst/>
                <a:latin typeface="+mn-lt"/>
                <a:ea typeface="+mn-ea"/>
                <a:cs typeface="+mn-cs"/>
              </a:rPr>
              <a:t>, and concurs with their comments on the PAR.</a:t>
            </a:r>
          </a:p>
          <a:p>
            <a:r>
              <a:rPr lang="en-US" sz="1600" b="0" i="0" u="none" strike="noStrike" kern="1200" dirty="0">
                <a:solidFill>
                  <a:schemeClr val="tx1"/>
                </a:solidFill>
                <a:effectLst/>
                <a:latin typeface="+mn-lt"/>
                <a:ea typeface="+mn-ea"/>
                <a:cs typeface="+mn-cs"/>
              </a:rPr>
              <a:t>	In particular, if the title “Ultra High Reliability” is retained, IEEE 802.1 recommends that the scope be expanded to reflect the title. Notably the scope is lacking a clear description of ultra-high reliability. Alternatively, the title should be changed to reflect the contents of the current scope.</a:t>
            </a:r>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a:p>
            <a:r>
              <a:rPr lang="en-US" sz="1600" dirty="0"/>
              <a:t>Response: </a:t>
            </a:r>
            <a:r>
              <a:rPr lang="en-US" sz="1600" b="0" dirty="0"/>
              <a:t>Thanks. Changes are made to clarify the definition of the Ultra High Reliability capability with 3 components (throughput, latency, MPDU loss) and quantification is provided for the objectives of these components. </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42435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1.2.1 a)</a:t>
            </a:r>
            <a:r>
              <a:rPr lang="en-US" sz="1600" b="0" i="0" u="none" strike="noStrike" kern="1200" dirty="0">
                <a:solidFill>
                  <a:schemeClr val="tx1"/>
                </a:solidFill>
                <a:effectLst/>
                <a:latin typeface="+mn-lt"/>
                <a:ea typeface="+mn-ea"/>
                <a:cs typeface="+mn-cs"/>
              </a:rPr>
              <a:t> Broad Market Potential</a:t>
            </a:r>
          </a:p>
          <a:p>
            <a:r>
              <a:rPr lang="en-US" sz="1600" b="0" i="0" u="none" strike="noStrike" kern="1200" dirty="0">
                <a:solidFill>
                  <a:schemeClr val="tx1"/>
                </a:solidFill>
                <a:effectLst/>
                <a:latin typeface="+mn-lt"/>
                <a:ea typeface="+mn-ea"/>
                <a:cs typeface="+mn-cs"/>
              </a:rPr>
              <a:t>Editorial: In the fifth paragraph, change “The emerging of” to “The emergence of”</a:t>
            </a:r>
          </a:p>
          <a:p>
            <a:r>
              <a:rPr lang="en-US" sz="1600" b="0" i="0" u="none" strike="noStrike" kern="1200" dirty="0">
                <a:solidFill>
                  <a:schemeClr val="tx1"/>
                </a:solidFill>
                <a:effectLst/>
                <a:latin typeface="+mn-lt"/>
                <a:ea typeface="+mn-ea"/>
                <a:cs typeface="+mn-cs"/>
              </a:rPr>
              <a:t>We suggest introducing “Ultra High Reliability (UHR)” at this point (fifth paragraph) in the text.</a:t>
            </a:r>
          </a:p>
          <a:p>
            <a:r>
              <a:rPr lang="en-US" sz="1600" b="0" i="0" u="none" strike="noStrike" kern="1200" dirty="0">
                <a:solidFill>
                  <a:schemeClr val="tx1"/>
                </a:solidFill>
                <a:effectLst/>
                <a:latin typeface="+mn-lt"/>
                <a:ea typeface="+mn-ea"/>
                <a:cs typeface="+mn-cs"/>
              </a:rPr>
              <a:t>In the seventh paragraph:</a:t>
            </a:r>
          </a:p>
          <a:p>
            <a:r>
              <a:rPr lang="en-US" sz="1600" b="0" i="0" u="none" strike="noStrike" kern="1200" dirty="0">
                <a:solidFill>
                  <a:schemeClr val="tx1"/>
                </a:solidFill>
                <a:effectLst/>
                <a:latin typeface="+mn-lt"/>
                <a:ea typeface="+mn-ea"/>
                <a:cs typeface="+mn-cs"/>
              </a:rPr>
              <a:t>– Editorial: Change “AR/VR headset” to “AR/VR headsets” (“headset” plural)</a:t>
            </a:r>
          </a:p>
          <a:p>
            <a:r>
              <a:rPr lang="en-US" sz="1600" b="0" i="0" u="none" strike="noStrike" kern="1200" dirty="0">
                <a:solidFill>
                  <a:schemeClr val="tx1"/>
                </a:solidFill>
                <a:effectLst/>
                <a:latin typeface="+mn-lt"/>
                <a:ea typeface="+mn-ea"/>
                <a:cs typeface="+mn-cs"/>
              </a:rPr>
              <a:t>– Is “M2M” short for “mobile to mobile”? Please spell out the acronym.</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Followed recommendation from comment. Some text are also removed following other comments.</a:t>
            </a:r>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1.2.1 b)</a:t>
            </a:r>
            <a:r>
              <a:rPr lang="en-US" sz="1600" b="0" i="0" u="none" strike="noStrike" kern="1200" dirty="0">
                <a:solidFill>
                  <a:schemeClr val="tx1"/>
                </a:solidFill>
                <a:effectLst/>
                <a:latin typeface="+mn-lt"/>
                <a:ea typeface="+mn-ea"/>
                <a:cs typeface="+mn-cs"/>
              </a:rPr>
              <a:t> Multiple vendors and numerous users</a:t>
            </a:r>
          </a:p>
          <a:p>
            <a:r>
              <a:rPr lang="en-US" sz="1600" b="0" i="0" u="none" strike="noStrike" kern="1200" dirty="0">
                <a:solidFill>
                  <a:schemeClr val="tx1"/>
                </a:solidFill>
                <a:effectLst/>
                <a:latin typeface="+mn-lt"/>
                <a:ea typeface="+mn-ea"/>
                <a:cs typeface="+mn-cs"/>
              </a:rPr>
              <a:t>• This text focusses on WLAN only, with no mention of UHR. We suggest that, in the last line,</a:t>
            </a:r>
          </a:p>
          <a:p>
            <a:r>
              <a:rPr lang="en-US" sz="1600" b="0" i="0" u="none" strike="noStrike" kern="1200" dirty="0">
                <a:solidFill>
                  <a:schemeClr val="tx1"/>
                </a:solidFill>
                <a:effectLst/>
                <a:latin typeface="+mn-lt"/>
                <a:ea typeface="+mn-ea"/>
                <a:cs typeface="+mn-cs"/>
              </a:rPr>
              <a:t>“continued progress of WLAN technology” also include mention of UHR.</a:t>
            </a:r>
          </a:p>
          <a:p>
            <a:r>
              <a:rPr lang="en-US" sz="1600" dirty="0"/>
              <a:t>Response: </a:t>
            </a:r>
            <a:r>
              <a:rPr lang="en-US" sz="1600" b="0" dirty="0"/>
              <a:t>Thanks. Followed recommendation from comment.</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44269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1.2.4 b)</a:t>
            </a:r>
            <a:r>
              <a:rPr lang="en-US" sz="1600" b="0" i="0" u="none" strike="noStrike" kern="1200" dirty="0">
                <a:solidFill>
                  <a:schemeClr val="tx1"/>
                </a:solidFill>
                <a:effectLst/>
                <a:latin typeface="+mn-lt"/>
                <a:ea typeface="+mn-ea"/>
                <a:cs typeface="+mn-cs"/>
              </a:rPr>
              <a:t> Proven similar technology via testing, modeling, simulation, etc.</a:t>
            </a:r>
          </a:p>
          <a:p>
            <a:r>
              <a:rPr lang="en-US" sz="1600" b="0" i="0" u="none" strike="noStrike" kern="1200" dirty="0">
                <a:solidFill>
                  <a:schemeClr val="tx1"/>
                </a:solidFill>
                <a:effectLst/>
                <a:latin typeface="+mn-lt"/>
                <a:ea typeface="+mn-ea"/>
                <a:cs typeface="+mn-cs"/>
              </a:rPr>
              <a:t>• Editorial: Change “several billions of” to “several billion”.</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endParaRPr lang="en-US" sz="1600" b="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1.2.5 d)</a:t>
            </a:r>
            <a:r>
              <a:rPr lang="en-US" sz="1600" b="0" i="0" u="none" strike="noStrike" kern="1200" dirty="0">
                <a:solidFill>
                  <a:schemeClr val="tx1"/>
                </a:solidFill>
                <a:effectLst/>
                <a:latin typeface="+mn-lt"/>
                <a:ea typeface="+mn-ea"/>
                <a:cs typeface="+mn-cs"/>
              </a:rPr>
              <a:t> Consideration of operational costs (e.g., energy consumption).</a:t>
            </a:r>
          </a:p>
          <a:p>
            <a:r>
              <a:rPr lang="en-US" sz="1600" b="0" i="0" u="none" strike="noStrike" kern="1200" dirty="0">
                <a:solidFill>
                  <a:schemeClr val="tx1"/>
                </a:solidFill>
                <a:effectLst/>
                <a:latin typeface="+mn-lt"/>
                <a:ea typeface="+mn-ea"/>
                <a:cs typeface="+mn-cs"/>
              </a:rPr>
              <a:t>• Editorial: Change “a significant operation cost benefits” to “a significant operational cost benefit”</a:t>
            </a:r>
          </a:p>
          <a:p>
            <a:r>
              <a:rPr lang="en-US" sz="1600" b="0" i="0" u="none" strike="noStrike" kern="1200" dirty="0">
                <a:solidFill>
                  <a:schemeClr val="tx1"/>
                </a:solidFill>
                <a:effectLst/>
                <a:latin typeface="+mn-lt"/>
                <a:ea typeface="+mn-ea"/>
                <a:cs typeface="+mn-cs"/>
              </a:rPr>
              <a:t>(“benefit” singular)</a:t>
            </a:r>
            <a:endParaRPr lang="en-GB" sz="1600" b="0" i="0" u="none" strike="noStrike" kern="1200" dirty="0">
              <a:solidFill>
                <a:schemeClr val="tx1"/>
              </a:solidFill>
              <a:latin typeface="Calibri" panose="020F0502020204030204" pitchFamily="34" charset="0"/>
              <a:cs typeface="Times New Roman" panose="02020603050405020304" pitchFamily="18" charset="0"/>
            </a:endParaRP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94020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a:t>
            </a:r>
            <a:r>
              <a:rPr lang="en-US" sz="1600" b="0" i="0" u="none" strike="noStrike" kern="1200" dirty="0">
                <a:solidFill>
                  <a:schemeClr val="tx1"/>
                </a:solidFill>
                <a:effectLst/>
                <a:latin typeface="+mn-lt"/>
                <a:ea typeface="+mn-ea"/>
                <a:cs typeface="+mn-cs"/>
              </a:rPr>
              <a:t>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600" b="0" i="0" u="none" strike="noStrike" kern="1200" dirty="0">
                <a:solidFill>
                  <a:schemeClr val="tx1"/>
                </a:solidFill>
                <a:effectLst/>
                <a:latin typeface="+mn-lt"/>
                <a:ea typeface="+mn-ea"/>
                <a:cs typeface="+mn-cs"/>
              </a:rPr>
            </a:br>
            <a:r>
              <a:rPr lang="en-US" sz="16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r>
              <a:rPr lang="en-US" sz="1600" dirty="0"/>
              <a:t>Response: </a:t>
            </a:r>
          </a:p>
          <a:p>
            <a:r>
              <a:rPr lang="en-US" sz="1600" b="0" dirty="0"/>
              <a:t>Thank you. Made the change following the suggestion from the commenter. (“will add” changed to “adds” to eliminate future tense)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1140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 – </a:t>
            </a:r>
            <a:r>
              <a:rPr lang="en-US" sz="1600" b="0" i="0" u="none" strike="noStrike" kern="1200" dirty="0">
                <a:solidFill>
                  <a:schemeClr val="tx1"/>
                </a:solidFill>
                <a:effectLst/>
                <a:latin typeface="+mn-lt"/>
                <a:ea typeface="+mn-ea"/>
                <a:cs typeface="+mn-cs"/>
              </a:rPr>
              <a:t>It isn’t clear what the box after the list bullets was supposed to be (see posted PDF).</a:t>
            </a:r>
          </a:p>
          <a:p>
            <a:r>
              <a:rPr lang="en-US" sz="1600" dirty="0"/>
              <a:t>Response: </a:t>
            </a:r>
            <a:r>
              <a:rPr lang="en-US" sz="1600" b="0" dirty="0"/>
              <a:t>Typo. Change is made.</a:t>
            </a: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2.1 explanation</a:t>
            </a:r>
            <a:r>
              <a:rPr lang="en-US" sz="1600" b="0" i="0" u="none" strike="noStrike" kern="1200" dirty="0">
                <a:solidFill>
                  <a:schemeClr val="tx1"/>
                </a:solidFill>
                <a:effectLst/>
                <a:latin typeface="+mn-lt"/>
                <a:ea typeface="+mn-ea"/>
                <a:cs typeface="+mn-cs"/>
              </a:rPr>
              <a:t> – This is the only hyphenated usage of ultra high, be consistent.  (It appears that “Ultra High” is chosen to agree with the previously used “Extremely High” (including capitalization within a sentence.)</a:t>
            </a:r>
          </a:p>
          <a:p>
            <a:r>
              <a:rPr lang="en-US" sz="1600" dirty="0"/>
              <a:t>Response: </a:t>
            </a:r>
            <a:r>
              <a:rPr lang="en-US" sz="1600" b="0" dirty="0"/>
              <a:t>Thank you. Change is made to remove the hyphen.</a:t>
            </a:r>
            <a:endParaRPr lang="en-US" sz="1600" i="0" u="none" strike="noStrike" kern="1200" dirty="0">
              <a:solidFill>
                <a:schemeClr val="tx1"/>
              </a:solidFill>
              <a:effectLst/>
              <a:latin typeface="+mn-lt"/>
              <a:ea typeface="+mn-ea"/>
              <a:cs typeface="+mn-cs"/>
            </a:endParaRP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5.5 explanation</a:t>
            </a:r>
            <a:r>
              <a:rPr lang="en-US" sz="1600" b="0" i="0" u="none" strike="noStrike" kern="1200" dirty="0">
                <a:solidFill>
                  <a:schemeClr val="tx1"/>
                </a:solidFill>
                <a:effectLst/>
                <a:latin typeface="+mn-lt"/>
                <a:ea typeface="+mn-ea"/>
                <a:cs typeface="+mn-cs"/>
              </a:rPr>
              <a:t>, 3</a:t>
            </a:r>
            <a:r>
              <a:rPr lang="en-US" sz="1600" b="0" i="0" u="none" strike="noStrike" kern="1200" baseline="30000" dirty="0">
                <a:solidFill>
                  <a:schemeClr val="tx1"/>
                </a:solidFill>
                <a:effectLst/>
                <a:latin typeface="+mn-lt"/>
                <a:ea typeface="+mn-ea"/>
                <a:cs typeface="+mn-cs"/>
              </a:rPr>
              <a:t>rd</a:t>
            </a:r>
            <a:r>
              <a:rPr lang="en-US" sz="1600" b="0" i="0" u="none" strike="noStrike" kern="1200" dirty="0">
                <a:solidFill>
                  <a:schemeClr val="tx1"/>
                </a:solidFill>
                <a:effectLst/>
                <a:latin typeface="+mn-lt"/>
                <a:ea typeface="+mn-ea"/>
                <a:cs typeface="+mn-cs"/>
              </a:rPr>
              <a:t> paragraph – Typo?  “(Basis Service Set)”.  </a:t>
            </a:r>
          </a:p>
          <a:p>
            <a:pPr marL="0" indent="0"/>
            <a:r>
              <a:rPr lang="en-US" sz="1600" dirty="0"/>
              <a:t>Response: </a:t>
            </a:r>
            <a:r>
              <a:rPr lang="en-US" sz="1600" b="0" dirty="0"/>
              <a:t>Thank you. Change is made to replace network by BSS.</a:t>
            </a:r>
            <a:endParaRPr lang="en-US" sz="1600" i="0" u="none" strike="noStrike" kern="1200" dirty="0">
              <a:solidFill>
                <a:schemeClr val="tx1"/>
              </a:solidFill>
              <a:effectLst/>
              <a:latin typeface="+mn-lt"/>
              <a:ea typeface="+mn-ea"/>
              <a:cs typeface="+mn-cs"/>
            </a:endParaRPr>
          </a:p>
          <a:p>
            <a:pPr marL="0" indent="0">
              <a:buFontTx/>
              <a:buNone/>
            </a:pPr>
            <a:endParaRPr lang="en-US" sz="16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23829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pPr marL="0" indent="0">
              <a:buFontTx/>
              <a:buNone/>
            </a:pPr>
            <a:r>
              <a:rPr lang="en-US" sz="1600" kern="1200" dirty="0">
                <a:solidFill>
                  <a:schemeClr val="tx1"/>
                </a:solidFill>
              </a:rPr>
              <a:t>CSD</a:t>
            </a:r>
          </a:p>
          <a:p>
            <a:pPr marL="0" indent="0">
              <a:buFontTx/>
              <a:buNone/>
            </a:pPr>
            <a:r>
              <a:rPr lang="en-US" sz="1600" i="0" u="none" strike="noStrike" kern="1200" dirty="0">
                <a:solidFill>
                  <a:schemeClr val="tx1"/>
                </a:solidFill>
                <a:effectLst/>
                <a:latin typeface="+mn-lt"/>
                <a:ea typeface="+mn-ea"/>
                <a:cs typeface="+mn-cs"/>
              </a:rPr>
              <a:t>1.2.1</a:t>
            </a:r>
            <a:r>
              <a:rPr lang="en-US" sz="1600" b="0" i="0" u="none" strike="noStrike" kern="1200" dirty="0">
                <a:solidFill>
                  <a:schemeClr val="tx1"/>
                </a:solidFill>
                <a:effectLst/>
                <a:latin typeface="+mn-lt"/>
                <a:ea typeface="+mn-ea"/>
                <a:cs typeface="+mn-cs"/>
              </a:rPr>
              <a:t> – The answer is not responsive for this particular project. The Broad Market Potential response addresses wireless LAN in general, not the broad market for Ultra High Reliability.</a:t>
            </a:r>
          </a:p>
          <a:p>
            <a:r>
              <a:rPr lang="en-US" sz="1600" dirty="0"/>
              <a:t>Response: </a:t>
            </a:r>
            <a:r>
              <a:rPr lang="en-US" sz="1600" b="0" dirty="0"/>
              <a:t>UHR project is meant to be the next generation of mainstream WLAN. As such, the broad market of UHR is large. That said, the elements that are provided in the description are the ones that would benefit from the improvements that the 802.11bn project intends to provide. Changes are made to clarify this point.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88620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In 1.2.4.b I suggest replacing "The increased capabilities envisioned for the baseband and RF parts necessary to implement the proposed amendment are in line with the current progress in technology and not expected to impinge testability."</a:t>
            </a:r>
          </a:p>
          <a:p>
            <a:r>
              <a:rPr lang="en-US" sz="1600" b="0" dirty="0"/>
              <a:t>with</a:t>
            </a:r>
          </a:p>
          <a:p>
            <a:r>
              <a:rPr lang="en-US" sz="1600" b="0" dirty="0"/>
              <a:t>"The increased capabilities envisioned for the MAC, baseband signal processing and RF technologies necessary to implement the proposed amendment are in line with the current progress of those technologies as demonstrated by lab testing, modeling and simulations."</a:t>
            </a:r>
          </a:p>
          <a:p>
            <a:r>
              <a:rPr lang="en-US" sz="1600" dirty="0"/>
              <a:t>Response: </a:t>
            </a:r>
            <a:r>
              <a:rPr lang="en-US" sz="1600" b="0" dirty="0"/>
              <a:t>Thanks. Accept</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3296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There appears to be a cut-and-paste error in the 1.2.5.a and 1.2.5b of the CSD (see below).  I suggest swapping the text under (a) and (b). </a:t>
            </a:r>
          </a:p>
          <a:p>
            <a:r>
              <a:rPr lang="en-US" sz="1600" b="0" dirty="0"/>
              <a:t> 1.2.5.a) Known cost factors. </a:t>
            </a:r>
          </a:p>
          <a:p>
            <a:r>
              <a:rPr lang="en-US" sz="1600" b="0" dirty="0"/>
              <a:t>WLAN equipment is accepted as having balanced costs. The development of Wireless capabilities to enhance the throughput and improve latency of WLAN network deployments will not disrupt the established balance. </a:t>
            </a:r>
          </a:p>
          <a:p>
            <a:r>
              <a:rPr lang="en-US" sz="1600" b="0" dirty="0"/>
              <a:t> 1.2.5.b) Balanced costs. </a:t>
            </a:r>
          </a:p>
          <a:p>
            <a:r>
              <a:rPr lang="en-US" sz="1600" b="0" dirty="0"/>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p>
          <a:p>
            <a:r>
              <a:rPr lang="en-US" sz="1600" dirty="0"/>
              <a:t>Response: </a:t>
            </a:r>
            <a:r>
              <a:rPr lang="en-US" sz="1600" b="0" dirty="0"/>
              <a:t>Thanks. Accepted</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23559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r>
              <a:rPr lang="en-US" sz="2800" dirty="0"/>
              <a:t> (1/2)</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2.1 </a:t>
            </a:r>
            <a:r>
              <a:rPr lang="en-GB" sz="1600" b="0" dirty="0">
                <a:effectLst/>
                <a:latin typeface="+mj-lt"/>
                <a:ea typeface="Calibri" panose="020F0502020204030204" pitchFamily="34" charset="0"/>
                <a:cs typeface="Times New Roman" panose="02020603050405020304" pitchFamily="18" charset="0"/>
              </a:rPr>
              <a:t>"Ultra High" violates the </a:t>
            </a:r>
            <a:r>
              <a:rPr lang="en-GB" sz="1600" b="0" dirty="0" err="1">
                <a:effectLst/>
                <a:latin typeface="+mj-lt"/>
                <a:ea typeface="Calibri" panose="020F0502020204030204" pitchFamily="34" charset="0"/>
                <a:cs typeface="Times New Roman" panose="02020603050405020304" pitchFamily="18" charset="0"/>
              </a:rPr>
              <a:t>NesCom</a:t>
            </a:r>
            <a:r>
              <a:rPr lang="en-GB" sz="1600" b="0" dirty="0">
                <a:effectLst/>
                <a:latin typeface="+mj-lt"/>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endParaRPr lang="en-GB" sz="1600" b="0" dirty="0">
              <a:latin typeface="+mj-lt"/>
              <a:ea typeface="Calibri" panose="020F0502020204030204" pitchFamily="34" charset="0"/>
              <a:cs typeface="Times New Roman" panose="02020603050405020304" pitchFamily="18" charset="0"/>
            </a:endParaRPr>
          </a:p>
          <a:p>
            <a:r>
              <a:rPr lang="en-GB" sz="1600" b="0" dirty="0">
                <a:latin typeface="+mj-lt"/>
                <a:ea typeface="Calibri" panose="020F0502020204030204" pitchFamily="34" charset="0"/>
                <a:cs typeface="Times New Roman" panose="02020603050405020304" pitchFamily="18" charset="0"/>
              </a:rPr>
              <a:t>	How is reliability defined?  No where do I find out what type of reliability is being sought.</a:t>
            </a:r>
            <a:br>
              <a:rPr lang="en-GB" sz="1600" b="0" dirty="0">
                <a:latin typeface="+mj-lt"/>
                <a:ea typeface="Calibri" panose="020F0502020204030204" pitchFamily="34" charset="0"/>
                <a:cs typeface="Times New Roman" panose="02020603050405020304" pitchFamily="18" charset="0"/>
              </a:rPr>
            </a:br>
            <a:r>
              <a:rPr lang="en-GB" sz="1600" b="0" dirty="0">
                <a:latin typeface="+mj-lt"/>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sz="1600" b="0" dirty="0">
              <a:latin typeface="+mj-lt"/>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We understand that </a:t>
            </a:r>
            <a:r>
              <a:rPr lang="en-GB" sz="1600" b="0" dirty="0" err="1">
                <a:latin typeface="+mj-lt"/>
                <a:ea typeface="Calibri" panose="020F0502020204030204" pitchFamily="34" charset="0"/>
                <a:cs typeface="Times New Roman" panose="02020603050405020304" pitchFamily="18" charset="0"/>
              </a:rPr>
              <a:t>NesCom</a:t>
            </a:r>
            <a:r>
              <a:rPr lang="en-GB" sz="1600" b="0" dirty="0">
                <a:latin typeface="+mj-lt"/>
                <a:ea typeface="Calibri" panose="020F0502020204030204" pitchFamily="34" charset="0"/>
                <a:cs typeface="Times New Roman" panose="02020603050405020304" pitchFamily="18" charset="0"/>
              </a:rPr>
              <a:t> convention allows for an exception to this that must be explained. For this reason, we have provided in section 8.1 an explanation that is clarified following the comment. Changes are made also to clarify the definition of reliability as the 3 items described in section 5.2b, and to provide quantified target for these items.</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917540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r>
              <a:rPr lang="en-US" sz="2800" dirty="0"/>
              <a:t> (2/2)</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US" sz="1600" dirty="0">
                <a:effectLst/>
              </a:rPr>
              <a:t>Continued</a:t>
            </a:r>
          </a:p>
          <a:p>
            <a:r>
              <a:rPr lang="en-US" sz="1600" dirty="0">
                <a:effectLst/>
              </a:rPr>
              <a:t>Redirect: </a:t>
            </a:r>
            <a:r>
              <a:rPr lang="en-US" sz="1600" b="0" dirty="0">
                <a:effectLst/>
              </a:rPr>
              <a:t>In 8.1, there is the claim that "IEEE 802.11 standard today provide high reliability of MPDU transfer for most use cases and deployment scenarios".  Perhaps the group can point out the location of the definition of reliability that IEEE Std 802.11 and how it currently meets this definition. As </a:t>
            </a:r>
            <a:r>
              <a:rPr lang="en-US" sz="1600" b="0" dirty="0" err="1">
                <a:effectLst/>
              </a:rPr>
              <a:t>Landsford's</a:t>
            </a:r>
            <a:r>
              <a:rPr lang="en-US" sz="1600" b="0" dirty="0">
                <a:effectLst/>
              </a:rPr>
              <a:t> definition of wireless states: "Wireless is a noisy, insecure, unreliable, piece of wire".</a:t>
            </a:r>
          </a:p>
          <a:p>
            <a:endParaRPr lang="en-US" sz="1600" dirty="0"/>
          </a:p>
          <a:p>
            <a:r>
              <a:rPr lang="en-US" sz="1600" dirty="0">
                <a:highlight>
                  <a:srgbClr val="FFFF00"/>
                </a:highlight>
              </a:rPr>
              <a:t>Response</a:t>
            </a:r>
            <a:r>
              <a:rPr lang="en-US" sz="1600" dirty="0"/>
              <a:t>:</a:t>
            </a:r>
          </a:p>
          <a:p>
            <a:r>
              <a:rPr lang="en-US" sz="1600" b="0" dirty="0"/>
              <a:t>Changes are made to provide a quantified target for packet losses.</a:t>
            </a:r>
          </a:p>
          <a:p>
            <a:r>
              <a:rPr lang="en-US" sz="1600" b="0" dirty="0"/>
              <a:t>Changes are made to 8.1 to show that, in a given scenario, multi-Gbps transmissions with less than 10ms latency and less than 0.1% packet losses can be achieved, and that we consider this as high reliability.  A 25% improvement over these already high levels of performance is quite significant.</a:t>
            </a:r>
          </a:p>
          <a:p>
            <a:endParaRPr lang="en-US" sz="1600" dirty="0"/>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2118365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116248</TotalTime>
  <Words>3591</Words>
  <Application>Microsoft Office PowerPoint</Application>
  <PresentationFormat>On-screen Show (4:3)</PresentationFormat>
  <Paragraphs>257</Paragraphs>
  <Slides>24</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Calibri</vt:lpstr>
      <vt:lpstr>Times New Roman</vt:lpstr>
      <vt:lpstr>Office Theme</vt:lpstr>
      <vt:lpstr>Document</vt:lpstr>
      <vt:lpstr>UHR PAR and CSD comments</vt:lpstr>
      <vt:lpstr>802.3 comments on 802.11 UHR PAR and CSD</vt:lpstr>
      <vt:lpstr>802.3 comments on 802.11 UHR PAR and CSD</vt:lpstr>
      <vt:lpstr>802.3 comments on 802.11 UHR PAR and CSD</vt:lpstr>
      <vt:lpstr>802.3 comments on 802.11 UHR PAR and CSD</vt:lpstr>
      <vt:lpstr>Comments on 802.11 UHR PAR and CSD: Paul Nikolich</vt:lpstr>
      <vt:lpstr>Comments on 802.11 UHR PAR and CSD: Paul Nikolich</vt:lpstr>
      <vt:lpstr>Comments on 802.11 UHR PAR and CSD: James Gilb (1/2)</vt:lpstr>
      <vt:lpstr>Comments on 802.11 UHR PAR and CSD: James Gilb (2/2)</vt:lpstr>
      <vt:lpstr>Comments on 802.11 UHR PAR and CSD: James Gilb (1/2)</vt:lpstr>
      <vt:lpstr>Comments on 802.11 UHR PAR and CSD: James Gilb (2/2)</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from 802.15</vt:lpstr>
      <vt:lpstr>Comments on 802.11 UHR PAR and CSD from 802.15</vt:lpstr>
      <vt:lpstr>Comments on 802.11 UHR PAR and CSD from 802.15</vt:lpstr>
      <vt:lpstr>Comments on 802.11 UHR PAR and CSD from 802.1</vt:lpstr>
      <vt:lpstr>Comments on 802.11 UHR PAR and CSD from 802.1</vt:lpstr>
      <vt:lpstr>Comments on 802.11 UHR PAR and CSD from 802.1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1433</cp:revision>
  <cp:lastPrinted>1601-01-01T00:00:00Z</cp:lastPrinted>
  <dcterms:created xsi:type="dcterms:W3CDTF">2017-01-26T15:28:16Z</dcterms:created>
  <dcterms:modified xsi:type="dcterms:W3CDTF">2023-07-13T16:12:00Z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