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367" r:id="rId3"/>
    <p:sldId id="2369" r:id="rId4"/>
    <p:sldId id="2370" r:id="rId5"/>
    <p:sldId id="2371" r:id="rId6"/>
    <p:sldId id="2368" r:id="rId7"/>
    <p:sldId id="2372" r:id="rId8"/>
    <p:sldId id="2373" r:id="rId9"/>
    <p:sldId id="2374" r:id="rId10"/>
    <p:sldId id="2375" r:id="rId11"/>
    <p:sldId id="2376" r:id="rId12"/>
    <p:sldId id="2377" r:id="rId13"/>
    <p:sldId id="2379" r:id="rId14"/>
    <p:sldId id="2380" r:id="rId15"/>
    <p:sldId id="2381" r:id="rId16"/>
    <p:sldId id="2382" r:id="rId17"/>
    <p:sldId id="2388" r:id="rId18"/>
    <p:sldId id="2384" r:id="rId19"/>
    <p:sldId id="2385" r:id="rId20"/>
    <p:sldId id="2386" r:id="rId21"/>
    <p:sldId id="2387"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p:scale>
          <a:sx n="93" d="100"/>
          <a:sy n="93" d="100"/>
        </p:scale>
        <p:origin x="854" y="-20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D8DA586-B018-4C25-B8E5-5D6AA8CC72F7}"/>
    <pc:docChg chg="modMainMaster">
      <pc:chgData name="Cariou, Laurent" userId="4453f93f-2ed2-46e8-bb8c-3237fbfdd40b" providerId="ADAL" clId="{8D8DA586-B018-4C25-B8E5-5D6AA8CC72F7}" dt="2023-07-11T19:04:49.826" v="0" actId="20577"/>
      <pc:docMkLst>
        <pc:docMk/>
      </pc:docMkLst>
      <pc:sldMasterChg chg="modSp mod">
        <pc:chgData name="Cariou, Laurent" userId="4453f93f-2ed2-46e8-bb8c-3237fbfdd40b" providerId="ADAL" clId="{8D8DA586-B018-4C25-B8E5-5D6AA8CC72F7}" dt="2023-07-11T19:04:49.826" v="0" actId="20577"/>
        <pc:sldMasterMkLst>
          <pc:docMk/>
          <pc:sldMasterMk cId="0" sldId="2147483648"/>
        </pc:sldMasterMkLst>
        <pc:spChg chg="mod">
          <ac:chgData name="Cariou, Laurent" userId="4453f93f-2ed2-46e8-bb8c-3237fbfdd40b" providerId="ADAL" clId="{8D8DA586-B018-4C25-B8E5-5D6AA8CC72F7}" dt="2023-07-11T19:04:49.826"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Enhanced performance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Made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Removed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endParaRPr lang="en-GB" sz="160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Response to 5.3 question is changed to Yes.</a:t>
            </a: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We assume “power saving” should be a bullet; please describe how power saving is related to reliability?</a:t>
            </a:r>
          </a:p>
          <a:p>
            <a:r>
              <a:rPr lang="en-GB" sz="1600" i="0" dirty="0">
                <a:effectLst/>
              </a:rPr>
              <a:t>Response: </a:t>
            </a:r>
            <a:r>
              <a:rPr lang="en-GB" sz="1600" b="0" i="0" dirty="0">
                <a:effectLst/>
              </a:rPr>
              <a:t>Power save doesn’t fall into the definition of reliability, but is an objective of the group. It therefore is captured as a separate point.</a:t>
            </a:r>
            <a:endParaRPr lang="en-GB" sz="1600" b="0" i="0" dirty="0">
              <a:solidFill>
                <a:srgbClr val="000000"/>
              </a:solidFill>
              <a:effectLst/>
            </a:endParaRP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9360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400" dirty="0">
                <a:effectLst/>
                <a:latin typeface="+mj-lt"/>
                <a:ea typeface="Calibri" panose="020F0502020204030204" pitchFamily="34" charset="0"/>
                <a:cs typeface="Times New Roman" panose="02020603050405020304" pitchFamily="18" charset="0"/>
              </a:rPr>
              <a:t>CSD</a:t>
            </a:r>
          </a:p>
          <a:p>
            <a:r>
              <a:rPr lang="en-US" sz="1400" dirty="0">
                <a:solidFill>
                  <a:srgbClr val="000000"/>
                </a:solidFill>
              </a:rPr>
              <a:t>1.2.3 </a:t>
            </a:r>
            <a:r>
              <a:rPr lang="en-US" sz="14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400" dirty="0"/>
              <a:t>Response: </a:t>
            </a:r>
            <a:r>
              <a:rPr lang="en-GB" sz="1400" b="0" dirty="0"/>
              <a:t>Changes are made in PAR and in CSD section 1.2.3 to clarify how we define Ultra High Reliability capability in the context of the PAR, as 3 items, for which we now provide quantified improvement targets</a:t>
            </a:r>
            <a:endParaRPr lang="en-US" sz="1400" dirty="0"/>
          </a:p>
          <a:p>
            <a:endParaRPr lang="en-US" sz="1400" b="0" dirty="0">
              <a:solidFill>
                <a:srgbClr val="000000"/>
              </a:solidFill>
            </a:endParaRPr>
          </a:p>
          <a:p>
            <a:r>
              <a:rPr lang="en-US" sz="1400" dirty="0">
                <a:solidFill>
                  <a:srgbClr val="000000"/>
                </a:solidFill>
              </a:rPr>
              <a:t>1.2.3 </a:t>
            </a:r>
            <a:r>
              <a:rPr lang="en-US" sz="1400" b="0" dirty="0">
                <a:solidFill>
                  <a:srgbClr val="000000"/>
                </a:solidFill>
              </a:rPr>
              <a:t>: “There is no other WLAN standard focusing on improving WLAN throughput at different SINR levels in scenarios of an isolated BSS and overlapping BSSs”  Please confirm this statement is correct and in what way do SINR levels differ?   How does this differ from previous 802.11 standards that improve throughput?</a:t>
            </a:r>
          </a:p>
          <a:p>
            <a:endParaRPr lang="en-US" sz="1400" b="0" dirty="0">
              <a:solidFill>
                <a:srgbClr val="000000"/>
              </a:solidFill>
            </a:endParaRPr>
          </a:p>
          <a:p>
            <a:r>
              <a:rPr lang="en-US" sz="1400" dirty="0"/>
              <a:t>Response: </a:t>
            </a:r>
            <a:r>
              <a:rPr lang="en-US" sz="1400" b="0" dirty="0"/>
              <a:t>Confirmed this statement is correct. Previous amendments were improving peak throughput, while here the focus is on throughput at range.</a:t>
            </a:r>
            <a:endParaRPr lang="en-US" sz="14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US" sz="1600" b="0" i="0" u="none" strike="noStrike" kern="1200" dirty="0">
                <a:solidFill>
                  <a:schemeClr val="tx1"/>
                </a:solidFill>
                <a:effectLst/>
                <a:latin typeface="+mn-lt"/>
                <a:ea typeface="+mn-ea"/>
                <a:cs typeface="+mn-cs"/>
              </a:rPr>
              <a:t>	IEEE 802.1 appreciates the detailed review by IEEE 802.3 and James </a:t>
            </a:r>
            <a:r>
              <a:rPr lang="en-US" sz="1600" b="0" i="0" u="none" strike="noStrike" kern="1200" dirty="0" err="1">
                <a:solidFill>
                  <a:schemeClr val="tx1"/>
                </a:solidFill>
                <a:effectLst/>
                <a:latin typeface="+mn-lt"/>
                <a:ea typeface="+mn-ea"/>
                <a:cs typeface="+mn-cs"/>
              </a:rPr>
              <a:t>Gilb</a:t>
            </a:r>
            <a:r>
              <a:rPr lang="en-US" sz="1600" b="0" i="0" u="none" strike="noStrike" kern="1200" dirty="0">
                <a:solidFill>
                  <a:schemeClr val="tx1"/>
                </a:solidFill>
                <a:effectLst/>
                <a:latin typeface="+mn-lt"/>
                <a:ea typeface="+mn-ea"/>
                <a:cs typeface="+mn-cs"/>
              </a:rPr>
              <a:t>, and concurs with their comments on the PAR.</a:t>
            </a:r>
          </a:p>
          <a:p>
            <a:r>
              <a:rPr lang="en-US" sz="1600" b="0" i="0" u="none" strike="noStrike" kern="1200" dirty="0">
                <a:solidFill>
                  <a:schemeClr val="tx1"/>
                </a:solidFill>
                <a:effectLst/>
                <a:latin typeface="+mn-lt"/>
                <a:ea typeface="+mn-ea"/>
                <a:cs typeface="+mn-cs"/>
              </a:rPr>
              <a:t>	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a:p>
            <a:r>
              <a:rPr lang="en-US" sz="1600" dirty="0"/>
              <a:t>Response: </a:t>
            </a:r>
            <a:r>
              <a:rPr lang="en-US" sz="1600" b="0" dirty="0"/>
              <a:t>Thanks. Changes are made to clarify the definition of the Ultra High Reliability capability with 3 components (throughput, latency, MPDU loss) and quantification is provided for the objectives of these components. </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4243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1.2.1 a)</a:t>
            </a:r>
            <a:r>
              <a:rPr lang="en-US" sz="1600" b="0" i="0" u="none" strike="noStrike" kern="1200" dirty="0">
                <a:solidFill>
                  <a:schemeClr val="tx1"/>
                </a:solidFill>
                <a:effectLst/>
                <a:latin typeface="+mn-lt"/>
                <a:ea typeface="+mn-ea"/>
                <a:cs typeface="+mn-cs"/>
              </a:rPr>
              <a:t> Broad Market Potential</a:t>
            </a:r>
          </a:p>
          <a:p>
            <a:r>
              <a:rPr lang="en-US" sz="1600" b="0" i="0" u="none" strike="noStrike" kern="1200" dirty="0">
                <a:solidFill>
                  <a:schemeClr val="tx1"/>
                </a:solidFill>
                <a:effectLst/>
                <a:latin typeface="+mn-lt"/>
                <a:ea typeface="+mn-ea"/>
                <a:cs typeface="+mn-cs"/>
              </a:rPr>
              <a:t>Editorial: In the fifth paragraph, change “The emerging of” to “The emergence of”</a:t>
            </a:r>
          </a:p>
          <a:p>
            <a:r>
              <a:rPr lang="en-US" sz="1600" b="0" i="0" u="none" strike="noStrike" kern="1200" dirty="0">
                <a:solidFill>
                  <a:schemeClr val="tx1"/>
                </a:solidFill>
                <a:effectLst/>
                <a:latin typeface="+mn-lt"/>
                <a:ea typeface="+mn-ea"/>
                <a:cs typeface="+mn-cs"/>
              </a:rPr>
              <a:t>We suggest introducing “Ultra High Reliability (UHR)” at this point (fifth paragraph) in the text.</a:t>
            </a:r>
          </a:p>
          <a:p>
            <a:r>
              <a:rPr lang="en-US" sz="1600" b="0" i="0" u="none" strike="noStrike" kern="1200" dirty="0">
                <a:solidFill>
                  <a:schemeClr val="tx1"/>
                </a:solidFill>
                <a:effectLst/>
                <a:latin typeface="+mn-lt"/>
                <a:ea typeface="+mn-ea"/>
                <a:cs typeface="+mn-cs"/>
              </a:rPr>
              <a:t>In the seventh paragraph:</a:t>
            </a:r>
          </a:p>
          <a:p>
            <a:r>
              <a:rPr lang="en-US" sz="1600" b="0" i="0" u="none" strike="noStrike" kern="1200" dirty="0">
                <a:solidFill>
                  <a:schemeClr val="tx1"/>
                </a:solidFill>
                <a:effectLst/>
                <a:latin typeface="+mn-lt"/>
                <a:ea typeface="+mn-ea"/>
                <a:cs typeface="+mn-cs"/>
              </a:rPr>
              <a:t>– Editorial: Change “AR/VR headset” to “AR/VR headsets” (“headset” plural)</a:t>
            </a:r>
          </a:p>
          <a:p>
            <a:r>
              <a:rPr lang="en-US" sz="1600" b="0" i="0" u="none" strike="noStrike" kern="1200" dirty="0">
                <a:solidFill>
                  <a:schemeClr val="tx1"/>
                </a:solidFill>
                <a:effectLst/>
                <a:latin typeface="+mn-lt"/>
                <a:ea typeface="+mn-ea"/>
                <a:cs typeface="+mn-cs"/>
              </a:rPr>
              <a:t>– Is “M2M” short for “mobile to mobile”? Please spell out the acronym.</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Followed recommendation from comment. Some text are also removed following other comments.</a:t>
            </a:r>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1.2.1 b)</a:t>
            </a:r>
            <a:r>
              <a:rPr lang="en-US" sz="1600" b="0" i="0" u="none" strike="noStrike" kern="1200" dirty="0">
                <a:solidFill>
                  <a:schemeClr val="tx1"/>
                </a:solidFill>
                <a:effectLst/>
                <a:latin typeface="+mn-lt"/>
                <a:ea typeface="+mn-ea"/>
                <a:cs typeface="+mn-cs"/>
              </a:rPr>
              <a:t> Multiple vendors and numerous users</a:t>
            </a:r>
          </a:p>
          <a:p>
            <a:r>
              <a:rPr lang="en-US" sz="1600" b="0" i="0" u="none" strike="noStrike" kern="1200" dirty="0">
                <a:solidFill>
                  <a:schemeClr val="tx1"/>
                </a:solidFill>
                <a:effectLst/>
                <a:latin typeface="+mn-lt"/>
                <a:ea typeface="+mn-ea"/>
                <a:cs typeface="+mn-cs"/>
              </a:rPr>
              <a:t>• This text focusses on WLAN only, with no mention of UHR. We suggest that, in the last line,</a:t>
            </a:r>
          </a:p>
          <a:p>
            <a:r>
              <a:rPr lang="en-US" sz="1600" b="0" i="0" u="none" strike="noStrike" kern="1200" dirty="0">
                <a:solidFill>
                  <a:schemeClr val="tx1"/>
                </a:solidFill>
                <a:effectLst/>
                <a:latin typeface="+mn-lt"/>
                <a:ea typeface="+mn-ea"/>
                <a:cs typeface="+mn-cs"/>
              </a:rPr>
              <a:t>“continued progress of WLAN technology” also include mention of UHR.</a:t>
            </a:r>
          </a:p>
          <a:p>
            <a:r>
              <a:rPr lang="en-US" sz="1600" dirty="0"/>
              <a:t>Response: </a:t>
            </a:r>
            <a:r>
              <a:rPr lang="en-US" sz="1600" b="0" dirty="0"/>
              <a:t>Thanks. Followed recommendation from comment.</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44269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1.2.4 b)</a:t>
            </a:r>
            <a:r>
              <a:rPr lang="en-US" sz="1600" b="0" i="0" u="none" strike="noStrike" kern="1200" dirty="0">
                <a:solidFill>
                  <a:schemeClr val="tx1"/>
                </a:solidFill>
                <a:effectLst/>
                <a:latin typeface="+mn-lt"/>
                <a:ea typeface="+mn-ea"/>
                <a:cs typeface="+mn-cs"/>
              </a:rPr>
              <a:t> Proven similar technology via testing, modeling, simulation, etc.</a:t>
            </a:r>
          </a:p>
          <a:p>
            <a:r>
              <a:rPr lang="en-US" sz="1600" b="0" i="0" u="none" strike="noStrike" kern="1200" dirty="0">
                <a:solidFill>
                  <a:schemeClr val="tx1"/>
                </a:solidFill>
                <a:effectLst/>
                <a:latin typeface="+mn-lt"/>
                <a:ea typeface="+mn-ea"/>
                <a:cs typeface="+mn-cs"/>
              </a:rPr>
              <a:t>• Editorial: Change “several billions of” to “several billion”.</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endParaRPr lang="en-US" sz="1600" b="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1.2.5 d)</a:t>
            </a:r>
            <a:r>
              <a:rPr lang="en-US" sz="1600" b="0" i="0" u="none" strike="noStrike" kern="1200" dirty="0">
                <a:solidFill>
                  <a:schemeClr val="tx1"/>
                </a:solidFill>
                <a:effectLst/>
                <a:latin typeface="+mn-lt"/>
                <a:ea typeface="+mn-ea"/>
                <a:cs typeface="+mn-cs"/>
              </a:rPr>
              <a:t> Consideration of operational costs (e.g., energy consumption).</a:t>
            </a:r>
          </a:p>
          <a:p>
            <a:r>
              <a:rPr lang="en-US" sz="16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600" b="0" i="0" u="none" strike="noStrike" kern="1200" dirty="0">
                <a:solidFill>
                  <a:schemeClr val="tx1"/>
                </a:solidFill>
                <a:effectLst/>
                <a:latin typeface="+mn-lt"/>
                <a:ea typeface="+mn-ea"/>
                <a:cs typeface="+mn-cs"/>
              </a:rPr>
              <a:t>(“benefit” singular)</a:t>
            </a:r>
            <a:endParaRPr lang="en-GB" sz="1600" b="0" i="0" u="none" strike="noStrike" kern="1200" dirty="0">
              <a:solidFill>
                <a:schemeClr val="tx1"/>
              </a:solidFill>
              <a:latin typeface="Calibri" panose="020F0502020204030204" pitchFamily="34" charset="0"/>
              <a:cs typeface="Times New Roman" panose="02020603050405020304" pitchFamily="18" charset="0"/>
            </a:endParaRP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402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Made the change following the suggestion from the commenter. (“will add” changed to “adds” to eliminate future tense)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Accepted</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 except for MPDU loss, for which there hasn’t been improvements in previous amendments.</a:t>
            </a:r>
          </a:p>
          <a:p>
            <a:endParaRPr lang="en-US" sz="160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133708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116090</TotalTime>
  <Words>2871</Words>
  <Application>Microsoft Office PowerPoint</Application>
  <PresentationFormat>On-screen Show (4:3)</PresentationFormat>
  <Paragraphs>222</Paragraphs>
  <Slides>21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lpstr>Comments on 802.11 UHR PAR and CSD from 802.15</vt:lpstr>
      <vt:lpstr>Comments on 802.11 UHR PAR and CSD from 802.1</vt:lpstr>
      <vt:lpstr>Comments on 802.11 UHR PAR and CSD from 802.1</vt:lpstr>
      <vt:lpstr>Comments on 802.11 UHR PAR and CSD from 802.1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2023-07-11T19:04:52Z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