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67" r:id="rId4"/>
    <p:sldId id="259" r:id="rId5"/>
    <p:sldId id="282" r:id="rId6"/>
    <p:sldId id="261" r:id="rId7"/>
    <p:sldId id="283" r:id="rId8"/>
    <p:sldId id="263" r:id="rId9"/>
    <p:sldId id="284" r:id="rId10"/>
    <p:sldId id="271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9928" autoAdjust="0"/>
  </p:normalViewPr>
  <p:slideViewPr>
    <p:cSldViewPr>
      <p:cViewPr varScale="1">
        <p:scale>
          <a:sx n="81" d="100"/>
          <a:sy n="81" d="100"/>
        </p:scale>
        <p:origin x="2011" y="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altLang="zh-CN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4526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49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70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57200" lvl="1" indent="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8207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132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0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Xiaokun</a:t>
            </a:r>
            <a:r>
              <a:rPr lang="en-US" altLang="zh-CN" dirty="0"/>
              <a:t> Hu</a:t>
            </a:r>
            <a:r>
              <a:rPr lang="en-GB" dirty="0"/>
              <a:t>, et al., </a:t>
            </a:r>
            <a:r>
              <a:rPr lang="en-GB" dirty="0" err="1"/>
              <a:t>Ruijie</a:t>
            </a:r>
            <a:r>
              <a:rPr lang="en-GB" dirty="0"/>
              <a:t> Networks Co., Ltd.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kumimoji="0" lang="en-US" altLang="zh-CN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1159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Xiaokun</a:t>
            </a:r>
            <a:r>
              <a:rPr lang="en-GB" dirty="0"/>
              <a:t> Hu, et al., </a:t>
            </a:r>
            <a:r>
              <a:rPr lang="en-GB" dirty="0" err="1"/>
              <a:t>Ruijie</a:t>
            </a:r>
            <a:r>
              <a:rPr lang="en-GB" dirty="0"/>
              <a:t> Networks Co., Ltd.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r>
              <a:rPr lang="en-US" altLang="zh-CN" sz="2400" b="0" dirty="0"/>
              <a:t>Discussions on CSI capture based positioning enhancement</a:t>
            </a:r>
            <a:endParaRPr lang="en-GB" sz="2400" b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28DC689E-EB82-40DF-9371-32AEA963F6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423305"/>
              </p:ext>
            </p:extLst>
          </p:nvPr>
        </p:nvGraphicFramePr>
        <p:xfrm>
          <a:off x="512763" y="2497138"/>
          <a:ext cx="8497887" cy="233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Document" r:id="rId4" imgW="10459294" imgH="2765965" progId="Word.Document.8">
                  <p:embed/>
                </p:oleObj>
              </mc:Choice>
              <mc:Fallback>
                <p:oleObj name="Document" r:id="rId4" imgW="10459294" imgH="2765965" progId="Word.Document.8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B43E0328-54C8-0A87-4EB4-2B008548BE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497138"/>
                        <a:ext cx="8497887" cy="2332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21939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Conclusion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>
                <a:solidFill>
                  <a:srgbClr val="05073B"/>
                </a:solidFill>
                <a:latin typeface="+mj-lt"/>
              </a:rPr>
              <a:t>P</a:t>
            </a:r>
            <a:r>
              <a:rPr lang="en-US" altLang="zh-CN" sz="2000" b="0" i="0" dirty="0">
                <a:solidFill>
                  <a:srgbClr val="05073B"/>
                </a:solidFill>
                <a:effectLst/>
                <a:latin typeface="+mj-lt"/>
              </a:rPr>
              <a:t>ositioning can assist in improving the reliability of wireless networks.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i="0" dirty="0">
                <a:solidFill>
                  <a:srgbClr val="05073B"/>
                </a:solidFill>
                <a:effectLst/>
                <a:latin typeface="+mj-lt"/>
              </a:rPr>
              <a:t>AOA angle measurement can assist FTM positioning to further improve positioning accuracy.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i="0" dirty="0">
                <a:solidFill>
                  <a:srgbClr val="05073B"/>
                </a:solidFill>
                <a:effectLst/>
                <a:latin typeface="+mj-lt"/>
              </a:rPr>
              <a:t>The new PPDU format can effectively improve the efficiency of CSI capture and AOA measurement.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>
                <a:solidFill>
                  <a:srgbClr val="05073B"/>
                </a:solidFill>
                <a:latin typeface="+mj-lt"/>
              </a:rPr>
              <a:t>helpful for integrated sensing and communication (ISAC)</a:t>
            </a:r>
            <a:endParaRPr lang="en-US" sz="2000" b="0" dirty="0">
              <a:solidFill>
                <a:srgbClr val="05073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8985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21939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802.11-16/0137r4,</a:t>
            </a:r>
            <a:r>
              <a:rPr lang="en-US" altLang="zh-CN" sz="1600" dirty="0">
                <a:latin typeface="+mj-lt"/>
              </a:rPr>
              <a:t> </a:t>
            </a: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NGP Use Case Template</a:t>
            </a: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802.11-23/480r1, UHR proposed PAR</a:t>
            </a: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802.11-22/1910r3, Seamless Roaming for UHR</a:t>
            </a:r>
            <a:endParaRPr lang="zh-CN" altLang="zh-CN" sz="1600" dirty="0">
              <a:latin typeface="+mj-lt"/>
              <a:ea typeface="MS Mincho" panose="02020609040205080304" pitchFamily="49" charset="-128"/>
            </a:endParaRP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802.11-22/475r3, Proposed IEEE 802.11 AIML TIG Technical Report Text for the AIML-based Roaming Enhancements Use Case</a:t>
            </a: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i="1" dirty="0" err="1">
                <a:solidFill>
                  <a:schemeClr val="tx1"/>
                </a:solidFill>
                <a:effectLst/>
                <a:latin typeface="+mj-lt"/>
              </a:rPr>
              <a:t>Jie</a:t>
            </a:r>
            <a:r>
              <a:rPr lang="en-US" altLang="zh-CN" sz="1600" i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US" altLang="zh-CN" sz="1600" i="1" dirty="0" err="1">
                <a:solidFill>
                  <a:schemeClr val="tx1"/>
                </a:solidFill>
                <a:effectLst/>
                <a:latin typeface="+mj-lt"/>
              </a:rPr>
              <a:t>Xiong</a:t>
            </a:r>
            <a:r>
              <a:rPr lang="en-US" altLang="zh-CN" sz="1600" i="1" dirty="0">
                <a:solidFill>
                  <a:schemeClr val="tx1"/>
                </a:solidFill>
                <a:effectLst/>
                <a:latin typeface="+mj-lt"/>
              </a:rPr>
              <a:t>, Kyle Jamieson</a:t>
            </a:r>
            <a:r>
              <a:rPr lang="en-US" altLang="zh-CN" sz="1600" dirty="0">
                <a:solidFill>
                  <a:schemeClr val="tx1"/>
                </a:solidFill>
                <a:latin typeface="+mj-lt"/>
              </a:rPr>
              <a:t> “</a:t>
            </a:r>
            <a:r>
              <a:rPr lang="en-US" altLang="zh-CN" sz="1600" i="0" dirty="0" err="1">
                <a:solidFill>
                  <a:schemeClr val="tx1"/>
                </a:solidFill>
                <a:effectLst/>
                <a:latin typeface="+mj-lt"/>
              </a:rPr>
              <a:t>ArrayTrack</a:t>
            </a:r>
            <a:r>
              <a:rPr lang="en-US" altLang="zh-CN" sz="1600" i="0" dirty="0">
                <a:solidFill>
                  <a:schemeClr val="tx1"/>
                </a:solidFill>
                <a:effectLst/>
                <a:latin typeface="+mj-lt"/>
              </a:rPr>
              <a:t>: A Fine-Grained Indoor Location System”</a:t>
            </a:r>
            <a:r>
              <a:rPr lang="en-US" altLang="zh-CN" sz="1600" dirty="0">
                <a:solidFill>
                  <a:schemeClr val="tx1"/>
                </a:solidFill>
                <a:latin typeface="+mj-lt"/>
              </a:rPr>
              <a:t> ,</a:t>
            </a:r>
            <a:r>
              <a:rPr lang="en-US" altLang="zh-CN" sz="160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altLang="zh-CN" sz="1600" i="0" dirty="0" err="1">
                <a:solidFill>
                  <a:srgbClr val="000000"/>
                </a:solidFill>
                <a:effectLst/>
                <a:latin typeface="+mj-lt"/>
              </a:rPr>
              <a:t>Usenix</a:t>
            </a:r>
            <a:r>
              <a:rPr lang="en-US" altLang="zh-CN" sz="1600" i="0" dirty="0">
                <a:solidFill>
                  <a:srgbClr val="000000"/>
                </a:solidFill>
                <a:effectLst/>
                <a:latin typeface="+mj-lt"/>
              </a:rPr>
              <a:t> Conference on Networked Systems Design and Implementation. USENIX Association, 2013:71-84</a:t>
            </a: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pt-BR" altLang="zh-CN" sz="1600" i="1" dirty="0">
                <a:latin typeface="+mj-lt"/>
              </a:rPr>
              <a:t>Tanguy Ropitault, Claudio R. C. M. da Silva,</a:t>
            </a:r>
            <a:r>
              <a:rPr lang="zh-CN" altLang="en-US" sz="1600" dirty="0">
                <a:latin typeface="+mj-lt"/>
              </a:rPr>
              <a:t>“</a:t>
            </a:r>
            <a:r>
              <a:rPr lang="en-US" altLang="zh-CN" sz="1600" dirty="0">
                <a:latin typeface="+mj-lt"/>
              </a:rPr>
              <a:t>IEEE 802.11bf WLAN Sensing Procedure: Enabling the Widespread Adoption of Wi-Fi Sensing</a:t>
            </a:r>
            <a:r>
              <a:rPr lang="zh-CN" altLang="en-US" sz="1600" dirty="0">
                <a:latin typeface="+mj-lt"/>
              </a:rPr>
              <a:t>”</a:t>
            </a:r>
          </a:p>
          <a:p>
            <a:pPr marL="0" indent="0" hangingPunct="0">
              <a:spcAft>
                <a:spcPts val="600"/>
              </a:spcAft>
            </a:pPr>
            <a:endParaRPr lang="en-US" altLang="zh-CN" sz="1600" dirty="0">
              <a:latin typeface="+mj-lt"/>
              <a:ea typeface="MS Mincho" panose="02020609040205080304" pitchFamily="49" charset="-128"/>
            </a:endParaRP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endParaRPr lang="zh-CN" altLang="zh-CN" sz="1600" dirty="0">
              <a:latin typeface="+mj-lt"/>
              <a:ea typeface="MS Mincho" panose="02020609040205080304" pitchFamily="49" charset="-128"/>
            </a:endParaRPr>
          </a:p>
          <a:p>
            <a:endParaRPr lang="en-US" sz="1600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9676D53-0E22-4E11-B3C8-24DB32CB2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723" y="1556792"/>
            <a:ext cx="7416824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b="0" kern="0">
              <a:solidFill>
                <a:schemeClr val="tx1"/>
              </a:solidFill>
              <a:latin typeface="+mj-lt"/>
              <a:ea typeface="宋体" panose="02010600030101010101" pitchFamily="2" charset="-122"/>
            </a:endParaRPr>
          </a:p>
          <a:p>
            <a:pPr marL="0" indent="0"/>
            <a:r>
              <a:rPr lang="en-US" altLang="zh-CN" sz="2000" b="0" kern="0">
                <a:solidFill>
                  <a:srgbClr val="2A2B2E"/>
                </a:solidFill>
                <a:latin typeface="+mj-lt"/>
              </a:rPr>
              <a:t>UHR discussed various solutions to improve network reliability, such as using AP MLD and AIML to enhance roaming efficiency.[1][2][3]</a:t>
            </a:r>
          </a:p>
          <a:p>
            <a:pPr marL="0" indent="0"/>
            <a:endParaRPr lang="en-US" altLang="zh-CN" sz="2000" b="0" kern="0">
              <a:solidFill>
                <a:srgbClr val="2A2B2E"/>
              </a:solidFill>
              <a:latin typeface="+mj-lt"/>
            </a:endParaRPr>
          </a:p>
          <a:p>
            <a:pPr marL="0" indent="0"/>
            <a:r>
              <a:rPr lang="en-US" altLang="zh-CN" sz="2000" b="0" kern="0">
                <a:solidFill>
                  <a:srgbClr val="2A2B2E"/>
                </a:solidFill>
                <a:latin typeface="+mj-lt"/>
              </a:rPr>
              <a:t>NGP, TGaz and TGbk have enumerated a number of positioning cases</a:t>
            </a:r>
            <a:r>
              <a:rPr lang="zh-CN" altLang="en-US" sz="2000" b="0" kern="0">
                <a:solidFill>
                  <a:srgbClr val="2A2B2E"/>
                </a:solidFill>
                <a:latin typeface="+mj-lt"/>
              </a:rPr>
              <a:t>，</a:t>
            </a:r>
            <a:r>
              <a:rPr lang="en-US" altLang="zh-CN" sz="2000" b="0" kern="0">
                <a:solidFill>
                  <a:srgbClr val="2A2B2E"/>
                </a:solidFill>
                <a:latin typeface="+mj-lt"/>
              </a:rPr>
              <a:t>such as </a:t>
            </a:r>
            <a:r>
              <a:rPr lang="en-US" altLang="ja-JP" sz="2000" b="0" kern="0">
                <a:latin typeface="+mj-lt"/>
              </a:rPr>
              <a:t>navigation in public buildings</a:t>
            </a:r>
            <a:r>
              <a:rPr lang="zh-CN" altLang="en-US" sz="2000" b="0" kern="0">
                <a:latin typeface="+mj-lt"/>
              </a:rPr>
              <a:t>，</a:t>
            </a:r>
            <a:r>
              <a:rPr lang="en-US" altLang="ja-JP" sz="2000" b="0" kern="0">
                <a:latin typeface="+mj-lt"/>
              </a:rPr>
              <a:t>indoor geotagging</a:t>
            </a:r>
            <a:r>
              <a:rPr lang="zh-CN" altLang="en-US" sz="2000" b="0" kern="0">
                <a:latin typeface="+mj-lt"/>
              </a:rPr>
              <a:t>，</a:t>
            </a:r>
            <a:r>
              <a:rPr lang="en-US" altLang="zh-CN" sz="2000" b="0" kern="0">
                <a:latin typeface="+mj-lt"/>
              </a:rPr>
              <a:t>robot positioning, agricultural IOT, position for electronic tag ,etc.[4]</a:t>
            </a:r>
            <a:endParaRPr lang="en-US" altLang="zh-CN" sz="2000" kern="0">
              <a:solidFill>
                <a:srgbClr val="2A2B2E"/>
              </a:solidFill>
              <a:latin typeface="+mj-lt"/>
            </a:endParaRPr>
          </a:p>
          <a:p>
            <a:pPr marL="0" indent="0"/>
            <a:r>
              <a:rPr lang="en-US" altLang="zh-CN" sz="2000" kern="0">
                <a:solidFill>
                  <a:srgbClr val="2A2B2E"/>
                </a:solidFill>
                <a:latin typeface="+mj-lt"/>
              </a:rPr>
              <a:t>Some cases show that position information can help to improve the reliability of wireless networks:</a:t>
            </a:r>
            <a:br>
              <a:rPr lang="en-US" altLang="zh-CN" sz="2000" b="0" kern="0">
                <a:solidFill>
                  <a:srgbClr val="2A2B2E"/>
                </a:solidFill>
                <a:latin typeface="+mj-lt"/>
              </a:rPr>
            </a:br>
            <a:r>
              <a:rPr lang="en-US" altLang="zh-CN" sz="2000" b="0" kern="0">
                <a:solidFill>
                  <a:srgbClr val="2A2B2E"/>
                </a:solidFill>
                <a:latin typeface="+mj-lt"/>
              </a:rPr>
              <a:t>1)Positioning for spectrum management, such as load balance and handover process.</a:t>
            </a:r>
          </a:p>
          <a:p>
            <a:pPr marL="0" indent="0"/>
            <a:r>
              <a:rPr lang="en-US" altLang="zh-CN" sz="2000" b="0" kern="0">
                <a:solidFill>
                  <a:schemeClr val="tx1"/>
                </a:solidFill>
                <a:latin typeface="+mj-lt"/>
                <a:ea typeface="宋体" panose="02010600030101010101" pitchFamily="2" charset="-122"/>
              </a:rPr>
              <a:t>2)</a:t>
            </a:r>
            <a:r>
              <a:rPr lang="en-US" altLang="zh-CN" sz="2000" b="0" kern="0">
                <a:solidFill>
                  <a:schemeClr val="tx1"/>
                </a:solidFill>
                <a:latin typeface="+mj-lt"/>
              </a:rPr>
              <a:t>Location Based Network Manageme</a:t>
            </a:r>
            <a:r>
              <a:rPr lang="en-US" altLang="zh-CN" sz="2000" b="0" kern="0">
                <a:latin typeface="+mj-lt"/>
              </a:rPr>
              <a:t>nt. [4]</a:t>
            </a:r>
            <a:endParaRPr lang="en-US" altLang="zh-CN" sz="2000" kern="0">
              <a:solidFill>
                <a:srgbClr val="2A2B2E"/>
              </a:solidFill>
              <a:latin typeface="+mj-lt"/>
            </a:endParaRPr>
          </a:p>
          <a:p>
            <a:pPr marL="0" indent="0"/>
            <a:endParaRPr lang="en-US" altLang="zh-CN" sz="2000" b="0" kern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1932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8104" y="6475413"/>
            <a:ext cx="3034234" cy="121939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</a:t>
            </a:fld>
            <a:endParaRPr lang="en-GB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D603CF5-4091-4A60-ADC4-C206A8C92868}"/>
              </a:ext>
            </a:extLst>
          </p:cNvPr>
          <p:cNvSpPr txBox="1"/>
          <p:nvPr/>
        </p:nvSpPr>
        <p:spPr>
          <a:xfrm>
            <a:off x="252822" y="2251133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b="0" i="0" dirty="0">
                <a:solidFill>
                  <a:schemeClr val="tx1"/>
                </a:solidFill>
                <a:effectLst/>
                <a:latin typeface="+mj-lt"/>
              </a:rPr>
              <a:t>In corner scenarios, the network quality may suffer due to the drastic reduction in RSSI.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  <a:latin typeface="+mj-lt"/>
              </a:rPr>
              <a:t>By calculating the location of STA, AP0 learns that STA is moving towards AP1 and increases the roaming threshold to trigger early roaming guidance.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0CB8351-A628-4649-A525-D266499AF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483" y="3423508"/>
            <a:ext cx="4695307" cy="2741962"/>
          </a:xfrm>
          <a:prstGeom prst="rect">
            <a:avLst/>
          </a:prstGeom>
        </p:spPr>
      </p:pic>
      <p:sp>
        <p:nvSpPr>
          <p:cNvPr id="11" name="Rectangle 1">
            <a:extLst>
              <a:ext uri="{FF2B5EF4-FFF2-40B4-BE49-F238E27FC236}">
                <a16:creationId xmlns:a16="http://schemas.microsoft.com/office/drawing/2014/main" id="{DFF3452C-C5FE-45E9-8AAD-0FCB39054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r>
              <a:rPr lang="en-US" altLang="zh-CN" sz="2800" dirty="0">
                <a:solidFill>
                  <a:srgbClr val="2A2B2E"/>
                </a:solidFill>
                <a:latin typeface="+mj-lt"/>
              </a:rPr>
              <a:t>Positioning </a:t>
            </a:r>
            <a:r>
              <a:rPr lang="en-US" altLang="zh-CN" sz="2800" dirty="0">
                <a:solidFill>
                  <a:srgbClr val="2A2B2E"/>
                </a:solidFill>
              </a:rPr>
              <a:t>help to increase reliability case </a:t>
            </a:r>
            <a:br>
              <a:rPr lang="en-US" altLang="zh-CN" sz="2800" dirty="0">
                <a:solidFill>
                  <a:srgbClr val="2A2B2E"/>
                </a:solidFill>
              </a:rPr>
            </a:br>
            <a:r>
              <a:rPr lang="en-US" altLang="zh-CN" sz="2800" dirty="0">
                <a:solidFill>
                  <a:srgbClr val="2A2B2E"/>
                </a:solidFill>
              </a:rPr>
              <a:t>--</a:t>
            </a:r>
            <a:r>
              <a:rPr lang="en-US" altLang="zh-CN" sz="2800" dirty="0">
                <a:solidFill>
                  <a:srgbClr val="2A2B2E"/>
                </a:solidFill>
                <a:latin typeface="+mj-lt"/>
              </a:rPr>
              <a:t>handover process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7ED610A-E392-45F7-B9F8-E799A25D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822" y="3853120"/>
            <a:ext cx="3741959" cy="22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37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8104" y="6475413"/>
            <a:ext cx="3034234" cy="121939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D603CF5-4091-4A60-ADC4-C206A8C92868}"/>
              </a:ext>
            </a:extLst>
          </p:cNvPr>
          <p:cNvSpPr txBox="1"/>
          <p:nvPr/>
        </p:nvSpPr>
        <p:spPr>
          <a:xfrm>
            <a:off x="299355" y="2749382"/>
            <a:ext cx="47880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  <a:latin typeface="+mj-lt"/>
              </a:rPr>
              <a:t>In the previously mentioned scenario, it may be necessary for </a:t>
            </a:r>
            <a:r>
              <a:rPr lang="en-US" altLang="zh-CN" sz="1800" b="1" dirty="0">
                <a:solidFill>
                  <a:schemeClr val="tx1"/>
                </a:solidFill>
                <a:latin typeface="+mj-lt"/>
              </a:rPr>
              <a:t>a single AP to have complete terminal positioning capabilities.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  <a:latin typeface="+mj-lt"/>
            </a:endParaRPr>
          </a:p>
          <a:p>
            <a:pPr marL="0" lvl="1" indent="0"/>
            <a:r>
              <a:rPr lang="en-US" altLang="zh-CN" sz="1800" dirty="0">
                <a:solidFill>
                  <a:schemeClr val="tx1"/>
                </a:solidFill>
              </a:rPr>
              <a:t>Obviously</a:t>
            </a:r>
            <a:r>
              <a:rPr lang="zh-CN" altLang="en-US" sz="1800" dirty="0">
                <a:solidFill>
                  <a:schemeClr val="tx1"/>
                </a:solidFill>
              </a:rPr>
              <a:t>，</a:t>
            </a:r>
            <a:r>
              <a:rPr lang="en-US" altLang="zh-CN" sz="1800" dirty="0">
                <a:solidFill>
                  <a:schemeClr val="tx1"/>
                </a:solidFill>
              </a:rPr>
              <a:t>in the right figure , the distance can be get from FTM.</a:t>
            </a:r>
          </a:p>
          <a:p>
            <a:pPr marL="0" lvl="1" indent="0"/>
            <a:r>
              <a:rPr lang="en-US" altLang="zh-CN" sz="1800" dirty="0">
                <a:solidFill>
                  <a:schemeClr val="tx1"/>
                </a:solidFill>
              </a:rPr>
              <a:t>However, obtaining the azimuth angle or AOA worth further discussion.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  <a:latin typeface="+mj-lt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B1C77B64-EBAD-4D21-B5A5-6AAEC6C88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2800" dirty="0">
                <a:solidFill>
                  <a:srgbClr val="2A2B2E"/>
                </a:solidFill>
              </a:rPr>
              <a:t>Single-AP positioning</a:t>
            </a:r>
            <a:endParaRPr lang="zh-CN" altLang="en-US" sz="2800" dirty="0">
              <a:solidFill>
                <a:srgbClr val="2A2B2E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C16A826-0714-4397-B2AA-779EF6FE18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663" y="1776324"/>
            <a:ext cx="3688675" cy="40200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EAEA012-6269-428F-A1A6-2E66BBD9E96C}"/>
              </a:ext>
            </a:extLst>
          </p:cNvPr>
          <p:cNvSpPr txBox="1"/>
          <p:nvPr/>
        </p:nvSpPr>
        <p:spPr>
          <a:xfrm>
            <a:off x="5390477" y="5583913"/>
            <a:ext cx="30508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b="0" i="0" dirty="0">
                <a:solidFill>
                  <a:srgbClr val="101214"/>
                </a:solidFill>
                <a:effectLst/>
                <a:latin typeface="+mj-lt"/>
              </a:rPr>
              <a:t>Multi-antenna group switch and </a:t>
            </a:r>
            <a:r>
              <a:rPr lang="en-US" altLang="zh-CN" sz="900" b="0" i="0" dirty="0" err="1">
                <a:solidFill>
                  <a:srgbClr val="101214"/>
                </a:solidFill>
                <a:effectLst/>
                <a:latin typeface="+mj-lt"/>
              </a:rPr>
              <a:t>AoA</a:t>
            </a:r>
            <a:r>
              <a:rPr lang="en-US" altLang="zh-CN" sz="900" b="0" i="0" dirty="0">
                <a:solidFill>
                  <a:srgbClr val="101214"/>
                </a:solidFill>
                <a:effectLst/>
                <a:latin typeface="+mj-lt"/>
              </a:rPr>
              <a:t> measurement procedure</a:t>
            </a:r>
            <a:endParaRPr lang="zh-CN" altLang="en-US" sz="9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B0215A6-5253-4CB2-8719-544336A76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000" y="2641341"/>
            <a:ext cx="2415790" cy="270202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D22A6F58-46FD-4141-9321-BDF0AF7C8158}"/>
              </a:ext>
            </a:extLst>
          </p:cNvPr>
          <p:cNvSpPr txBox="1"/>
          <p:nvPr/>
        </p:nvSpPr>
        <p:spPr>
          <a:xfrm>
            <a:off x="662372" y="5588552"/>
            <a:ext cx="349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900" i="1" dirty="0">
                <a:solidFill>
                  <a:schemeClr val="tx1"/>
                </a:solidFill>
                <a:effectLst/>
                <a:latin typeface="+mj-lt"/>
              </a:rPr>
              <a:t>[5]</a:t>
            </a:r>
            <a:r>
              <a:rPr lang="en-US" altLang="zh-CN" sz="900" i="1" dirty="0" err="1">
                <a:solidFill>
                  <a:schemeClr val="tx1"/>
                </a:solidFill>
                <a:effectLst/>
                <a:latin typeface="+mj-lt"/>
              </a:rPr>
              <a:t>Jie</a:t>
            </a:r>
            <a:r>
              <a:rPr lang="en-US" altLang="zh-CN" sz="900" i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US" altLang="zh-CN" sz="900" i="1" dirty="0" err="1">
                <a:solidFill>
                  <a:schemeClr val="tx1"/>
                </a:solidFill>
                <a:effectLst/>
                <a:latin typeface="+mj-lt"/>
              </a:rPr>
              <a:t>Xiong</a:t>
            </a:r>
            <a:r>
              <a:rPr lang="en-US" altLang="zh-CN" sz="9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zh-CN" sz="900" i="1" dirty="0">
                <a:solidFill>
                  <a:schemeClr val="tx1"/>
                </a:solidFill>
                <a:effectLst/>
                <a:latin typeface="+mj-lt"/>
              </a:rPr>
              <a:t>Kyle Jamieson</a:t>
            </a:r>
            <a:r>
              <a:rPr lang="en-US" altLang="zh-CN" sz="900" dirty="0">
                <a:solidFill>
                  <a:schemeClr val="tx1"/>
                </a:solidFill>
                <a:latin typeface="+mj-lt"/>
              </a:rPr>
              <a:t> :</a:t>
            </a:r>
            <a:r>
              <a:rPr lang="en-US" altLang="zh-CN" sz="900" i="0" dirty="0" err="1">
                <a:solidFill>
                  <a:schemeClr val="tx1"/>
                </a:solidFill>
                <a:effectLst/>
                <a:latin typeface="+mj-lt"/>
              </a:rPr>
              <a:t>ArrayTrack</a:t>
            </a:r>
            <a:r>
              <a:rPr lang="en-US" altLang="zh-CN" sz="900" i="0" dirty="0">
                <a:solidFill>
                  <a:schemeClr val="tx1"/>
                </a:solidFill>
                <a:effectLst/>
                <a:latin typeface="+mj-lt"/>
              </a:rPr>
              <a:t>: A Fine-Grained Indoor Location System</a:t>
            </a:r>
            <a:r>
              <a:rPr lang="en-US" altLang="zh-CN" sz="900" dirty="0">
                <a:solidFill>
                  <a:schemeClr val="tx1"/>
                </a:solidFill>
                <a:latin typeface="+mj-lt"/>
              </a:rPr>
              <a:t> ,</a:t>
            </a:r>
            <a:r>
              <a:rPr lang="en-US" altLang="zh-CN" sz="900" b="0" i="0" dirty="0">
                <a:solidFill>
                  <a:srgbClr val="000000"/>
                </a:solidFill>
                <a:effectLst/>
                <a:latin typeface="+mj-lt"/>
              </a:rPr>
              <a:t> UCL CS Research Note RN/11/19</a:t>
            </a:r>
            <a:r>
              <a:rPr lang="en-US" altLang="zh-CN" sz="900" dirty="0">
                <a:latin typeface="+mj-lt"/>
              </a:rPr>
              <a:t> </a:t>
            </a:r>
            <a:endParaRPr lang="zh-CN" altLang="en-US" sz="9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138C5E4D-36B2-486D-8660-FB8C5EF82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2884677"/>
            <a:ext cx="2554810" cy="2191075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5CB3AC35-E3F6-445C-BFF3-2439F7A25820}"/>
              </a:ext>
            </a:extLst>
          </p:cNvPr>
          <p:cNvSpPr txBox="1"/>
          <p:nvPr/>
        </p:nvSpPr>
        <p:spPr>
          <a:xfrm>
            <a:off x="4873625" y="1916967"/>
            <a:ext cx="416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i="0" dirty="0">
                <a:solidFill>
                  <a:srgbClr val="101214"/>
                </a:solidFill>
                <a:effectLst/>
              </a:rPr>
              <a:t>AOA needs to switch the antenna array.</a:t>
            </a:r>
            <a:endParaRPr lang="zh-CN" altLang="en-US" sz="1800" b="1" dirty="0"/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19439A53-0AA5-4F6C-8B04-0C475FA6C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372" y="794282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kern="0" dirty="0">
                <a:solidFill>
                  <a:srgbClr val="101214"/>
                </a:solidFill>
              </a:rPr>
              <a:t>AOA needs</a:t>
            </a:r>
            <a:endParaRPr lang="en-GB" sz="2800" kern="0" dirty="0">
              <a:ea typeface="宋体" panose="02010600030101010101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42F8171-D614-4C90-8598-0C423278B596}"/>
              </a:ext>
            </a:extLst>
          </p:cNvPr>
          <p:cNvSpPr txBox="1"/>
          <p:nvPr/>
        </p:nvSpPr>
        <p:spPr>
          <a:xfrm>
            <a:off x="662372" y="1939953"/>
            <a:ext cx="38748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i="0" dirty="0">
                <a:solidFill>
                  <a:srgbClr val="101214"/>
                </a:solidFill>
                <a:effectLst/>
              </a:rPr>
              <a:t>AOA needs more antennas.</a:t>
            </a:r>
            <a:endParaRPr lang="zh-CN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288378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4434" y="4427375"/>
            <a:ext cx="3659188" cy="1362197"/>
          </a:xfrm>
          <a:ln/>
        </p:spPr>
        <p:txBody>
          <a:bodyPr/>
          <a:lstStyle/>
          <a:p>
            <a:pPr marL="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b="0" i="0" dirty="0">
                <a:solidFill>
                  <a:srgbClr val="05073B"/>
                </a:solidFill>
                <a:effectLst/>
                <a:latin typeface="+mj-lt"/>
              </a:rPr>
              <a:t>11az has designed HE ranging NDP and HE trigger-based (TB) ranging NDP, which can improve the accuracy of channel and </a:t>
            </a:r>
            <a:r>
              <a:rPr lang="en-US" altLang="zh-CN" sz="1600" b="0" i="0" dirty="0" err="1">
                <a:solidFill>
                  <a:srgbClr val="05073B"/>
                </a:solidFill>
                <a:effectLst/>
                <a:latin typeface="+mj-lt"/>
              </a:rPr>
              <a:t>ToF</a:t>
            </a:r>
            <a:r>
              <a:rPr lang="en-US" altLang="zh-CN" sz="1600" b="0" i="0" dirty="0">
                <a:solidFill>
                  <a:srgbClr val="05073B"/>
                </a:solidFill>
                <a:effectLst/>
                <a:latin typeface="+mj-lt"/>
              </a:rPr>
              <a:t> estimation through HE-LTF repetition.</a:t>
            </a:r>
            <a:endParaRPr lang="en-GB" sz="1800" dirty="0"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369463C-B2D9-478C-BF24-3EACAD72A6A2}"/>
              </a:ext>
            </a:extLst>
          </p:cNvPr>
          <p:cNvSpPr txBox="1"/>
          <p:nvPr/>
        </p:nvSpPr>
        <p:spPr>
          <a:xfrm>
            <a:off x="5247517" y="4427375"/>
            <a:ext cx="39020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i="0" dirty="0">
                <a:solidFill>
                  <a:srgbClr val="05073B"/>
                </a:solidFill>
                <a:effectLst/>
                <a:latin typeface="+mj-lt"/>
              </a:rPr>
              <a:t>11az and 11bf have also developed various procedures for channel estimation through NDP. </a:t>
            </a:r>
            <a:r>
              <a:rPr lang="en-US" altLang="zh-CN" sz="1600" dirty="0">
                <a:solidFill>
                  <a:srgbClr val="101214"/>
                </a:solidFill>
                <a:latin typeface="+mj-lt"/>
                <a:ea typeface="宋体" panose="02010600030101010101" pitchFamily="2" charset="-122"/>
              </a:rPr>
              <a:t>[6]</a:t>
            </a:r>
            <a:endParaRPr lang="zh-CN" altLang="en-US" sz="1600" dirty="0">
              <a:solidFill>
                <a:schemeClr val="tx1"/>
              </a:solidFill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D8E1041A-47BE-4A70-A1A0-3EECC9F99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636845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kern="0" dirty="0">
                <a:solidFill>
                  <a:srgbClr val="101214"/>
                </a:solidFill>
              </a:rPr>
              <a:t>Ranging NDP and Sounding procedure </a:t>
            </a:r>
            <a:endParaRPr lang="en-GB" sz="2800" kern="0" dirty="0">
              <a:ea typeface="宋体" panose="02010600030101010101" pitchFamily="2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E9D92AA-8698-4C26-A8CF-B3BB9A93DA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3" b="10286"/>
          <a:stretch/>
        </p:blipFill>
        <p:spPr>
          <a:xfrm>
            <a:off x="5220072" y="2414786"/>
            <a:ext cx="3024336" cy="19081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2DE4FB0-286A-4763-BBA9-23083249CA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434" y="2448915"/>
            <a:ext cx="4023326" cy="158406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i="0" dirty="0">
                <a:solidFill>
                  <a:srgbClr val="101214"/>
                </a:solidFill>
                <a:effectLst/>
              </a:rPr>
              <a:t>Switch and call cost too much</a:t>
            </a:r>
            <a:endParaRPr lang="en-GB" dirty="0">
              <a:highlight>
                <a:srgbClr val="FFFF00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0603596-1F7D-4F2C-B186-2673A455E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305928"/>
            <a:ext cx="6433038" cy="1730862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55086260-C977-4E3C-A29C-D1F4F952DB1D}"/>
              </a:ext>
            </a:extLst>
          </p:cNvPr>
          <p:cNvSpPr txBox="1"/>
          <p:nvPr/>
        </p:nvSpPr>
        <p:spPr>
          <a:xfrm>
            <a:off x="2610649" y="5340603"/>
            <a:ext cx="399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0" i="0" dirty="0">
                <a:solidFill>
                  <a:srgbClr val="101214"/>
                </a:solidFill>
                <a:effectLst/>
                <a:latin typeface="+mj-lt"/>
              </a:rPr>
              <a:t>Multi-antenna group switch and </a:t>
            </a:r>
            <a:r>
              <a:rPr lang="en-US" altLang="zh-CN" sz="1200" b="0" i="0" dirty="0" err="1">
                <a:solidFill>
                  <a:srgbClr val="101214"/>
                </a:solidFill>
                <a:effectLst/>
                <a:latin typeface="+mj-lt"/>
              </a:rPr>
              <a:t>AoA</a:t>
            </a:r>
            <a:r>
              <a:rPr lang="en-US" altLang="zh-CN" sz="1200" b="0" i="0" dirty="0">
                <a:solidFill>
                  <a:srgbClr val="101214"/>
                </a:solidFill>
                <a:effectLst/>
                <a:latin typeface="+mj-lt"/>
              </a:rPr>
              <a:t> measurement procedure</a:t>
            </a:r>
            <a:endParaRPr lang="zh-CN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46CA941-3D8A-4229-87DB-7DDF1E4724DC}"/>
              </a:ext>
            </a:extLst>
          </p:cNvPr>
          <p:cNvSpPr txBox="1"/>
          <p:nvPr/>
        </p:nvSpPr>
        <p:spPr>
          <a:xfrm>
            <a:off x="889433" y="2078785"/>
            <a:ext cx="74397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>
              <a:defRPr sz="1600" b="0" i="0">
                <a:solidFill>
                  <a:srgbClr val="05073B"/>
                </a:solidFill>
                <a:effectLst/>
                <a:latin typeface="+mj-lt"/>
              </a:defRPr>
            </a:lvl1pPr>
          </a:lstStyle>
          <a:p>
            <a:r>
              <a:rPr lang="en-US" altLang="zh-CN" sz="1800" dirty="0">
                <a:solidFill>
                  <a:schemeClr val="tx1"/>
                </a:solidFill>
              </a:rPr>
              <a:t>Switch and Measurement means multiple NDP---Ack processes are required over the air, which can significantly reduce the efficiency of air interface communication in high-density and multi-user scenarios.</a:t>
            </a:r>
          </a:p>
        </p:txBody>
      </p:sp>
    </p:spTree>
    <p:extLst>
      <p:ext uri="{BB962C8B-B14F-4D97-AF65-F5344CB8AC3E}">
        <p14:creationId xmlns:p14="http://schemas.microsoft.com/office/powerpoint/2010/main" val="3868310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6859AEA-76FD-48A2-84FE-31560D9632F7}"/>
              </a:ext>
            </a:extLst>
          </p:cNvPr>
          <p:cNvSpPr txBox="1"/>
          <p:nvPr/>
        </p:nvSpPr>
        <p:spPr>
          <a:xfrm>
            <a:off x="92138" y="1700808"/>
            <a:ext cx="8505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Refer to HE Ranging NDP, here is a suggestion  for 802.11 PPDU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,Modified for  antenna switch based AOA.  Suggest to </a:t>
            </a:r>
            <a:r>
              <a:rPr lang="en-US" altLang="zh-CN" sz="1600" b="1" dirty="0">
                <a:solidFill>
                  <a:schemeClr val="tx1"/>
                </a:solidFill>
              </a:rPr>
              <a:t>Add: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“AOA indicator” in X-SIG field;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 “HE-LTF Repetition Antenna Group Block”  in X-LTF field.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1F519284-7F60-40FB-8373-30DE254DC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719461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kern="0" dirty="0">
                <a:solidFill>
                  <a:srgbClr val="101214"/>
                </a:solidFill>
              </a:rPr>
              <a:t>Suggestion</a:t>
            </a:r>
            <a:endParaRPr lang="en-GB" sz="2800" kern="0" dirty="0">
              <a:ea typeface="宋体" panose="0201060003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1195F17-582A-40BB-94DC-EBFB8BF76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8960"/>
            <a:ext cx="9144000" cy="28256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i="0" dirty="0">
                <a:solidFill>
                  <a:srgbClr val="101214"/>
                </a:solidFill>
                <a:effectLst/>
              </a:rPr>
              <a:t>Suggestion</a:t>
            </a:r>
            <a:endParaRPr lang="en-GB" dirty="0">
              <a:highlight>
                <a:srgbClr val="FFFF00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5086260-C977-4E3C-A29C-D1F4F952DB1D}"/>
              </a:ext>
            </a:extLst>
          </p:cNvPr>
          <p:cNvSpPr txBox="1"/>
          <p:nvPr/>
        </p:nvSpPr>
        <p:spPr>
          <a:xfrm>
            <a:off x="2843808" y="5895201"/>
            <a:ext cx="3695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0" i="0" dirty="0">
                <a:solidFill>
                  <a:srgbClr val="101214"/>
                </a:solidFill>
                <a:effectLst/>
                <a:latin typeface="+mj-lt"/>
              </a:rPr>
              <a:t>HE-LTF repetition for Antenna Group Switch procedure </a:t>
            </a:r>
            <a:endParaRPr lang="zh-CN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46CA941-3D8A-4229-87DB-7DDF1E4724DC}"/>
              </a:ext>
            </a:extLst>
          </p:cNvPr>
          <p:cNvSpPr txBox="1"/>
          <p:nvPr/>
        </p:nvSpPr>
        <p:spPr>
          <a:xfrm>
            <a:off x="852128" y="1886012"/>
            <a:ext cx="743974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>
              <a:defRPr sz="1600" b="0" i="0">
                <a:solidFill>
                  <a:srgbClr val="05073B"/>
                </a:solidFill>
                <a:effectLst/>
                <a:latin typeface="+mj-lt"/>
              </a:defRPr>
            </a:lvl1pPr>
          </a:lstStyle>
          <a:p>
            <a:r>
              <a:rPr lang="en-US" altLang="zh-CN" dirty="0"/>
              <a:t>Antenna Switch base AOA Measurement could be trigger by an AOA request</a:t>
            </a:r>
            <a:r>
              <a:rPr lang="zh-CN" altLang="en-US" dirty="0"/>
              <a:t> </a:t>
            </a:r>
            <a:r>
              <a:rPr lang="en-US" altLang="zh-CN" dirty="0"/>
              <a:t>from an AOA Initiator.</a:t>
            </a:r>
          </a:p>
          <a:p>
            <a:r>
              <a:rPr lang="en-US" altLang="zh-CN" dirty="0"/>
              <a:t>Then the AOA responder send the modified AOA PPDU including AOA indicator and X-LTF repetition of antenna group block1~3. After sending each Antenna group block of X-LTF repetition, the AOA antenna array switch to the next ant-group state and waiting the next each Antenna group block of X-LTF repetition</a:t>
            </a:r>
          </a:p>
          <a:p>
            <a:endParaRPr lang="en-US" altLang="zh-CN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AD6D473D-76BB-4AED-97A9-ED54248F4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74" y="3633128"/>
            <a:ext cx="8247626" cy="226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286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4298</TotalTime>
  <Words>967</Words>
  <Application>Microsoft Office PowerPoint</Application>
  <PresentationFormat>全屏显示(4:3)</PresentationFormat>
  <Paragraphs>127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Times New Roman</vt:lpstr>
      <vt:lpstr>Office 主题</vt:lpstr>
      <vt:lpstr>Document</vt:lpstr>
      <vt:lpstr>Discussions on CSI capture based positioning enhancement</vt:lpstr>
      <vt:lpstr>Introduction</vt:lpstr>
      <vt:lpstr>Positioning help to increase reliability case  --handover process</vt:lpstr>
      <vt:lpstr>Single-AP positioning</vt:lpstr>
      <vt:lpstr>PowerPoint 演示文稿</vt:lpstr>
      <vt:lpstr>PowerPoint 演示文稿</vt:lpstr>
      <vt:lpstr>Switch and call cost too much</vt:lpstr>
      <vt:lpstr>PowerPoint 演示文稿</vt:lpstr>
      <vt:lpstr>Suggestion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xkh</dc:creator>
  <cp:lastModifiedBy>胡 晓堃</cp:lastModifiedBy>
  <cp:revision>187</cp:revision>
  <cp:lastPrinted>1601-01-01T00:00:00Z</cp:lastPrinted>
  <dcterms:created xsi:type="dcterms:W3CDTF">2023-06-09T02:50:02Z</dcterms:created>
  <dcterms:modified xsi:type="dcterms:W3CDTF">2023-07-07T01:43:17Z</dcterms:modified>
</cp:coreProperties>
</file>