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36"/>
  </p:notesMasterIdLst>
  <p:handoutMasterIdLst>
    <p:handoutMasterId r:id="rId37"/>
  </p:handoutMasterIdLst>
  <p:sldIdLst>
    <p:sldId id="289" r:id="rId3"/>
    <p:sldId id="257" r:id="rId4"/>
    <p:sldId id="265" r:id="rId5"/>
    <p:sldId id="266" r:id="rId6"/>
    <p:sldId id="267" r:id="rId7"/>
    <p:sldId id="275" r:id="rId8"/>
    <p:sldId id="276" r:id="rId9"/>
    <p:sldId id="269" r:id="rId10"/>
    <p:sldId id="270" r:id="rId11"/>
    <p:sldId id="271" r:id="rId12"/>
    <p:sldId id="277" r:id="rId13"/>
    <p:sldId id="272" r:id="rId14"/>
    <p:sldId id="273" r:id="rId15"/>
    <p:sldId id="274" r:id="rId16"/>
    <p:sldId id="278" r:id="rId17"/>
    <p:sldId id="279" r:id="rId18"/>
    <p:sldId id="280" r:id="rId19"/>
    <p:sldId id="282" r:id="rId20"/>
    <p:sldId id="283" r:id="rId21"/>
    <p:sldId id="281" r:id="rId22"/>
    <p:sldId id="285" r:id="rId23"/>
    <p:sldId id="288" r:id="rId24"/>
    <p:sldId id="286" r:id="rId25"/>
    <p:sldId id="287" r:id="rId26"/>
    <p:sldId id="264" r:id="rId27"/>
    <p:sldId id="291" r:id="rId28"/>
    <p:sldId id="295" r:id="rId29"/>
    <p:sldId id="296" r:id="rId30"/>
    <p:sldId id="298" r:id="rId31"/>
    <p:sldId id="297" r:id="rId32"/>
    <p:sldId id="292" r:id="rId33"/>
    <p:sldId id="293" r:id="rId34"/>
    <p:sldId id="294" r:id="rId35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94660" autoAdjust="0"/>
  </p:normalViewPr>
  <p:slideViewPr>
    <p:cSldViewPr>
      <p:cViewPr varScale="1">
        <p:scale>
          <a:sx n="86" d="100"/>
          <a:sy n="86" d="100"/>
        </p:scale>
        <p:origin x="514" y="5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056" y="5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7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7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19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25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0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10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06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19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2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1790700" y="8731"/>
            <a:ext cx="4343400" cy="211137"/>
          </a:xfrm>
          <a:ln/>
        </p:spPr>
        <p:txBody>
          <a:bodyPr/>
          <a:lstStyle/>
          <a:p>
            <a:r>
              <a:rPr lang="en-US" dirty="0"/>
              <a:t>doc.: IEEE 802.11-23/1158-00-0wng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2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700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99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86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07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04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72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374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29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41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07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95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31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0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32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404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8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78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20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39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3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4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A6662D0-175F-C9E0-9A64-CD779F93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361084" cy="106521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CA35-689F-F962-9A91-1F7BFCDAB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A15A8-0D03-4D18-8B94-A38EEAB99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F8651-F7DB-05CE-1BA2-63EEC97F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08D27-9A36-9E62-D065-8A0B81A0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1A86-C992-E017-9F48-C275DB7B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10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7827D-B335-347F-AF26-9B97ECB1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567C0-741D-FCF2-C59F-24A7E43AE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B4AC3-6402-8AA4-7648-03B1F70B5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09C06-2D2D-BCF9-C0E0-37CFC06A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4BE52-9A07-91E4-23E2-CABAD3ADE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66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6EB7-9F29-C622-E1F4-B016D03B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B83F2-C94C-43F2-FD15-5D1422DE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0CA8-F92E-DDAB-7722-24677ADD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EF5F5-B37F-2966-52F2-51C2266C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43D6D-0B3E-37E9-E7E9-A0490CA74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4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8958-7947-0E7B-E9B3-D7635384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136D1-25A0-8B0F-3FB8-133B88BF9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7C9AF-FD05-862D-1B2C-68FD98373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F905D-62E8-5352-B524-CB42AFAB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CE623-CB1D-0272-DE7D-ADD42F945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7404A-0F8E-5EEF-E451-E63508CE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9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0E41-C7CC-F291-4002-AF5C220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006E3-15D4-D2DE-4C3F-9F1CC911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382D6-70B9-7101-2E03-64FC39B1A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AFB7F4-DE5F-2004-69B9-E761A17552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BBD745-F449-317D-E780-E85ECB6159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17F34B-C935-4BA9-895E-36F1D24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5122C0-BA54-C8AD-F3DF-D91102E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4BDE6-7847-3782-B77F-74B3CDF50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60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ADC37-2F94-7A62-877D-7E005D0F2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617CA-582C-A795-3501-6A5525C3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FDE22-A335-A61C-B2F6-BBD2F1EF4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84B62B-C409-38D0-FE51-AAEA02B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2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AB9F2-D2F5-034E-8E64-2C927A1B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B281FE-E630-E101-85E7-BB86CAA2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8C355-24C2-EE1F-99E0-5E269760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47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C69D-EB06-1F33-F633-1CDC6E49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76B81-8A2A-16C7-7B6C-51A865C20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E48A7-C9FA-D892-8B0D-701021C7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1DDC13-E869-810E-EDB6-FDFE05FA9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7789D4-012A-8374-2D52-B86558C34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523834-D411-8469-9E1A-CFCE874AF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35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2C2C-1AE1-F1A5-27A4-A921B427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7214AB-CA9D-9C0B-15F1-E59C1EAFE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85C0F-8337-F7D5-8A22-C403813A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EE6FA-0983-5332-7651-84B1E003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FD4E9-D757-F553-C0D8-A8DED8453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2B2B2-CCF4-6ED8-3988-9F365522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39E0F-CC18-3AF6-9387-CD174F40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D8C9D-E8DE-3EE2-6DFB-FD3EF66302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25CFA-9307-F69D-7017-8B1F131CBA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6BC90C-09D2-5324-DF33-06AC0E59F4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45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4CD9-8069-A4B4-1667-35D5B72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94289-F516-93E7-4B97-7156FFEEB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72AA-A710-F23C-A07F-1233F63EE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0322D-064E-D511-5D78-98B050F1A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4C3D-9EB9-94C1-1EB9-FC9FA8953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367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F4C363-96CD-BFF1-B637-CF56C25B69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78E2B-41BE-C706-E8FF-C126BB084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69FE-F0E3-5586-68BC-F1E6876B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01914-D481-23AA-8279-03C02C6F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0727-89EE-E567-6D14-9657E8EC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2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Year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John Doe, Some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John Doe, Some Company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802.11-23/1158r0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AE378-FEB6-C7E9-F729-B8A67D39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1DBA9-09D6-D8EB-D3C0-5CFB210D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28BBA-E30F-029A-2BDE-BE2E79285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92C38-19CB-45D7-B96B-FDA2E1B8ECA1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04B3-5F07-FF14-C579-449282635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6E995-7BDA-AE84-A595-2D47FE69E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44159-1C23-46F5-AC56-867EF894A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54.svg"/><Relationship Id="rId5" Type="http://schemas.openxmlformats.org/officeDocument/2006/relationships/image" Target="../media/image12.png"/><Relationship Id="rId10" Type="http://schemas.openxmlformats.org/officeDocument/2006/relationships/image" Target="../media/image53.png"/><Relationship Id="rId4" Type="http://schemas.openxmlformats.org/officeDocument/2006/relationships/image" Target="../media/image28.svg"/><Relationship Id="rId9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sv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svg"/><Relationship Id="rId4" Type="http://schemas.openxmlformats.org/officeDocument/2006/relationships/image" Target="../media/image62.svg"/><Relationship Id="rId9" Type="http://schemas.openxmlformats.org/officeDocument/2006/relationships/image" Target="../media/image67.png"/><Relationship Id="rId14" Type="http://schemas.openxmlformats.org/officeDocument/2006/relationships/image" Target="../media/image7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sv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svg"/><Relationship Id="rId5" Type="http://schemas.openxmlformats.org/officeDocument/2006/relationships/image" Target="../media/image75.png"/><Relationship Id="rId10" Type="http://schemas.openxmlformats.org/officeDocument/2006/relationships/image" Target="../media/image80.svg"/><Relationship Id="rId4" Type="http://schemas.openxmlformats.org/officeDocument/2006/relationships/image" Target="../media/image74.svg"/><Relationship Id="rId9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n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p.ece.uw.edu/funlab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3" Type="http://schemas.openxmlformats.org/officeDocument/2006/relationships/image" Target="../media/image91.pn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5" Type="http://schemas.openxmlformats.org/officeDocument/2006/relationships/image" Target="../media/image93.sv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106.png"/><Relationship Id="rId5" Type="http://schemas.openxmlformats.org/officeDocument/2006/relationships/image" Target="../media/image4.png"/><Relationship Id="rId10" Type="http://schemas.openxmlformats.org/officeDocument/2006/relationships/image" Target="../media/image105.png"/><Relationship Id="rId4" Type="http://schemas.openxmlformats.org/officeDocument/2006/relationships/image" Target="../media/image3.sv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7.svg"/><Relationship Id="rId5" Type="http://schemas.openxmlformats.org/officeDocument/2006/relationships/image" Target="../media/image116.png"/><Relationship Id="rId4" Type="http://schemas.openxmlformats.org/officeDocument/2006/relationships/image" Target="../media/image11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1.png"/><Relationship Id="rId4" Type="http://schemas.openxmlformats.org/officeDocument/2006/relationships/hyperlink" Target="https://apps.nsnam.org/app/ns3-ai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nsnam/ns-3-dev" TargetMode="External"/><Relationship Id="rId7" Type="http://schemas.openxmlformats.org/officeDocument/2006/relationships/hyperlink" Target="https://www.nsnam.org/wp-content/uploads/2021/tutorials/ns3-ai-tutorial-June-2021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imeo.com/566296651" TargetMode="External"/><Relationship Id="rId5" Type="http://schemas.openxmlformats.org/officeDocument/2006/relationships/hyperlink" Target="https://github.com/hust-diangroup/ns3-ai/tree/master/example/multi-run" TargetMode="External"/><Relationship Id="rId4" Type="http://schemas.openxmlformats.org/officeDocument/2006/relationships/hyperlink" Target="https://github.com/hust-diangroup/ns3-ai#installatio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s://gitlab.com/haoyinyh/ns-3-dev/-/tree/multibss" TargetMode="Externa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33.png"/><Relationship Id="rId5" Type="http://schemas.openxmlformats.org/officeDocument/2006/relationships/image" Target="../media/image12.png"/><Relationship Id="rId10" Type="http://schemas.openxmlformats.org/officeDocument/2006/relationships/image" Target="../media/image32.png"/><Relationship Id="rId4" Type="http://schemas.openxmlformats.org/officeDocument/2006/relationships/image" Target="../media/image28.sv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svg"/><Relationship Id="rId11" Type="http://schemas.openxmlformats.org/officeDocument/2006/relationships/image" Target="../media/image41.png"/><Relationship Id="rId5" Type="http://schemas.openxmlformats.org/officeDocument/2006/relationships/image" Target="../media/image12.png"/><Relationship Id="rId10" Type="http://schemas.openxmlformats.org/officeDocument/2006/relationships/image" Target="../media/image40.png"/><Relationship Id="rId4" Type="http://schemas.openxmlformats.org/officeDocument/2006/relationships/image" Target="../media/image28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23850" y="667022"/>
            <a:ext cx="11468100" cy="7493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Multi-BSS Network Simulation with ns-3: A Status Update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2023-07-11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3775" y="2414588"/>
          <a:ext cx="10128250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3474253" progId="Word.Document.8">
                  <p:embed/>
                </p:oleObj>
              </mc:Choice>
              <mc:Fallback>
                <p:oleObj name="Document" r:id="rId3" imgW="10442994" imgH="3474253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4588"/>
                        <a:ext cx="10128250" cy="3360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6" y="402684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 Simulation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76A8C1-6CFC-4DCB-4A88-A5952624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3" y="1524000"/>
            <a:ext cx="6053661" cy="1377796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F866367-793B-8616-233A-9747092DD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83462" y="2136756"/>
            <a:ext cx="3960309" cy="29702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5F82B5-E263-D7EB-1576-7FC1053F120A}"/>
              </a:ext>
            </a:extLst>
          </p:cNvPr>
          <p:cNvSpPr txBox="1"/>
          <p:nvPr/>
        </p:nvSpPr>
        <p:spPr>
          <a:xfrm>
            <a:off x="546261" y="1535587"/>
            <a:ext cx="560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Traffic: 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UL Only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Nodes (one AP ,one STA) in each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84BFF-9777-3E91-C735-EDB27CBE843F}"/>
              </a:ext>
            </a:extLst>
          </p:cNvPr>
          <p:cNvSpPr txBox="1"/>
          <p:nvPr/>
        </p:nvSpPr>
        <p:spPr>
          <a:xfrm>
            <a:off x="284237" y="5207395"/>
            <a:ext cx="817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STA1 and STA2 can have two successful simultaneous transmission at MCS 0-4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CCA threshold increases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throughput increases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CCA &gt; -76 dBm: two networks can’t hear each other, and aggregate throughput is doubled compared with single BSS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4">
                <a:extLst>
                  <a:ext uri="{FF2B5EF4-FFF2-40B4-BE49-F238E27FC236}">
                    <a16:creationId xmlns:a16="http://schemas.microsoft.com/office/drawing/2014/main" id="{A6F4FA15-109E-7B8E-D272-DD219A1D7A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856467"/>
                  </p:ext>
                </p:extLst>
              </p:nvPr>
            </p:nvGraphicFramePr>
            <p:xfrm>
              <a:off x="9245144" y="2891473"/>
              <a:ext cx="2127056" cy="1850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6362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6195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2655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48291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4">
                <a:extLst>
                  <a:ext uri="{FF2B5EF4-FFF2-40B4-BE49-F238E27FC236}">
                    <a16:creationId xmlns:a16="http://schemas.microsoft.com/office/drawing/2014/main" id="{A6F4FA15-109E-7B8E-D272-DD219A1D7A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856467"/>
                  </p:ext>
                </p:extLst>
              </p:nvPr>
            </p:nvGraphicFramePr>
            <p:xfrm>
              <a:off x="9245144" y="2891473"/>
              <a:ext cx="2127056" cy="1850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6362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6195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2655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80000" t="-1852" r="-104000" b="-4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78571" t="-1852" r="-3175" b="-481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48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2" name="Table 10">
            <a:extLst>
              <a:ext uri="{FF2B5EF4-FFF2-40B4-BE49-F238E27FC236}">
                <a16:creationId xmlns:a16="http://schemas.microsoft.com/office/drawing/2014/main" id="{7CB4B96D-6EFC-0A7F-BBB7-191B0E0C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60698"/>
              </p:ext>
            </p:extLst>
          </p:nvPr>
        </p:nvGraphicFramePr>
        <p:xfrm>
          <a:off x="8153400" y="4820922"/>
          <a:ext cx="4026241" cy="149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48">
                  <a:extLst>
                    <a:ext uri="{9D8B030D-6E8A-4147-A177-3AD203B41FA5}">
                      <a16:colId xmlns:a16="http://schemas.microsoft.com/office/drawing/2014/main" val="3550191683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41303519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057502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4944087"/>
                    </a:ext>
                  </a:extLst>
                </a:gridCol>
                <a:gridCol w="902041">
                  <a:extLst>
                    <a:ext uri="{9D8B030D-6E8A-4147-A177-3AD203B41FA5}">
                      <a16:colId xmlns:a16="http://schemas.microsoft.com/office/drawing/2014/main" val="796966935"/>
                    </a:ext>
                  </a:extLst>
                </a:gridCol>
              </a:tblGrid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Single BSS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CCA &lt;= </a:t>
                      </a:r>
                    </a:p>
                    <a:p>
                      <a:r>
                        <a:rPr lang="en-US" sz="14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CCA &gt;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2*Single BSS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00180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38.6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91277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50.6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85345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</a:rPr>
                        <a:t>72.8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72.8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679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C598DFA-6CE7-2225-7998-A6EACEB062A4}"/>
              </a:ext>
            </a:extLst>
          </p:cNvPr>
          <p:cNvSpPr txBox="1"/>
          <p:nvPr/>
        </p:nvSpPr>
        <p:spPr>
          <a:xfrm>
            <a:off x="7162800" y="3447416"/>
            <a:ext cx="1642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 error rate for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MCSs and SINR</a:t>
            </a:r>
          </a:p>
        </p:txBody>
      </p:sp>
    </p:spTree>
    <p:extLst>
      <p:ext uri="{BB962C8B-B14F-4D97-AF65-F5344CB8AC3E}">
        <p14:creationId xmlns:p14="http://schemas.microsoft.com/office/powerpoint/2010/main" val="2417536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0604" y="492353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Throughput Simulation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76A8C1-6CFC-4DCB-4A88-A5952624B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943" y="1524000"/>
            <a:ext cx="6053661" cy="137779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5F82B5-E263-D7EB-1576-7FC1053F120A}"/>
              </a:ext>
            </a:extLst>
          </p:cNvPr>
          <p:cNvSpPr txBox="1"/>
          <p:nvPr/>
        </p:nvSpPr>
        <p:spPr>
          <a:xfrm>
            <a:off x="546261" y="1535587"/>
            <a:ext cx="560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Traffic: </a:t>
            </a:r>
          </a:p>
          <a:p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UL Only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Nodes (one AP ,one STA) in each network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84BFF-9777-3E91-C735-EDB27CBE843F}"/>
              </a:ext>
            </a:extLst>
          </p:cNvPr>
          <p:cNvSpPr txBox="1"/>
          <p:nvPr/>
        </p:nvSpPr>
        <p:spPr>
          <a:xfrm>
            <a:off x="381000" y="5117287"/>
            <a:ext cx="7869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STA1 and STA2 will see errors when two network have simultaneous transmission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MCS 5-7,  error rate is low when two STAs transmit,  throughput increases as CCA increases but &lt;  2x  single network </a:t>
            </a:r>
            <a:r>
              <a:rPr lang="en-US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t’put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MCS8, two STAs can’t have any simultaneous transmission.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 CCA increases, hidden  	terminals occur and leads to large throughput drop!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4">
                <a:extLst>
                  <a:ext uri="{FF2B5EF4-FFF2-40B4-BE49-F238E27FC236}">
                    <a16:creationId xmlns:a16="http://schemas.microsoft.com/office/drawing/2014/main" id="{A6F4FA15-109E-7B8E-D272-DD219A1D7A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265499"/>
                  </p:ext>
                </p:extLst>
              </p:nvPr>
            </p:nvGraphicFramePr>
            <p:xfrm>
              <a:off x="9245144" y="2891473"/>
              <a:ext cx="2127056" cy="154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6362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6195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2655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287939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4">
                <a:extLst>
                  <a:ext uri="{FF2B5EF4-FFF2-40B4-BE49-F238E27FC236}">
                    <a16:creationId xmlns:a16="http://schemas.microsoft.com/office/drawing/2014/main" id="{A6F4FA15-109E-7B8E-D272-DD219A1D7A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10265499"/>
                  </p:ext>
                </p:extLst>
              </p:nvPr>
            </p:nvGraphicFramePr>
            <p:xfrm>
              <a:off x="9245144" y="2891473"/>
              <a:ext cx="2127056" cy="15457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6362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6195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2655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0000" t="-1852" r="-104000" b="-3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78571" t="-1852" r="-3175" b="-388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b="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32" name="Table 10">
            <a:extLst>
              <a:ext uri="{FF2B5EF4-FFF2-40B4-BE49-F238E27FC236}">
                <a16:creationId xmlns:a16="http://schemas.microsoft.com/office/drawing/2014/main" id="{7CB4B96D-6EFC-0A7F-BBB7-191B0E0C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09921"/>
              </p:ext>
            </p:extLst>
          </p:nvPr>
        </p:nvGraphicFramePr>
        <p:xfrm>
          <a:off x="8153400" y="4820922"/>
          <a:ext cx="4026241" cy="1496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248">
                  <a:extLst>
                    <a:ext uri="{9D8B030D-6E8A-4147-A177-3AD203B41FA5}">
                      <a16:colId xmlns:a16="http://schemas.microsoft.com/office/drawing/2014/main" val="3550191683"/>
                    </a:ext>
                  </a:extLst>
                </a:gridCol>
                <a:gridCol w="718752">
                  <a:extLst>
                    <a:ext uri="{9D8B030D-6E8A-4147-A177-3AD203B41FA5}">
                      <a16:colId xmlns:a16="http://schemas.microsoft.com/office/drawing/2014/main" val="413035190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0575027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4944087"/>
                    </a:ext>
                  </a:extLst>
                </a:gridCol>
                <a:gridCol w="902041">
                  <a:extLst>
                    <a:ext uri="{9D8B030D-6E8A-4147-A177-3AD203B41FA5}">
                      <a16:colId xmlns:a16="http://schemas.microsoft.com/office/drawing/2014/main" val="796966935"/>
                    </a:ext>
                  </a:extLst>
                </a:gridCol>
              </a:tblGrid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MCS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Single BSS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CCA &lt;= </a:t>
                      </a:r>
                    </a:p>
                    <a:p>
                      <a:r>
                        <a:rPr lang="en-US" sz="14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CCA &gt;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2*Single BSS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00180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91.9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92.6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191277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085345"/>
                  </a:ext>
                </a:extLst>
              </a:tr>
              <a:tr h="326178"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56.1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FFFF00"/>
                          </a:highlight>
                        </a:rPr>
                        <a:t>63.0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50.7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6796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1C598DFA-6CE7-2225-7998-A6EACEB062A4}"/>
              </a:ext>
            </a:extLst>
          </p:cNvPr>
          <p:cNvSpPr txBox="1"/>
          <p:nvPr/>
        </p:nvSpPr>
        <p:spPr>
          <a:xfrm>
            <a:off x="7162800" y="3447416"/>
            <a:ext cx="16420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 error rate for</a:t>
            </a:r>
          </a:p>
          <a:p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different MCSs and SINR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02554F1-3BD9-4A35-F64A-4E21A6784D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46896" y="2122236"/>
            <a:ext cx="3963303" cy="29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0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7388" y="37094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cases: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grpSp>
        <p:nvGrpSpPr>
          <p:cNvPr id="5152" name="Group 5151">
            <a:extLst>
              <a:ext uri="{FF2B5EF4-FFF2-40B4-BE49-F238E27FC236}">
                <a16:creationId xmlns:a16="http://schemas.microsoft.com/office/drawing/2014/main" id="{C0616973-31F5-F7D3-6182-BEBC8DCA533A}"/>
              </a:ext>
            </a:extLst>
          </p:cNvPr>
          <p:cNvGrpSpPr/>
          <p:nvPr/>
        </p:nvGrpSpPr>
        <p:grpSpPr>
          <a:xfrm>
            <a:off x="7678424" y="3126736"/>
            <a:ext cx="4350782" cy="2651176"/>
            <a:chOff x="7467600" y="1524000"/>
            <a:chExt cx="4350782" cy="265117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789F868-94A4-D70D-A64A-7163F59B4261}"/>
                </a:ext>
              </a:extLst>
            </p:cNvPr>
            <p:cNvGrpSpPr/>
            <p:nvPr/>
          </p:nvGrpSpPr>
          <p:grpSpPr>
            <a:xfrm>
              <a:off x="7660086" y="1968143"/>
              <a:ext cx="4071223" cy="1473625"/>
              <a:chOff x="5127432" y="-18233"/>
              <a:chExt cx="4071223" cy="147362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934831-9EF5-0CC0-FF3C-96E9644245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48813" y="772113"/>
                <a:ext cx="1888599" cy="18493"/>
              </a:xfrm>
              <a:prstGeom prst="line">
                <a:avLst/>
              </a:prstGeom>
              <a:noFill/>
              <a:ln w="28575" cap="flat" cmpd="sng" algn="ctr">
                <a:solidFill>
                  <a:srgbClr val="4B2E8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5F09A26-0E2C-8768-CFE0-F80553E10D79}"/>
                  </a:ext>
                </a:extLst>
              </p:cNvPr>
              <p:cNvSpPr txBox="1"/>
              <p:nvPr/>
            </p:nvSpPr>
            <p:spPr>
              <a:xfrm>
                <a:off x="7031353" y="474609"/>
                <a:ext cx="188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B2E83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49D1F3DC-9C9A-9EED-0C7F-A4AF548D7B65}"/>
                  </a:ext>
                </a:extLst>
              </p:cNvPr>
              <p:cNvGrpSpPr/>
              <p:nvPr/>
            </p:nvGrpSpPr>
            <p:grpSpPr>
              <a:xfrm>
                <a:off x="5127432" y="3365"/>
                <a:ext cx="1631801" cy="1452027"/>
                <a:chOff x="5127432" y="3365"/>
                <a:chExt cx="1631801" cy="1452027"/>
              </a:xfrm>
            </p:grpSpPr>
            <p:grpSp>
              <p:nvGrpSpPr>
                <p:cNvPr id="5126" name="Group 5125">
                  <a:extLst>
                    <a:ext uri="{FF2B5EF4-FFF2-40B4-BE49-F238E27FC236}">
                      <a16:creationId xmlns:a16="http://schemas.microsoft.com/office/drawing/2014/main" id="{77752057-2F65-21F7-7FE8-92DFEB60EC75}"/>
                    </a:ext>
                  </a:extLst>
                </p:cNvPr>
                <p:cNvGrpSpPr/>
                <p:nvPr/>
              </p:nvGrpSpPr>
              <p:grpSpPr>
                <a:xfrm>
                  <a:off x="5127432" y="3365"/>
                  <a:ext cx="1631801" cy="1452027"/>
                  <a:chOff x="1695449" y="1533371"/>
                  <a:chExt cx="2154268" cy="1785691"/>
                </a:xfrm>
              </p:grpSpPr>
              <p:pic>
                <p:nvPicPr>
                  <p:cNvPr id="5131" name="Graphic 5130" descr="Wireless router with solid fill">
                    <a:extLst>
                      <a:ext uri="{FF2B5EF4-FFF2-40B4-BE49-F238E27FC236}">
                        <a16:creationId xmlns:a16="http://schemas.microsoft.com/office/drawing/2014/main" id="{05CCBFF4-F169-26E2-F1F1-10272E1876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54978" y="1912419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5132" name="Graphic 5131" descr="Smart Phone with solid fill">
                    <a:extLst>
                      <a:ext uri="{FF2B5EF4-FFF2-40B4-BE49-F238E27FC236}">
                        <a16:creationId xmlns:a16="http://schemas.microsoft.com/office/drawing/2014/main" id="{C5279536-FD34-23B3-43BB-0671C8F31A0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449" y="2297571"/>
                    <a:ext cx="354569" cy="354569"/>
                  </a:xfrm>
                  <a:prstGeom prst="rect">
                    <a:avLst/>
                  </a:prstGeom>
                </p:spPr>
              </p:pic>
              <p:cxnSp>
                <p:nvCxnSpPr>
                  <p:cNvPr id="5133" name="Straight Connector 5132">
                    <a:extLst>
                      <a:ext uri="{FF2B5EF4-FFF2-40B4-BE49-F238E27FC236}">
                        <a16:creationId xmlns:a16="http://schemas.microsoft.com/office/drawing/2014/main" id="{F1CCE5EB-F81C-4C30-FD77-D93BE19DC22D}"/>
                      </a:ext>
                    </a:extLst>
                  </p:cNvPr>
                  <p:cNvCxnSpPr/>
                  <p:nvPr/>
                </p:nvCxnSpPr>
                <p:spPr>
                  <a:xfrm>
                    <a:off x="1864895" y="2480830"/>
                    <a:ext cx="49008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B2E83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5134" name="TextBox 5133">
                    <a:extLst>
                      <a:ext uri="{FF2B5EF4-FFF2-40B4-BE49-F238E27FC236}">
                        <a16:creationId xmlns:a16="http://schemas.microsoft.com/office/drawing/2014/main" id="{26593BC4-9EA4-46A9-9C96-8BDD63E0199F}"/>
                      </a:ext>
                    </a:extLst>
                  </p:cNvPr>
                  <p:cNvSpPr txBox="1"/>
                  <p:nvPr/>
                </p:nvSpPr>
                <p:spPr>
                  <a:xfrm>
                    <a:off x="1968358" y="2047313"/>
                    <a:ext cx="249127" cy="45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2E8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</a:t>
                    </a:r>
                  </a:p>
                </p:txBody>
              </p:sp>
              <p:sp>
                <p:nvSpPr>
                  <p:cNvPr id="5135" name="TextBox 5134">
                    <a:extLst>
                      <a:ext uri="{FF2B5EF4-FFF2-40B4-BE49-F238E27FC236}">
                        <a16:creationId xmlns:a16="http://schemas.microsoft.com/office/drawing/2014/main" id="{04EBC01A-4DC3-95C4-A77E-F9B5A7FDB674}"/>
                      </a:ext>
                    </a:extLst>
                  </p:cNvPr>
                  <p:cNvSpPr txBox="1"/>
                  <p:nvPr/>
                </p:nvSpPr>
                <p:spPr>
                  <a:xfrm>
                    <a:off x="2547730" y="2750747"/>
                    <a:ext cx="1051062" cy="45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2E8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AP1</a:t>
                    </a:r>
                  </a:p>
                </p:txBody>
              </p:sp>
              <p:sp>
                <p:nvSpPr>
                  <p:cNvPr id="5136" name="Oval 5135">
                    <a:extLst>
                      <a:ext uri="{FF2B5EF4-FFF2-40B4-BE49-F238E27FC236}">
                        <a16:creationId xmlns:a16="http://schemas.microsoft.com/office/drawing/2014/main" id="{D6F8921E-80B6-455C-2427-A141196761F4}"/>
                      </a:ext>
                    </a:extLst>
                  </p:cNvPr>
                  <p:cNvSpPr/>
                  <p:nvPr/>
                </p:nvSpPr>
                <p:spPr>
                  <a:xfrm>
                    <a:off x="1876723" y="1599004"/>
                    <a:ext cx="1815206" cy="1635282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4B2E83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E8D3A2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5137" name="Graphic 5136" descr="Smart Phone with solid fill">
                    <a:extLst>
                      <a:ext uri="{FF2B5EF4-FFF2-40B4-BE49-F238E27FC236}">
                        <a16:creationId xmlns:a16="http://schemas.microsoft.com/office/drawing/2014/main" id="{7A454D0B-185A-A3DB-8145-947273139A5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72899" y="1533371"/>
                    <a:ext cx="354569" cy="354568"/>
                  </a:xfrm>
                  <a:prstGeom prst="rect">
                    <a:avLst/>
                  </a:prstGeom>
                </p:spPr>
              </p:pic>
              <p:pic>
                <p:nvPicPr>
                  <p:cNvPr id="5138" name="Graphic 5137" descr="Smart Phone with solid fill">
                    <a:extLst>
                      <a:ext uri="{FF2B5EF4-FFF2-40B4-BE49-F238E27FC236}">
                        <a16:creationId xmlns:a16="http://schemas.microsoft.com/office/drawing/2014/main" id="{8522CB56-4947-B0E1-A8EE-A1BC765FE5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06864" y="2964493"/>
                    <a:ext cx="354569" cy="354569"/>
                  </a:xfrm>
                  <a:prstGeom prst="rect">
                    <a:avLst/>
                  </a:prstGeom>
                </p:spPr>
              </p:pic>
              <p:pic>
                <p:nvPicPr>
                  <p:cNvPr id="5139" name="Graphic 5138" descr="Smart Phone with solid fill">
                    <a:extLst>
                      <a:ext uri="{FF2B5EF4-FFF2-40B4-BE49-F238E27FC236}">
                        <a16:creationId xmlns:a16="http://schemas.microsoft.com/office/drawing/2014/main" id="{836E45F1-0616-E0B8-5BCC-4CC849819C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39219" y="1542448"/>
                    <a:ext cx="354569" cy="354568"/>
                  </a:xfrm>
                  <a:prstGeom prst="rect">
                    <a:avLst/>
                  </a:prstGeom>
                </p:spPr>
              </p:pic>
              <p:pic>
                <p:nvPicPr>
                  <p:cNvPr id="5140" name="Graphic 5139" descr="Smart Phone with solid fill">
                    <a:extLst>
                      <a:ext uri="{FF2B5EF4-FFF2-40B4-BE49-F238E27FC236}">
                        <a16:creationId xmlns:a16="http://schemas.microsoft.com/office/drawing/2014/main" id="{12E1C143-2375-6486-CD36-DEC155FD16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9437" y="2964493"/>
                    <a:ext cx="354569" cy="354569"/>
                  </a:xfrm>
                  <a:prstGeom prst="rect">
                    <a:avLst/>
                  </a:prstGeom>
                </p:spPr>
              </p:pic>
              <p:pic>
                <p:nvPicPr>
                  <p:cNvPr id="5141" name="Graphic 5140" descr="Smart Phone with solid fill">
                    <a:extLst>
                      <a:ext uri="{FF2B5EF4-FFF2-40B4-BE49-F238E27FC236}">
                        <a16:creationId xmlns:a16="http://schemas.microsoft.com/office/drawing/2014/main" id="{9B187FC5-08A2-F72B-BDAF-7EB5BA9C07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95148" y="2297571"/>
                    <a:ext cx="354569" cy="35456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27" name="Graphic 5126" descr="Smart Phone with solid fill">
                  <a:extLst>
                    <a:ext uri="{FF2B5EF4-FFF2-40B4-BE49-F238E27FC236}">
                      <a16:creationId xmlns:a16="http://schemas.microsoft.com/office/drawing/2014/main" id="{CA7D7E08-494D-4AB6-62AB-F011C8ED5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9279" y="250654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128" name="Graphic 5127" descr="Smart Phone with solid fill">
                  <a:extLst>
                    <a:ext uri="{FF2B5EF4-FFF2-40B4-BE49-F238E27FC236}">
                      <a16:creationId xmlns:a16="http://schemas.microsoft.com/office/drawing/2014/main" id="{93AF8FDE-6010-1C5A-3EF0-BCB8F0A3F6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4743" y="984527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129" name="Graphic 5128" descr="Smart Phone with solid fill">
                  <a:extLst>
                    <a:ext uri="{FF2B5EF4-FFF2-40B4-BE49-F238E27FC236}">
                      <a16:creationId xmlns:a16="http://schemas.microsoft.com/office/drawing/2014/main" id="{322C29E4-DEF6-2933-6A0B-FBFA7F9BCD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5572" y="191316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130" name="Graphic 5129" descr="Smart Phone with solid fill">
                  <a:extLst>
                    <a:ext uri="{FF2B5EF4-FFF2-40B4-BE49-F238E27FC236}">
                      <a16:creationId xmlns:a16="http://schemas.microsoft.com/office/drawing/2014/main" id="{D7B78328-7EA0-ECAB-1659-F569203C1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3365" y="1013058"/>
                  <a:ext cx="268577" cy="288316"/>
                </a:xfrm>
                <a:prstGeom prst="rect">
                  <a:avLst/>
                </a:prstGeom>
              </p:spPr>
            </p:pic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A265B39-37A8-8EC1-6D35-E55D097EFF68}"/>
                  </a:ext>
                </a:extLst>
              </p:cNvPr>
              <p:cNvGrpSpPr/>
              <p:nvPr/>
            </p:nvGrpSpPr>
            <p:grpSpPr>
              <a:xfrm>
                <a:off x="7566854" y="-18233"/>
                <a:ext cx="1631801" cy="1452027"/>
                <a:chOff x="5127432" y="3365"/>
                <a:chExt cx="1631801" cy="1452027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43F6A273-3B94-8298-B564-F5CA7A0CF7C2}"/>
                    </a:ext>
                  </a:extLst>
                </p:cNvPr>
                <p:cNvGrpSpPr/>
                <p:nvPr/>
              </p:nvGrpSpPr>
              <p:grpSpPr>
                <a:xfrm>
                  <a:off x="5127432" y="3365"/>
                  <a:ext cx="1631801" cy="1452027"/>
                  <a:chOff x="1695449" y="1533371"/>
                  <a:chExt cx="2154268" cy="1785691"/>
                </a:xfrm>
              </p:grpSpPr>
              <p:pic>
                <p:nvPicPr>
                  <p:cNvPr id="58" name="Graphic 57" descr="Wireless router with solid fill">
                    <a:extLst>
                      <a:ext uri="{FF2B5EF4-FFF2-40B4-BE49-F238E27FC236}">
                        <a16:creationId xmlns:a16="http://schemas.microsoft.com/office/drawing/2014/main" id="{3895CDF7-E6D6-55A1-1DB0-D09078A40AD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354978" y="1912419"/>
                    <a:ext cx="914400" cy="914400"/>
                  </a:xfrm>
                  <a:prstGeom prst="rect">
                    <a:avLst/>
                  </a:prstGeom>
                </p:spPr>
              </p:pic>
              <p:pic>
                <p:nvPicPr>
                  <p:cNvPr id="59" name="Graphic 58" descr="Smart Phone with solid fill">
                    <a:extLst>
                      <a:ext uri="{FF2B5EF4-FFF2-40B4-BE49-F238E27FC236}">
                        <a16:creationId xmlns:a16="http://schemas.microsoft.com/office/drawing/2014/main" id="{16509C14-AB14-623E-33A8-6A54204182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695449" y="2297571"/>
                    <a:ext cx="354569" cy="354569"/>
                  </a:xfrm>
                  <a:prstGeom prst="rect">
                    <a:avLst/>
                  </a:prstGeom>
                </p:spPr>
              </p:pic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1650266A-BBFE-1536-6DEA-0AE996715E85}"/>
                      </a:ext>
                    </a:extLst>
                  </p:cNvPr>
                  <p:cNvCxnSpPr/>
                  <p:nvPr/>
                </p:nvCxnSpPr>
                <p:spPr>
                  <a:xfrm>
                    <a:off x="3134831" y="2535435"/>
                    <a:ext cx="490083" cy="0"/>
                  </a:xfrm>
                  <a:prstGeom prst="line">
                    <a:avLst/>
                  </a:prstGeom>
                  <a:noFill/>
                  <a:ln w="28575" cap="flat" cmpd="sng" algn="ctr">
                    <a:solidFill>
                      <a:srgbClr val="4B2E83">
                        <a:shade val="95000"/>
                        <a:satMod val="105000"/>
                      </a:srgbClr>
                    </a:solidFill>
                    <a:prstDash val="solid"/>
                  </a:ln>
                  <a:effectLst/>
                </p:spPr>
              </p:cxn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E30D7DA-EFD9-8FE3-DF7E-374C02F4BB81}"/>
                      </a:ext>
                    </a:extLst>
                  </p:cNvPr>
                  <p:cNvSpPr txBox="1"/>
                  <p:nvPr/>
                </p:nvSpPr>
                <p:spPr>
                  <a:xfrm>
                    <a:off x="3214569" y="2116806"/>
                    <a:ext cx="249127" cy="45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2E8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r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F91FAD8-70A3-72EB-93DF-587A92A5B8D8}"/>
                      </a:ext>
                    </a:extLst>
                  </p:cNvPr>
                  <p:cNvSpPr txBox="1"/>
                  <p:nvPr/>
                </p:nvSpPr>
                <p:spPr>
                  <a:xfrm>
                    <a:off x="2547730" y="2750747"/>
                    <a:ext cx="1051062" cy="4542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4B2E83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AP2</a:t>
                    </a: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0B9FE88C-73C7-3E5D-AD39-7B08BABC6F4A}"/>
                      </a:ext>
                    </a:extLst>
                  </p:cNvPr>
                  <p:cNvSpPr/>
                  <p:nvPr/>
                </p:nvSpPr>
                <p:spPr>
                  <a:xfrm>
                    <a:off x="1876723" y="1599004"/>
                    <a:ext cx="1815206" cy="1635282"/>
                  </a:xfrm>
                  <a:prstGeom prst="ellipse">
                    <a:avLst/>
                  </a:prstGeom>
                  <a:noFill/>
                  <a:ln w="28575" cap="flat" cmpd="sng" algn="ctr">
                    <a:solidFill>
                      <a:srgbClr val="4B2E83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E8D3A2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5120" name="Graphic 5119" descr="Smart Phone with solid fill">
                    <a:extLst>
                      <a:ext uri="{FF2B5EF4-FFF2-40B4-BE49-F238E27FC236}">
                        <a16:creationId xmlns:a16="http://schemas.microsoft.com/office/drawing/2014/main" id="{C5241D3F-5312-1DBF-8051-DA1CEA506DC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72899" y="1533371"/>
                    <a:ext cx="354569" cy="354568"/>
                  </a:xfrm>
                  <a:prstGeom prst="rect">
                    <a:avLst/>
                  </a:prstGeom>
                </p:spPr>
              </p:pic>
              <p:pic>
                <p:nvPicPr>
                  <p:cNvPr id="5122" name="Graphic 5121" descr="Smart Phone with solid fill">
                    <a:extLst>
                      <a:ext uri="{FF2B5EF4-FFF2-40B4-BE49-F238E27FC236}">
                        <a16:creationId xmlns:a16="http://schemas.microsoft.com/office/drawing/2014/main" id="{3C1494EF-C4C6-C282-EB30-5D5397A0A3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06864" y="2964493"/>
                    <a:ext cx="354569" cy="354569"/>
                  </a:xfrm>
                  <a:prstGeom prst="rect">
                    <a:avLst/>
                  </a:prstGeom>
                </p:spPr>
              </p:pic>
              <p:pic>
                <p:nvPicPr>
                  <p:cNvPr id="5123" name="Graphic 5122" descr="Smart Phone with solid fill">
                    <a:extLst>
                      <a:ext uri="{FF2B5EF4-FFF2-40B4-BE49-F238E27FC236}">
                        <a16:creationId xmlns:a16="http://schemas.microsoft.com/office/drawing/2014/main" id="{19B40BBF-A5D8-9102-840F-DA5C7753BF5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39219" y="1542448"/>
                    <a:ext cx="354569" cy="354568"/>
                  </a:xfrm>
                  <a:prstGeom prst="rect">
                    <a:avLst/>
                  </a:prstGeom>
                </p:spPr>
              </p:pic>
              <p:pic>
                <p:nvPicPr>
                  <p:cNvPr id="5124" name="Graphic 5123" descr="Smart Phone with solid fill">
                    <a:extLst>
                      <a:ext uri="{FF2B5EF4-FFF2-40B4-BE49-F238E27FC236}">
                        <a16:creationId xmlns:a16="http://schemas.microsoft.com/office/drawing/2014/main" id="{05DF72EC-CA01-0C9A-4ADC-038364B0CA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999437" y="2964493"/>
                    <a:ext cx="354569" cy="354569"/>
                  </a:xfrm>
                  <a:prstGeom prst="rect">
                    <a:avLst/>
                  </a:prstGeom>
                </p:spPr>
              </p:pic>
              <p:pic>
                <p:nvPicPr>
                  <p:cNvPr id="5125" name="Graphic 5124" descr="Smart Phone with solid fill">
                    <a:extLst>
                      <a:ext uri="{FF2B5EF4-FFF2-40B4-BE49-F238E27FC236}">
                        <a16:creationId xmlns:a16="http://schemas.microsoft.com/office/drawing/2014/main" id="{A2A008D1-08B0-0527-3695-64AC58D913C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95148" y="2297571"/>
                    <a:ext cx="354569" cy="35456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4" name="Graphic 53" descr="Smart Phone with solid fill">
                  <a:extLst>
                    <a:ext uri="{FF2B5EF4-FFF2-40B4-BE49-F238E27FC236}">
                      <a16:creationId xmlns:a16="http://schemas.microsoft.com/office/drawing/2014/main" id="{938D1857-25B9-7BED-4F12-65A2D9501C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9279" y="250654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5" name="Graphic 54" descr="Smart Phone with solid fill">
                  <a:extLst>
                    <a:ext uri="{FF2B5EF4-FFF2-40B4-BE49-F238E27FC236}">
                      <a16:creationId xmlns:a16="http://schemas.microsoft.com/office/drawing/2014/main" id="{FE3D449C-E5F8-6F01-A589-A0C2466A31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64743" y="984527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6" name="Graphic 55" descr="Smart Phone with solid fill">
                  <a:extLst>
                    <a:ext uri="{FF2B5EF4-FFF2-40B4-BE49-F238E27FC236}">
                      <a16:creationId xmlns:a16="http://schemas.microsoft.com/office/drawing/2014/main" id="{F109CDB1-2F4F-6FBD-D457-235BF618F6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5572" y="191316"/>
                  <a:ext cx="268577" cy="288316"/>
                </a:xfrm>
                <a:prstGeom prst="rect">
                  <a:avLst/>
                </a:prstGeom>
              </p:spPr>
            </p:pic>
            <p:pic>
              <p:nvPicPr>
                <p:cNvPr id="57" name="Graphic 56" descr="Smart Phone with solid fill">
                  <a:extLst>
                    <a:ext uri="{FF2B5EF4-FFF2-40B4-BE49-F238E27FC236}">
                      <a16:creationId xmlns:a16="http://schemas.microsoft.com/office/drawing/2014/main" id="{3D3069AC-6138-594A-FE0A-C6252B3553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73365" y="1013058"/>
                  <a:ext cx="268577" cy="288316"/>
                </a:xfrm>
                <a:prstGeom prst="rect">
                  <a:avLst/>
                </a:prstGeom>
              </p:spPr>
            </p:pic>
          </p:grpSp>
        </p:grpSp>
        <p:sp>
          <p:nvSpPr>
            <p:cNvPr id="5142" name="TextBox 5141">
              <a:extLst>
                <a:ext uri="{FF2B5EF4-FFF2-40B4-BE49-F238E27FC236}">
                  <a16:creationId xmlns:a16="http://schemas.microsoft.com/office/drawing/2014/main" id="{4E96E9CE-8821-7345-C2D1-1A5465520FE6}"/>
                </a:ext>
              </a:extLst>
            </p:cNvPr>
            <p:cNvSpPr txBox="1"/>
            <p:nvPr/>
          </p:nvSpPr>
          <p:spPr>
            <a:xfrm>
              <a:off x="9056221" y="3898177"/>
              <a:ext cx="1832747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srgbClr val="26005C">
                      <a:lumMod val="50000"/>
                      <a:lumOff val="50000"/>
                    </a:srgbClr>
                  </a:solidFill>
                  <a:latin typeface="Calibri"/>
                  <a:ea typeface="+mn-ea"/>
                </a:rPr>
                <a:t>CCA -82 dBm, range 30m</a:t>
              </a:r>
            </a:p>
          </p:txBody>
        </p:sp>
        <p:sp>
          <p:nvSpPr>
            <p:cNvPr id="5143" name="Oval 5142">
              <a:extLst>
                <a:ext uri="{FF2B5EF4-FFF2-40B4-BE49-F238E27FC236}">
                  <a16:creationId xmlns:a16="http://schemas.microsoft.com/office/drawing/2014/main" id="{3297BBD4-E988-B5B8-0621-69C3B525D600}"/>
                </a:ext>
              </a:extLst>
            </p:cNvPr>
            <p:cNvSpPr/>
            <p:nvPr/>
          </p:nvSpPr>
          <p:spPr>
            <a:xfrm>
              <a:off x="8137793" y="1863686"/>
              <a:ext cx="3047120" cy="1836213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4" name="TextBox 5143">
              <a:extLst>
                <a:ext uri="{FF2B5EF4-FFF2-40B4-BE49-F238E27FC236}">
                  <a16:creationId xmlns:a16="http://schemas.microsoft.com/office/drawing/2014/main" id="{8CA0DF67-BBC0-F22D-BD0E-576AAFE16B7B}"/>
                </a:ext>
              </a:extLst>
            </p:cNvPr>
            <p:cNvSpPr txBox="1"/>
            <p:nvPr/>
          </p:nvSpPr>
          <p:spPr>
            <a:xfrm>
              <a:off x="8776498" y="1526029"/>
              <a:ext cx="2555948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00B050"/>
                  </a:solidFill>
                  <a:latin typeface="Calibri"/>
                  <a:ea typeface="+mn-ea"/>
                </a:rPr>
                <a:t>CCA -79 dBm, range 25m</a:t>
              </a:r>
            </a:p>
          </p:txBody>
        </p:sp>
        <p:sp>
          <p:nvSpPr>
            <p:cNvPr id="5145" name="Oval 5144">
              <a:extLst>
                <a:ext uri="{FF2B5EF4-FFF2-40B4-BE49-F238E27FC236}">
                  <a16:creationId xmlns:a16="http://schemas.microsoft.com/office/drawing/2014/main" id="{C859A7E5-567A-CE41-7C65-B41AE3101A03}"/>
                </a:ext>
              </a:extLst>
            </p:cNvPr>
            <p:cNvSpPr/>
            <p:nvPr/>
          </p:nvSpPr>
          <p:spPr>
            <a:xfrm>
              <a:off x="8677342" y="1976261"/>
              <a:ext cx="2036713" cy="1678643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46" name="TextBox 5145">
              <a:extLst>
                <a:ext uri="{FF2B5EF4-FFF2-40B4-BE49-F238E27FC236}">
                  <a16:creationId xmlns:a16="http://schemas.microsoft.com/office/drawing/2014/main" id="{6D425269-8D1D-9198-8C22-A317C6BD2E45}"/>
                </a:ext>
              </a:extLst>
            </p:cNvPr>
            <p:cNvSpPr txBox="1"/>
            <p:nvPr/>
          </p:nvSpPr>
          <p:spPr>
            <a:xfrm>
              <a:off x="8681567" y="2004723"/>
              <a:ext cx="25559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srgbClr val="FF0000"/>
                  </a:solidFill>
                  <a:latin typeface="Calibri"/>
                  <a:ea typeface="+mn-ea"/>
                </a:rPr>
                <a:t>CCA -76 dBm, range 20m</a:t>
              </a:r>
            </a:p>
          </p:txBody>
        </p:sp>
        <p:sp>
          <p:nvSpPr>
            <p:cNvPr id="5147" name="Oval 5146">
              <a:extLst>
                <a:ext uri="{FF2B5EF4-FFF2-40B4-BE49-F238E27FC236}">
                  <a16:creationId xmlns:a16="http://schemas.microsoft.com/office/drawing/2014/main" id="{7B29BCBD-D33A-653B-253A-2160DF5F4F00}"/>
                </a:ext>
              </a:extLst>
            </p:cNvPr>
            <p:cNvSpPr/>
            <p:nvPr/>
          </p:nvSpPr>
          <p:spPr>
            <a:xfrm>
              <a:off x="7467600" y="1524000"/>
              <a:ext cx="4350782" cy="2313610"/>
            </a:xfrm>
            <a:prstGeom prst="ellipse">
              <a:avLst/>
            </a:prstGeom>
            <a:noFill/>
            <a:ln w="19050" cap="flat" cmpd="sng" algn="ctr">
              <a:solidFill>
                <a:srgbClr val="26005C">
                  <a:lumMod val="50000"/>
                  <a:lumOff val="50000"/>
                </a:srgbClr>
              </a:solidFill>
              <a:prstDash val="dash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E8D3A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48" name="TextBox 5147">
                <a:extLst>
                  <a:ext uri="{FF2B5EF4-FFF2-40B4-BE49-F238E27FC236}">
                    <a16:creationId xmlns:a16="http://schemas.microsoft.com/office/drawing/2014/main" id="{89EEE6F8-7C07-CA7E-5593-F7B760B8F4B1}"/>
                  </a:ext>
                </a:extLst>
              </p:cNvPr>
              <p:cNvSpPr txBox="1"/>
              <p:nvPr/>
            </p:nvSpPr>
            <p:spPr>
              <a:xfrm>
                <a:off x="674618" y="1679076"/>
                <a:ext cx="10840650" cy="1725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stations (</a:t>
                </a:r>
                <a:r>
                  <a:rPr lang="en-US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10),  distributed on a circle, r = 5m, d = 20m, 𝑃_𝑡𝑥 = 20 dBm: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D</a:t>
                </a: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ifferent interference level: -82 dBm &lt;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𝑟𝑥</m:t>
                        </m:r>
                        <m:r>
                          <a:rPr lang="en-US" sz="18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-69 dBm</a:t>
                </a:r>
              </a:p>
              <a:p>
                <a:pPr marL="285750" indent="-285750">
                  <a:lnSpc>
                    <a:spcPct val="120000"/>
                  </a:lnSpc>
                  <a:buFont typeface="Wingdings" panose="05000000000000000000" pitchFamily="2" charset="2"/>
                  <a:buChar char="v"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Optimization of CCA: 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trade-off between hidden and exposed terminals</a:t>
                </a:r>
                <a:endParaRPr lang="en-US" sz="1800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MCS increases,  optimal throughput achieved @ lower CCA threshold since it requires a higher SINR for success</a:t>
                </a:r>
              </a:p>
            </p:txBody>
          </p:sp>
        </mc:Choice>
        <mc:Fallback xmlns="">
          <p:sp>
            <p:nvSpPr>
              <p:cNvPr id="5148" name="TextBox 5147">
                <a:extLst>
                  <a:ext uri="{FF2B5EF4-FFF2-40B4-BE49-F238E27FC236}">
                    <a16:creationId xmlns:a16="http://schemas.microsoft.com/office/drawing/2014/main" id="{89EEE6F8-7C07-CA7E-5593-F7B760B8F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8" y="1679076"/>
                <a:ext cx="10840650" cy="1725344"/>
              </a:xfrm>
              <a:prstGeom prst="rect">
                <a:avLst/>
              </a:prstGeom>
              <a:blipFill>
                <a:blip r:embed="rId7"/>
                <a:stretch>
                  <a:fillRect l="-506" t="-353" b="-4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49" name="Graphic 5148">
            <a:extLst>
              <a:ext uri="{FF2B5EF4-FFF2-40B4-BE49-F238E27FC236}">
                <a16:creationId xmlns:a16="http://schemas.microsoft.com/office/drawing/2014/main" id="{EB6731D8-BC02-B53C-DAD9-3CD4E4CC80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39757" y="3401901"/>
            <a:ext cx="2918750" cy="2189063"/>
          </a:xfrm>
          <a:prstGeom prst="rect">
            <a:avLst/>
          </a:prstGeom>
        </p:spPr>
      </p:pic>
      <p:pic>
        <p:nvPicPr>
          <p:cNvPr id="5150" name="Graphic 5149">
            <a:extLst>
              <a:ext uri="{FF2B5EF4-FFF2-40B4-BE49-F238E27FC236}">
                <a16:creationId xmlns:a16="http://schemas.microsoft.com/office/drawing/2014/main" id="{9AC5F8FE-695C-176B-8FBF-F8DF94459C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457378" y="3412750"/>
            <a:ext cx="2918751" cy="2189063"/>
          </a:xfrm>
          <a:prstGeom prst="rect">
            <a:avLst/>
          </a:prstGeom>
        </p:spPr>
      </p:pic>
      <p:sp>
        <p:nvSpPr>
          <p:cNvPr id="5151" name="TextBox 5150">
            <a:extLst>
              <a:ext uri="{FF2B5EF4-FFF2-40B4-BE49-F238E27FC236}">
                <a16:creationId xmlns:a16="http://schemas.microsoft.com/office/drawing/2014/main" id="{0FC3D43B-7076-900D-C279-585F7570EE7C}"/>
              </a:ext>
            </a:extLst>
          </p:cNvPr>
          <p:cNvSpPr txBox="1"/>
          <p:nvPr/>
        </p:nvSpPr>
        <p:spPr>
          <a:xfrm>
            <a:off x="1027405" y="5873871"/>
            <a:ext cx="90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Analysis in </a:t>
            </a:r>
            <a:r>
              <a:rPr lang="en-US" sz="1600" dirty="0"/>
              <a:t>[4] to find the optimal CCA threshold for a homogeneous network with constant link distances.</a:t>
            </a:r>
          </a:p>
        </p:txBody>
      </p:sp>
      <p:sp>
        <p:nvSpPr>
          <p:cNvPr id="5153" name="TextBox 5152">
            <a:extLst>
              <a:ext uri="{FF2B5EF4-FFF2-40B4-BE49-F238E27FC236}">
                <a16:creationId xmlns:a16="http://schemas.microsoft.com/office/drawing/2014/main" id="{4804A99B-AD3D-82ED-E479-B35D1AC785F3}"/>
              </a:ext>
            </a:extLst>
          </p:cNvPr>
          <p:cNvSpPr txBox="1"/>
          <p:nvPr/>
        </p:nvSpPr>
        <p:spPr>
          <a:xfrm>
            <a:off x="765540" y="5944942"/>
            <a:ext cx="9027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See analysis in </a:t>
            </a:r>
            <a:r>
              <a:rPr lang="en-US" sz="1600" dirty="0">
                <a:solidFill>
                  <a:schemeClr val="tx1"/>
                </a:solidFill>
              </a:rPr>
              <a:t>[3] for optimal CCA threshold for a homogeneous network with constant link distances.</a:t>
            </a:r>
          </a:p>
        </p:txBody>
      </p:sp>
    </p:spTree>
    <p:extLst>
      <p:ext uri="{BB962C8B-B14F-4D97-AF65-F5344CB8AC3E}">
        <p14:creationId xmlns:p14="http://schemas.microsoft.com/office/powerpoint/2010/main" val="6221736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ns-3 Rx Decoding Summary (1)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41354-1DF9-70DA-FE24-CE19F4959335}"/>
              </a:ext>
            </a:extLst>
          </p:cNvPr>
          <p:cNvSpPr txBox="1">
            <a:spLocks/>
          </p:cNvSpPr>
          <p:nvPr/>
        </p:nvSpPr>
        <p:spPr>
          <a:xfrm>
            <a:off x="381208" y="1933827"/>
            <a:ext cx="9677192" cy="3048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en-US" sz="2400" dirty="0">
                <a:cs typeface="Calibri"/>
              </a:rPr>
              <a:t>Single </a:t>
            </a:r>
            <a:r>
              <a:rPr lang="en-US" sz="2400" dirty="0">
                <a:ea typeface="+mn-lt"/>
                <a:cs typeface="+mn-lt"/>
              </a:rPr>
              <a:t>node transmission: </a:t>
            </a:r>
          </a:p>
          <a:p>
            <a:pPr marL="1028700" lvl="1"/>
            <a:r>
              <a:rPr lang="en-US" sz="1800" b="1" dirty="0">
                <a:cs typeface="Calibri"/>
              </a:rPr>
              <a:t>No Drop</a:t>
            </a:r>
            <a:endParaRPr lang="en-US" sz="1800" dirty="0">
              <a:cs typeface="Calibri"/>
            </a:endParaRPr>
          </a:p>
          <a:p>
            <a:pPr marL="514350" indent="-514350">
              <a:buFont typeface="Arial"/>
              <a:buAutoNum type="arabicPeriod"/>
            </a:pPr>
            <a:r>
              <a:rPr lang="en-US" sz="2400" dirty="0">
                <a:ea typeface="+mn-lt"/>
                <a:cs typeface="+mn-lt"/>
              </a:rPr>
              <a:t>Multiple STAs/BSSs and everyone can hear each other</a:t>
            </a:r>
          </a:p>
          <a:p>
            <a:pPr marL="1028700" lvl="1"/>
            <a:r>
              <a:rPr lang="en-US" sz="1800" b="1" dirty="0">
                <a:cs typeface="Calibri"/>
              </a:rPr>
              <a:t>Synchronous Collision During Preamble</a:t>
            </a:r>
            <a:r>
              <a:rPr lang="en-US" sz="1800" dirty="0">
                <a:cs typeface="Calibri"/>
              </a:rPr>
              <a:t>: </a:t>
            </a:r>
            <a:r>
              <a:rPr lang="en-US" sz="1800" dirty="0">
                <a:ea typeface="+mn-lt"/>
                <a:cs typeface="+mn-lt"/>
              </a:rPr>
              <a:t>Collisions due to same backoff window count. Drop occurs in the first 4 us of HE preamble</a:t>
            </a:r>
          </a:p>
          <a:p>
            <a:pPr marL="1028700" lvl="1"/>
            <a:endParaRPr lang="en-US" sz="1800" dirty="0">
              <a:cs typeface="Calibri" panose="020F0502020204030204"/>
            </a:endParaRPr>
          </a:p>
          <a:p>
            <a:pPr lvl="1" indent="0">
              <a:buNone/>
            </a:pPr>
            <a:endParaRPr lang="en-US" sz="1800" dirty="0">
              <a:cs typeface="Calibri" panose="020F0502020204030204"/>
            </a:endParaRPr>
          </a:p>
          <a:p>
            <a:pPr marL="1028700" lvl="1"/>
            <a:endParaRPr lang="en-US" sz="1800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4499A2-F7F6-56CB-57F2-C7C135C32936}"/>
              </a:ext>
            </a:extLst>
          </p:cNvPr>
          <p:cNvGrpSpPr/>
          <p:nvPr/>
        </p:nvGrpSpPr>
        <p:grpSpPr>
          <a:xfrm>
            <a:off x="1600200" y="3810000"/>
            <a:ext cx="4108115" cy="975808"/>
            <a:chOff x="2140285" y="2892061"/>
            <a:chExt cx="4108115" cy="97580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56E26E-EB17-44F7-8068-CA90252ADA2F}"/>
                </a:ext>
              </a:extLst>
            </p:cNvPr>
            <p:cNvSpPr/>
            <p:nvPr/>
          </p:nvSpPr>
          <p:spPr>
            <a:xfrm>
              <a:off x="3501066" y="3228874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cs typeface="Calibri"/>
                </a:rPr>
                <a:t>Data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2006A4-E1F9-A0BF-E66D-8A7A53E37A8F}"/>
                </a:ext>
              </a:extLst>
            </p:cNvPr>
            <p:cNvSpPr txBox="1"/>
            <p:nvPr/>
          </p:nvSpPr>
          <p:spPr>
            <a:xfrm>
              <a:off x="2520837" y="2892061"/>
              <a:ext cx="71332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36 us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EF8300-086C-93DB-51B5-A22D038A1627}"/>
                </a:ext>
              </a:extLst>
            </p:cNvPr>
            <p:cNvSpPr/>
            <p:nvPr/>
          </p:nvSpPr>
          <p:spPr>
            <a:xfrm>
              <a:off x="2140285" y="3228872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cs typeface="Calibri"/>
                </a:rPr>
                <a:t>HE Preamble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486623-D9E3-1B9A-9F23-33EA7B4691C3}"/>
                </a:ext>
              </a:extLst>
            </p:cNvPr>
            <p:cNvSpPr/>
            <p:nvPr/>
          </p:nvSpPr>
          <p:spPr>
            <a:xfrm>
              <a:off x="3501066" y="3569672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cs typeface="Calibri"/>
                </a:rPr>
                <a:t>Data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3E211D-1FB5-2077-44D1-B87FEBA2F31A}"/>
                </a:ext>
              </a:extLst>
            </p:cNvPr>
            <p:cNvSpPr/>
            <p:nvPr/>
          </p:nvSpPr>
          <p:spPr>
            <a:xfrm>
              <a:off x="2140285" y="3569670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solidFill>
                    <a:schemeClr val="tx1"/>
                  </a:solidFill>
                  <a:cs typeface="Calibri"/>
                </a:rPr>
                <a:t>HE Preamble</a:t>
              </a:r>
            </a:p>
          </p:txBody>
        </p:sp>
      </p:grpSp>
      <p:pic>
        <p:nvPicPr>
          <p:cNvPr id="15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7663525B-DE6A-860A-94B1-E6E59D96F6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70"/>
          <a:stretch/>
        </p:blipFill>
        <p:spPr>
          <a:xfrm>
            <a:off x="7143757" y="3916100"/>
            <a:ext cx="3979383" cy="21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0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5156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ns-3 Rx Decoding Summary (2)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E68C9C-CE3F-7920-EC57-074B31FE9578}"/>
              </a:ext>
            </a:extLst>
          </p:cNvPr>
          <p:cNvSpPr txBox="1">
            <a:spLocks/>
          </p:cNvSpPr>
          <p:nvPr/>
        </p:nvSpPr>
        <p:spPr>
          <a:xfrm>
            <a:off x="609600" y="1522763"/>
            <a:ext cx="10287000" cy="53428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400" dirty="0">
                <a:ea typeface="+mn-lt"/>
                <a:cs typeface="+mn-lt"/>
              </a:rPr>
              <a:t>3.	Multiple BSSs and not everyone can hear each other </a:t>
            </a:r>
          </a:p>
          <a:p>
            <a:pPr marL="1028700" lvl="1"/>
            <a:r>
              <a:rPr lang="en-US" sz="1800" b="1" dirty="0">
                <a:ea typeface="+mn-lt"/>
                <a:cs typeface="Arial"/>
              </a:rPr>
              <a:t>Asynchronous Collisions During HE Preamble</a:t>
            </a:r>
            <a:r>
              <a:rPr lang="en-US" sz="1800" dirty="0">
                <a:ea typeface="+mn-lt"/>
                <a:cs typeface="Arial"/>
              </a:rPr>
              <a:t>: </a:t>
            </a:r>
            <a:r>
              <a:rPr lang="en-US" sz="1800" dirty="0">
                <a:ea typeface="+mn-lt"/>
                <a:cs typeface="+mn-lt"/>
              </a:rPr>
              <a:t>Collisions due to nodes outside of CCA range. Collision occurs after first 4 us of the signal reception and before the end of HE preamble (36 us)</a:t>
            </a:r>
          </a:p>
          <a:p>
            <a:pPr marL="1028700" lvl="1"/>
            <a:endParaRPr lang="en-US" sz="1800" dirty="0">
              <a:ea typeface="+mn-lt"/>
              <a:cs typeface="+mn-lt"/>
            </a:endParaRPr>
          </a:p>
          <a:p>
            <a:pPr marL="1028700" lvl="1"/>
            <a:endParaRPr lang="en-US" sz="1800" dirty="0">
              <a:ea typeface="+mn-lt"/>
              <a:cs typeface="+mn-lt"/>
            </a:endParaRPr>
          </a:p>
          <a:p>
            <a:pPr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lvl="1" indent="0">
              <a:buNone/>
            </a:pPr>
            <a:endParaRPr lang="en-US" sz="1800" dirty="0">
              <a:ea typeface="+mn-lt"/>
              <a:cs typeface="+mn-lt"/>
            </a:endParaRPr>
          </a:p>
          <a:p>
            <a:pPr marL="1028700" lvl="1"/>
            <a:r>
              <a:rPr lang="en-US" sz="1800" b="1" dirty="0">
                <a:ea typeface="+mn-lt"/>
                <a:cs typeface="+mn-lt"/>
              </a:rPr>
              <a:t>Asynchronous Collisions During Payload</a:t>
            </a:r>
            <a:r>
              <a:rPr lang="en-US" sz="1800" dirty="0">
                <a:ea typeface="+mn-lt"/>
                <a:cs typeface="+mn-lt"/>
              </a:rPr>
              <a:t>: Collisions due to nodes outside of CCA range. Collision occurs after HE preamble (36 us). CRC fail</a:t>
            </a:r>
          </a:p>
          <a:p>
            <a:pPr marL="1028700" lvl="1"/>
            <a:endParaRPr lang="en-US" sz="1800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endParaRPr lang="en-US" sz="3600" dirty="0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227F9D-8308-A8E3-1C49-4CB6FC761FFB}"/>
              </a:ext>
            </a:extLst>
          </p:cNvPr>
          <p:cNvGrpSpPr/>
          <p:nvPr/>
        </p:nvGrpSpPr>
        <p:grpSpPr>
          <a:xfrm>
            <a:off x="1839619" y="2971798"/>
            <a:ext cx="4924544" cy="646542"/>
            <a:chOff x="1839619" y="2971798"/>
            <a:chExt cx="4924544" cy="6465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62B3C48-CA2F-9745-C20B-761CECC07ED2}"/>
                </a:ext>
              </a:extLst>
            </p:cNvPr>
            <p:cNvSpPr/>
            <p:nvPr/>
          </p:nvSpPr>
          <p:spPr>
            <a:xfrm>
              <a:off x="3200400" y="2971800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Data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4711B72-C986-607F-AD96-564BF0139F93}"/>
                </a:ext>
              </a:extLst>
            </p:cNvPr>
            <p:cNvSpPr/>
            <p:nvPr/>
          </p:nvSpPr>
          <p:spPr>
            <a:xfrm>
              <a:off x="1839619" y="2971798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HE Preamble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418660-93EF-AC7C-4294-4D95C654D4F3}"/>
                </a:ext>
              </a:extLst>
            </p:cNvPr>
            <p:cNvSpPr/>
            <p:nvPr/>
          </p:nvSpPr>
          <p:spPr>
            <a:xfrm>
              <a:off x="4016829" y="3320143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Data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95EF58-3163-B542-A09B-3933BAFCB91E}"/>
                </a:ext>
              </a:extLst>
            </p:cNvPr>
            <p:cNvSpPr/>
            <p:nvPr/>
          </p:nvSpPr>
          <p:spPr>
            <a:xfrm>
              <a:off x="2656048" y="3320141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HE Preamble</a:t>
              </a:r>
            </a:p>
          </p:txBody>
        </p:sp>
      </p:grpSp>
      <p:pic>
        <p:nvPicPr>
          <p:cNvPr id="11" name="Picture 10" descr="Chart, scatter chart&#10;&#10;Description automatically generated">
            <a:extLst>
              <a:ext uri="{FF2B5EF4-FFF2-40B4-BE49-F238E27FC236}">
                <a16:creationId xmlns:a16="http://schemas.microsoft.com/office/drawing/2014/main" id="{3DFA36EB-7BAC-AA48-C824-6A9358185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89"/>
          <a:stretch/>
        </p:blipFill>
        <p:spPr>
          <a:xfrm>
            <a:off x="8400432" y="4389970"/>
            <a:ext cx="3644892" cy="194069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9F4D7B-DF63-7AC7-00EE-E913AE9BDFA9}"/>
              </a:ext>
            </a:extLst>
          </p:cNvPr>
          <p:cNvGrpSpPr/>
          <p:nvPr/>
        </p:nvGrpSpPr>
        <p:grpSpPr>
          <a:xfrm>
            <a:off x="1839619" y="4715071"/>
            <a:ext cx="5737738" cy="645248"/>
            <a:chOff x="1262473" y="4010855"/>
            <a:chExt cx="5737738" cy="6452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30E652-3BC6-9E9C-4CE4-32E74116B701}"/>
                </a:ext>
              </a:extLst>
            </p:cNvPr>
            <p:cNvSpPr/>
            <p:nvPr/>
          </p:nvSpPr>
          <p:spPr>
            <a:xfrm>
              <a:off x="2623254" y="4010856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Data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57BA177-675D-F779-B79D-841E51DC1DDC}"/>
                </a:ext>
              </a:extLst>
            </p:cNvPr>
            <p:cNvSpPr/>
            <p:nvPr/>
          </p:nvSpPr>
          <p:spPr>
            <a:xfrm>
              <a:off x="1262473" y="4010855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HE Preamble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4CE1B6-824E-628E-466D-6D055412BE96}"/>
                </a:ext>
              </a:extLst>
            </p:cNvPr>
            <p:cNvSpPr/>
            <p:nvPr/>
          </p:nvSpPr>
          <p:spPr>
            <a:xfrm>
              <a:off x="4252877" y="4357906"/>
              <a:ext cx="2747334" cy="29819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Data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E042EB6-5AFC-8044-3083-10DD9860B287}"/>
                </a:ext>
              </a:extLst>
            </p:cNvPr>
            <p:cNvSpPr/>
            <p:nvPr/>
          </p:nvSpPr>
          <p:spPr>
            <a:xfrm>
              <a:off x="2892096" y="4357904"/>
              <a:ext cx="1351865" cy="28901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>
                  <a:cs typeface="Calibri"/>
                </a:rPr>
                <a:t>HE Preamble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911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-609600" y="454633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ns-3 Labels: PHY Reception Failure Cases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258E24-BF26-9600-9FDD-1C0B54C76BEA}"/>
              </a:ext>
            </a:extLst>
          </p:cNvPr>
          <p:cNvSpPr txBox="1"/>
          <p:nvPr/>
        </p:nvSpPr>
        <p:spPr>
          <a:xfrm>
            <a:off x="285665" y="1442811"/>
            <a:ext cx="836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Results: For 2 BSSs, the failure/success probability vs PD threshold 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D3490F-A314-E942-7055-B3303758E151}"/>
                  </a:ext>
                </a:extLst>
              </p:cNvPr>
              <p:cNvSpPr txBox="1"/>
              <p:nvPr/>
            </p:nvSpPr>
            <p:spPr>
              <a:xfrm>
                <a:off x="285666" y="2338310"/>
                <a:ext cx="64199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r = 5 m, d=20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= 20 </a:t>
                </a:r>
                <a:r>
                  <a:rPr lang="en-US" altLang="zh-CN" sz="1600" dirty="0">
                    <a:solidFill>
                      <a:schemeClr val="tx1"/>
                    </a:solidFill>
                  </a:rPr>
                  <a:t>dBm, same log distance pathloss model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ED3490F-A314-E942-7055-B3303758E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66" y="2338310"/>
                <a:ext cx="6419934" cy="338554"/>
              </a:xfrm>
              <a:prstGeom prst="rect">
                <a:avLst/>
              </a:prstGeom>
              <a:blipFill>
                <a:blip r:embed="rId3"/>
                <a:stretch>
                  <a:fillRect l="-57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D44425B-7180-AB28-8AEC-DA40FBEF348F}"/>
              </a:ext>
            </a:extLst>
          </p:cNvPr>
          <p:cNvSpPr txBox="1"/>
          <p:nvPr/>
        </p:nvSpPr>
        <p:spPr>
          <a:xfrm>
            <a:off x="285667" y="2082199"/>
            <a:ext cx="685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AMPDU disabled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3915C7-9481-DD97-7B95-D64F22E4C8E9}"/>
              </a:ext>
            </a:extLst>
          </p:cNvPr>
          <p:cNvSpPr txBox="1"/>
          <p:nvPr/>
        </p:nvSpPr>
        <p:spPr>
          <a:xfrm>
            <a:off x="285667" y="1794424"/>
            <a:ext cx="2733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nSTA</a:t>
            </a:r>
            <a:r>
              <a:rPr lang="en-US" sz="1800" dirty="0">
                <a:solidFill>
                  <a:schemeClr val="tx1"/>
                </a:solidFill>
              </a:rPr>
              <a:t>=10 Per BSS</a:t>
            </a:r>
          </a:p>
        </p:txBody>
      </p:sp>
      <p:graphicFrame>
        <p:nvGraphicFramePr>
          <p:cNvPr id="21" name="Table 12">
            <a:extLst>
              <a:ext uri="{FF2B5EF4-FFF2-40B4-BE49-F238E27FC236}">
                <a16:creationId xmlns:a16="http://schemas.microsoft.com/office/drawing/2014/main" id="{B1C09678-F69C-C5E7-96E9-28B6F12DED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30863"/>
              </p:ext>
            </p:extLst>
          </p:nvPr>
        </p:nvGraphicFramePr>
        <p:xfrm>
          <a:off x="161847" y="3052227"/>
          <a:ext cx="11967789" cy="3376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41">
                  <a:extLst>
                    <a:ext uri="{9D8B030D-6E8A-4147-A177-3AD203B41FA5}">
                      <a16:colId xmlns:a16="http://schemas.microsoft.com/office/drawing/2014/main" val="3851823540"/>
                    </a:ext>
                  </a:extLst>
                </a:gridCol>
                <a:gridCol w="874850">
                  <a:extLst>
                    <a:ext uri="{9D8B030D-6E8A-4147-A177-3AD203B41FA5}">
                      <a16:colId xmlns:a16="http://schemas.microsoft.com/office/drawing/2014/main" val="248413180"/>
                    </a:ext>
                  </a:extLst>
                </a:gridCol>
                <a:gridCol w="940862">
                  <a:extLst>
                    <a:ext uri="{9D8B030D-6E8A-4147-A177-3AD203B41FA5}">
                      <a16:colId xmlns:a16="http://schemas.microsoft.com/office/drawing/2014/main" val="168494528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954858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061069654"/>
                    </a:ext>
                  </a:extLst>
                </a:gridCol>
                <a:gridCol w="1431015">
                  <a:extLst>
                    <a:ext uri="{9D8B030D-6E8A-4147-A177-3AD203B41FA5}">
                      <a16:colId xmlns:a16="http://schemas.microsoft.com/office/drawing/2014/main" val="2580543070"/>
                    </a:ext>
                  </a:extLst>
                </a:gridCol>
                <a:gridCol w="1423523">
                  <a:extLst>
                    <a:ext uri="{9D8B030D-6E8A-4147-A177-3AD203B41FA5}">
                      <a16:colId xmlns:a16="http://schemas.microsoft.com/office/drawing/2014/main" val="3889804832"/>
                    </a:ext>
                  </a:extLst>
                </a:gridCol>
                <a:gridCol w="1348812">
                  <a:extLst>
                    <a:ext uri="{9D8B030D-6E8A-4147-A177-3AD203B41FA5}">
                      <a16:colId xmlns:a16="http://schemas.microsoft.com/office/drawing/2014/main" val="1262721650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80600200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972120553"/>
                    </a:ext>
                  </a:extLst>
                </a:gridCol>
              </a:tblGrid>
              <a:tr h="9434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CCA (dBm)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CCA Range (m)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Total Tx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Total 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 Tx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(% over Total Tx)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Failed 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cs typeface="Calibri"/>
                        </a:rPr>
                        <a:t>Simult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 Tx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+mn-lt"/>
                        </a:rPr>
                        <a:t>(% over Total 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+mn-lt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+mn-lt"/>
                        </a:rPr>
                        <a:t> Tx)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+mn-lt"/>
                        </a:rPr>
                        <a:t>Intra-BSS Success 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</a:rPr>
                        <a:t>(% over Total 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</a:rPr>
                        <a:t> Tx)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i="0" u="none" strike="noStrike" noProof="0" dirty="0">
                        <a:solidFill>
                          <a:srgbClr val="E8D3A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ctr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+mn-lt"/>
                        </a:rPr>
                        <a:t>Inter-BSS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+mn-lt"/>
                        </a:rPr>
                        <a:t>Success 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</a:rPr>
                        <a:t>(% over Total 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</a:rPr>
                        <a:t> Tx)</a:t>
                      </a:r>
                    </a:p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1" i="0" u="none" strike="noStrike" noProof="0" dirty="0">
                        <a:solidFill>
                          <a:srgbClr val="E8D3A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Data Collision During HE Preamble 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(% over Total 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 Tx)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000" dirty="0"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Data Collision During Payload 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(% over Total </a:t>
                      </a:r>
                      <a:r>
                        <a:rPr lang="en-US" sz="1200" b="1" i="0" u="none" strike="noStrike" noProof="0" dirty="0" err="1">
                          <a:solidFill>
                            <a:srgbClr val="FF0000"/>
                          </a:solidFill>
                          <a:latin typeface="Calibri"/>
                        </a:rPr>
                        <a:t>Simult</a:t>
                      </a:r>
                      <a:r>
                        <a:rPr lang="en-US" sz="1200" b="1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 Tx)</a:t>
                      </a:r>
                    </a:p>
                    <a:p>
                      <a:pPr lvl="0" algn="ctr">
                        <a:buNone/>
                      </a:pPr>
                      <a:endParaRPr lang="en-US" sz="1000" dirty="0"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Aggregated Throughput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cs typeface="Calibri"/>
                        </a:rPr>
                        <a:t>(Mbps)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061535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-82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84529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4B2E83"/>
                          </a:solidFill>
                          <a:latin typeface="Calibri"/>
                        </a:rPr>
                        <a:t>24039 (28%)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/>
                        <a:t>16783 (69.81%)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7256 (30.18%)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16743 (69.65%)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28.11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87325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B050"/>
                          </a:solidFill>
                        </a:rPr>
                        <a:t>-78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00B050"/>
                          </a:solidFill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84775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24474 (28%)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16604 (67.84%)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7870 (32.15%)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16267 (66.46%)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 dirty="0">
                          <a:latin typeface="Calibri"/>
                        </a:rPr>
                        <a:t>307 (1.25%)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b="0" i="0" u="none" strike="noStrike" noProof="0">
                          <a:latin typeface="Calibri"/>
                        </a:rPr>
                        <a:t>28.35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465817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-74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rgbClr val="FF0000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119333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65261 (54%)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23224 (35.58%)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42035 (64.41%)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19095 (29.25%)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4100 (6.28%)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solidFill>
                            <a:schemeClr val="tx1"/>
                          </a:solidFill>
                        </a:rPr>
                        <a:t>40.27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9670944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-70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91541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31943 (34%)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9609 (30.08%)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22334 (69.91%)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7876 (24.64%)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1707 (5.34%)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27.73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7744360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-66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90704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29019 (31%)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6514 (22.44%)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22505 (77.55%)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6049 (20.82%)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446 (1.53%)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26.06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303833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-62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96185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41874 (43%)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19790 (47.26%)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>
                          <a:highlight>
                            <a:srgbClr val="FFFF00"/>
                          </a:highlight>
                        </a:rPr>
                        <a:t>31 (0.07%)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22053 (52.66%)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/>
                        <a:t>10244 (24.44%)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9231 (22.04%)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/>
                        <a:t>20.84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148266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ABFE2CA-A40D-89E4-CBBA-37E306317062}"/>
              </a:ext>
            </a:extLst>
          </p:cNvPr>
          <p:cNvSpPr txBox="1"/>
          <p:nvPr/>
        </p:nvSpPr>
        <p:spPr>
          <a:xfrm>
            <a:off x="285665" y="2660858"/>
            <a:ext cx="18313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For MCS =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065BDA-5189-AF59-5B79-368211FD71C1}"/>
              </a:ext>
            </a:extLst>
          </p:cNvPr>
          <p:cNvSpPr txBox="1"/>
          <p:nvPr/>
        </p:nvSpPr>
        <p:spPr>
          <a:xfrm>
            <a:off x="2895600" y="2680125"/>
            <a:ext cx="6705619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Calibri"/>
              </a:rPr>
              <a:t>Percentage: Failed Simultaneous Tx over Total Simultaneous Tx</a:t>
            </a:r>
            <a:endParaRPr lang="en-US" sz="1600" b="1" dirty="0">
              <a:solidFill>
                <a:schemeClr val="tx1"/>
              </a:solidFill>
              <a:highlight>
                <a:srgbClr val="00FF00"/>
              </a:highlight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62C26-12E8-5116-A474-1F91295F14C4}"/>
              </a:ext>
            </a:extLst>
          </p:cNvPr>
          <p:cNvSpPr txBox="1"/>
          <p:nvPr/>
        </p:nvSpPr>
        <p:spPr>
          <a:xfrm>
            <a:off x="2205" y="6600997"/>
            <a:ext cx="8159894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>
                <a:cs typeface="Calibri"/>
              </a:rPr>
              <a:t>*</a:t>
            </a:r>
            <a:r>
              <a:rPr lang="en-US" sz="1100">
                <a:cs typeface="Calibri"/>
              </a:rPr>
              <a:t>in this table -  small amount of PHY reception failure such as "TXING“ happen due to beacon + data collisions not accounted for</a:t>
            </a:r>
            <a:endParaRPr lang="en-US" sz="1100">
              <a:ea typeface="Calibri"/>
              <a:cs typeface="Calibri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2903899-FA24-4784-0587-5A358951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8965" y="840247"/>
            <a:ext cx="3874072" cy="20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4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60787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802.11ax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Residential Scenario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C242D9-7D83-6E7C-2324-2E84403B0B9E}"/>
              </a:ext>
            </a:extLst>
          </p:cNvPr>
          <p:cNvSpPr txBox="1"/>
          <p:nvPr/>
        </p:nvSpPr>
        <p:spPr>
          <a:xfrm>
            <a:off x="202142" y="1569271"/>
            <a:ext cx="118872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apartment -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 with dim.  X m. by X 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STAs associate with AP in its own apartment/cell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STAs are randomly distributed in the square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TGax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defined pathloss for this scenario: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mixed traffic types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VR/AR burst traffic: ns-3 VR traffic model [5]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CBR traffic as background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AE8CC-B649-A79A-C2A0-15EB252C9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68861"/>
            <a:ext cx="8024455" cy="774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63B058-4A25-494A-B900-B58E813C1A86}"/>
              </a:ext>
            </a:extLst>
          </p:cNvPr>
          <p:cNvPicPr/>
          <p:nvPr/>
        </p:nvPicPr>
        <p:blipFill rotWithShape="1">
          <a:blip r:embed="rId4"/>
          <a:srcRect l="16658" b="11110"/>
          <a:stretch/>
        </p:blipFill>
        <p:spPr>
          <a:xfrm>
            <a:off x="9044940" y="1436076"/>
            <a:ext cx="2537460" cy="2186573"/>
          </a:xfrm>
          <a:prstGeom prst="rect">
            <a:avLst/>
          </a:prstGeom>
          <a:ln w="0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BA9164-141D-3D9D-7686-83C2B8C6AF86}"/>
              </a:ext>
            </a:extLst>
          </p:cNvPr>
          <p:cNvSpPr txBox="1"/>
          <p:nvPr/>
        </p:nvSpPr>
        <p:spPr>
          <a:xfrm>
            <a:off x="94084" y="4884434"/>
            <a:ext cx="74064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 MCS Allocation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STA, fix MCS based on the distance to the AP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MCS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achieves less than 1% PER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273EF3A-0A5A-9EB9-72C1-0DF30AB65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90117"/>
              </p:ext>
            </p:extLst>
          </p:nvPr>
        </p:nvGraphicFramePr>
        <p:xfrm>
          <a:off x="8382000" y="3833225"/>
          <a:ext cx="3429000" cy="2186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0">
                  <a:extLst>
                    <a:ext uri="{9D8B030D-6E8A-4147-A177-3AD203B41FA5}">
                      <a16:colId xmlns:a16="http://schemas.microsoft.com/office/drawing/2014/main" val="1738218476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929341574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37250989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908433441"/>
                    </a:ext>
                  </a:extLst>
                </a:gridCol>
              </a:tblGrid>
              <a:tr h="490673">
                <a:tc>
                  <a:txBody>
                    <a:bodyPr/>
                    <a:lstStyle/>
                    <a:p>
                      <a:r>
                        <a:rPr lang="en-US" sz="1050" dirty="0"/>
                        <a:t>Distance to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MCS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Distance to 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50"/>
                        <a:t>MCS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76504"/>
                  </a:ext>
                </a:extLst>
              </a:tr>
              <a:tr h="339180">
                <a:tc>
                  <a:txBody>
                    <a:bodyPr/>
                    <a:lstStyle/>
                    <a:p>
                      <a:r>
                        <a:rPr lang="en-US" sz="1200" b="1"/>
                        <a:t>&lt; 11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11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6</a:t>
                      </a:r>
                      <a:endParaRPr lang="en-US" sz="24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550831"/>
                  </a:ext>
                </a:extLst>
              </a:tr>
              <a:tr h="3391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12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10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29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067698"/>
                  </a:ext>
                </a:extLst>
              </a:tr>
              <a:tr h="3391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13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9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31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039378"/>
                  </a:ext>
                </a:extLst>
              </a:tr>
              <a:tr h="3391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18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8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42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131195"/>
                  </a:ext>
                </a:extLst>
              </a:tr>
              <a:tr h="33918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26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7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/>
                        <a:t>52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452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174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57625" y="40916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VR/AR Gaming Scenario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37A630-8A72-C802-2AA2-05BB8408B06B}"/>
              </a:ext>
            </a:extLst>
          </p:cNvPr>
          <p:cNvSpPr/>
          <p:nvPr/>
        </p:nvSpPr>
        <p:spPr>
          <a:xfrm>
            <a:off x="606433" y="1638767"/>
            <a:ext cx="1644074" cy="1446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0A4355-8DA0-CD9E-E9DB-F96C20C3F1D6}"/>
              </a:ext>
            </a:extLst>
          </p:cNvPr>
          <p:cNvSpPr/>
          <p:nvPr/>
        </p:nvSpPr>
        <p:spPr>
          <a:xfrm>
            <a:off x="2250507" y="1638766"/>
            <a:ext cx="1644074" cy="1446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raphic 8" descr="Wireless router outline">
            <a:extLst>
              <a:ext uri="{FF2B5EF4-FFF2-40B4-BE49-F238E27FC236}">
                <a16:creationId xmlns:a16="http://schemas.microsoft.com/office/drawing/2014/main" id="{F4A40A72-3551-C3D4-F69D-46C1956C75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780" y="2546682"/>
            <a:ext cx="363164" cy="363164"/>
          </a:xfrm>
          <a:prstGeom prst="rect">
            <a:avLst/>
          </a:prstGeom>
        </p:spPr>
      </p:pic>
      <p:pic>
        <p:nvPicPr>
          <p:cNvPr id="10" name="Graphic 9" descr="Smart Phone with solid fill">
            <a:extLst>
              <a:ext uri="{FF2B5EF4-FFF2-40B4-BE49-F238E27FC236}">
                <a16:creationId xmlns:a16="http://schemas.microsoft.com/office/drawing/2014/main" id="{796466CE-B90C-256B-8369-0ADB871FE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9042" y="2356837"/>
            <a:ext cx="284206" cy="284206"/>
          </a:xfrm>
          <a:prstGeom prst="rect">
            <a:avLst/>
          </a:prstGeom>
        </p:spPr>
      </p:pic>
      <p:pic>
        <p:nvPicPr>
          <p:cNvPr id="11" name="Graphic 10" descr="Virtual Reality headset with solid fill">
            <a:extLst>
              <a:ext uri="{FF2B5EF4-FFF2-40B4-BE49-F238E27FC236}">
                <a16:creationId xmlns:a16="http://schemas.microsoft.com/office/drawing/2014/main" id="{E8220666-8E3D-54B2-2298-7B9C4F0F4E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5264" y="2206460"/>
            <a:ext cx="437746" cy="437746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C61B84AC-27FC-AC84-6C7C-4B2723A547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9907" y="1733516"/>
            <a:ext cx="319391" cy="319391"/>
          </a:xfrm>
          <a:prstGeom prst="rect">
            <a:avLst/>
          </a:prstGeom>
        </p:spPr>
      </p:pic>
      <p:pic>
        <p:nvPicPr>
          <p:cNvPr id="14" name="Graphic 13" descr="Smart Phone with solid fill">
            <a:extLst>
              <a:ext uri="{FF2B5EF4-FFF2-40B4-BE49-F238E27FC236}">
                <a16:creationId xmlns:a16="http://schemas.microsoft.com/office/drawing/2014/main" id="{100EE430-2303-8105-EF08-B2B121375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339" y="1751108"/>
            <a:ext cx="284206" cy="284206"/>
          </a:xfrm>
          <a:prstGeom prst="rect">
            <a:avLst/>
          </a:prstGeom>
        </p:spPr>
      </p:pic>
      <p:pic>
        <p:nvPicPr>
          <p:cNvPr id="15" name="Graphic 14" descr="Wireless router outline">
            <a:extLst>
              <a:ext uri="{FF2B5EF4-FFF2-40B4-BE49-F238E27FC236}">
                <a16:creationId xmlns:a16="http://schemas.microsoft.com/office/drawing/2014/main" id="{E62743E7-42CE-6290-5365-70EEA3C31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8258" y="1714897"/>
            <a:ext cx="363164" cy="363164"/>
          </a:xfrm>
          <a:prstGeom prst="rect">
            <a:avLst/>
          </a:prstGeom>
        </p:spPr>
      </p:pic>
      <p:pic>
        <p:nvPicPr>
          <p:cNvPr id="16" name="Graphic 15" descr="Smart Phone with solid fill">
            <a:extLst>
              <a:ext uri="{FF2B5EF4-FFF2-40B4-BE49-F238E27FC236}">
                <a16:creationId xmlns:a16="http://schemas.microsoft.com/office/drawing/2014/main" id="{089F027C-8534-2B5B-6C70-355A5A7FE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6791" y="2493893"/>
            <a:ext cx="284206" cy="284206"/>
          </a:xfrm>
          <a:prstGeom prst="rect">
            <a:avLst/>
          </a:prstGeom>
        </p:spPr>
      </p:pic>
      <p:pic>
        <p:nvPicPr>
          <p:cNvPr id="17" name="Graphic 16" descr="Laptop with solid fill">
            <a:extLst>
              <a:ext uri="{FF2B5EF4-FFF2-40B4-BE49-F238E27FC236}">
                <a16:creationId xmlns:a16="http://schemas.microsoft.com/office/drawing/2014/main" id="{ED2D1635-AAFD-DDB3-848E-BB692E316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4285" y="1644338"/>
            <a:ext cx="319391" cy="319391"/>
          </a:xfrm>
          <a:prstGeom prst="rect">
            <a:avLst/>
          </a:prstGeom>
        </p:spPr>
      </p:pic>
      <p:pic>
        <p:nvPicPr>
          <p:cNvPr id="18" name="Graphic 17" descr="Television with solid fill">
            <a:extLst>
              <a:ext uri="{FF2B5EF4-FFF2-40B4-BE49-F238E27FC236}">
                <a16:creationId xmlns:a16="http://schemas.microsoft.com/office/drawing/2014/main" id="{977524DF-6537-4AED-35CC-E9C4F1D6BF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59046" y="2212282"/>
            <a:ext cx="449331" cy="449331"/>
          </a:xfrm>
          <a:prstGeom prst="rect">
            <a:avLst/>
          </a:prstGeom>
        </p:spPr>
      </p:pic>
      <p:pic>
        <p:nvPicPr>
          <p:cNvPr id="19" name="Graphic 18" descr="Smart Phone with solid fill">
            <a:extLst>
              <a:ext uri="{FF2B5EF4-FFF2-40B4-BE49-F238E27FC236}">
                <a16:creationId xmlns:a16="http://schemas.microsoft.com/office/drawing/2014/main" id="{87F1394D-3390-1CEA-4451-D5488B309A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89798" y="2543788"/>
            <a:ext cx="284206" cy="28420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73D8A2F-9786-B208-0674-10833C10481E}"/>
              </a:ext>
            </a:extLst>
          </p:cNvPr>
          <p:cNvSpPr/>
          <p:nvPr/>
        </p:nvSpPr>
        <p:spPr>
          <a:xfrm>
            <a:off x="606433" y="3086302"/>
            <a:ext cx="1644074" cy="1446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38712E-C0AB-5167-E46F-8680E0873B4F}"/>
              </a:ext>
            </a:extLst>
          </p:cNvPr>
          <p:cNvSpPr/>
          <p:nvPr/>
        </p:nvSpPr>
        <p:spPr>
          <a:xfrm>
            <a:off x="2250507" y="3086301"/>
            <a:ext cx="1644074" cy="14461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Wireless router outline">
            <a:extLst>
              <a:ext uri="{FF2B5EF4-FFF2-40B4-BE49-F238E27FC236}">
                <a16:creationId xmlns:a16="http://schemas.microsoft.com/office/drawing/2014/main" id="{700712CD-17CF-E494-C4FB-9AD2F3ECB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1639" y="3562145"/>
            <a:ext cx="363164" cy="363164"/>
          </a:xfrm>
          <a:prstGeom prst="rect">
            <a:avLst/>
          </a:prstGeom>
        </p:spPr>
      </p:pic>
      <p:pic>
        <p:nvPicPr>
          <p:cNvPr id="27" name="Graphic 26" descr="Smart Phone with solid fill">
            <a:extLst>
              <a:ext uri="{FF2B5EF4-FFF2-40B4-BE49-F238E27FC236}">
                <a16:creationId xmlns:a16="http://schemas.microsoft.com/office/drawing/2014/main" id="{971A63E6-4A72-0DCE-0DD4-532233EDEC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50697" y="3860548"/>
            <a:ext cx="284206" cy="284206"/>
          </a:xfrm>
          <a:prstGeom prst="rect">
            <a:avLst/>
          </a:prstGeom>
        </p:spPr>
      </p:pic>
      <p:pic>
        <p:nvPicPr>
          <p:cNvPr id="29" name="Graphic 28" descr="Laptop with solid fill">
            <a:extLst>
              <a:ext uri="{FF2B5EF4-FFF2-40B4-BE49-F238E27FC236}">
                <a16:creationId xmlns:a16="http://schemas.microsoft.com/office/drawing/2014/main" id="{8F141EFA-3E34-BA1E-01A0-CB6ADE5B53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9907" y="3181051"/>
            <a:ext cx="319391" cy="319391"/>
          </a:xfrm>
          <a:prstGeom prst="rect">
            <a:avLst/>
          </a:prstGeom>
        </p:spPr>
      </p:pic>
      <p:pic>
        <p:nvPicPr>
          <p:cNvPr id="30" name="Graphic 29" descr="Television with solid fill">
            <a:extLst>
              <a:ext uri="{FF2B5EF4-FFF2-40B4-BE49-F238E27FC236}">
                <a16:creationId xmlns:a16="http://schemas.microsoft.com/office/drawing/2014/main" id="{281E6A04-DE70-18F6-FADD-C5850486C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3724" y="3900404"/>
            <a:ext cx="507513" cy="507513"/>
          </a:xfrm>
          <a:prstGeom prst="rect">
            <a:avLst/>
          </a:prstGeom>
        </p:spPr>
      </p:pic>
      <p:pic>
        <p:nvPicPr>
          <p:cNvPr id="31" name="Graphic 30" descr="Smart Phone with solid fill">
            <a:extLst>
              <a:ext uri="{FF2B5EF4-FFF2-40B4-BE49-F238E27FC236}">
                <a16:creationId xmlns:a16="http://schemas.microsoft.com/office/drawing/2014/main" id="{98B002AA-3952-EA95-1AAA-5B1D7E781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857" y="3243586"/>
            <a:ext cx="284206" cy="284206"/>
          </a:xfrm>
          <a:prstGeom prst="rect">
            <a:avLst/>
          </a:prstGeom>
        </p:spPr>
      </p:pic>
      <p:pic>
        <p:nvPicPr>
          <p:cNvPr id="32" name="Graphic 31" descr="Wireless router outline">
            <a:extLst>
              <a:ext uri="{FF2B5EF4-FFF2-40B4-BE49-F238E27FC236}">
                <a16:creationId xmlns:a16="http://schemas.microsoft.com/office/drawing/2014/main" id="{2C6447AD-AABD-2412-712B-81BCF2281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5806" y="3178181"/>
            <a:ext cx="363164" cy="363164"/>
          </a:xfrm>
          <a:prstGeom prst="rect">
            <a:avLst/>
          </a:prstGeom>
        </p:spPr>
      </p:pic>
      <p:pic>
        <p:nvPicPr>
          <p:cNvPr id="33" name="Graphic 32" descr="Smart Phone with solid fill">
            <a:extLst>
              <a:ext uri="{FF2B5EF4-FFF2-40B4-BE49-F238E27FC236}">
                <a16:creationId xmlns:a16="http://schemas.microsoft.com/office/drawing/2014/main" id="{D99FF6AE-640C-3765-2675-5EB197D37F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6791" y="3941428"/>
            <a:ext cx="284206" cy="284206"/>
          </a:xfrm>
          <a:prstGeom prst="rect">
            <a:avLst/>
          </a:prstGeom>
        </p:spPr>
      </p:pic>
      <p:pic>
        <p:nvPicPr>
          <p:cNvPr id="34" name="Graphic 33" descr="Laptop with solid fill">
            <a:extLst>
              <a:ext uri="{FF2B5EF4-FFF2-40B4-BE49-F238E27FC236}">
                <a16:creationId xmlns:a16="http://schemas.microsoft.com/office/drawing/2014/main" id="{1FF99618-B73E-295C-1DA7-16F5FF8C6B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84285" y="3091873"/>
            <a:ext cx="319391" cy="319391"/>
          </a:xfrm>
          <a:prstGeom prst="rect">
            <a:avLst/>
          </a:prstGeom>
        </p:spPr>
      </p:pic>
      <p:pic>
        <p:nvPicPr>
          <p:cNvPr id="36" name="Graphic 35" descr="Smart Phone with solid fill">
            <a:extLst>
              <a:ext uri="{FF2B5EF4-FFF2-40B4-BE49-F238E27FC236}">
                <a16:creationId xmlns:a16="http://schemas.microsoft.com/office/drawing/2014/main" id="{F16AC839-72DD-ACB8-70E1-E662DC5B0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0100" y="3847864"/>
            <a:ext cx="284206" cy="284206"/>
          </a:xfrm>
          <a:prstGeom prst="rect">
            <a:avLst/>
          </a:prstGeom>
        </p:spPr>
      </p:pic>
      <p:pic>
        <p:nvPicPr>
          <p:cNvPr id="37" name="Graphic 36" descr="Tablet with solid fill">
            <a:extLst>
              <a:ext uri="{FF2B5EF4-FFF2-40B4-BE49-F238E27FC236}">
                <a16:creationId xmlns:a16="http://schemas.microsoft.com/office/drawing/2014/main" id="{3E29F879-17A5-A7E4-60B7-CBB93A30F03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27085" y="3552673"/>
            <a:ext cx="457200" cy="457200"/>
          </a:xfrm>
          <a:prstGeom prst="rect">
            <a:avLst/>
          </a:prstGeom>
        </p:spPr>
      </p:pic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D376B3C5-764A-7B1D-0B75-5DF02B102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375787"/>
              </p:ext>
            </p:extLst>
          </p:nvPr>
        </p:nvGraphicFramePr>
        <p:xfrm>
          <a:off x="4101840" y="1924801"/>
          <a:ext cx="5051661" cy="1401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4981">
                  <a:extLst>
                    <a:ext uri="{9D8B030D-6E8A-4147-A177-3AD203B41FA5}">
                      <a16:colId xmlns:a16="http://schemas.microsoft.com/office/drawing/2014/main" val="2497071440"/>
                    </a:ext>
                  </a:extLst>
                </a:gridCol>
                <a:gridCol w="1683887">
                  <a:extLst>
                    <a:ext uri="{9D8B030D-6E8A-4147-A177-3AD203B41FA5}">
                      <a16:colId xmlns:a16="http://schemas.microsoft.com/office/drawing/2014/main" val="1483043698"/>
                    </a:ext>
                  </a:extLst>
                </a:gridCol>
                <a:gridCol w="1232793">
                  <a:extLst>
                    <a:ext uri="{9D8B030D-6E8A-4147-A177-3AD203B41FA5}">
                      <a16:colId xmlns:a16="http://schemas.microsoft.com/office/drawing/2014/main" val="2869124879"/>
                    </a:ext>
                  </a:extLst>
                </a:gridCol>
              </a:tblGrid>
              <a:tr h="61916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Use Cases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E2E Delay</a:t>
                      </a:r>
                      <a:r>
                        <a:rPr lang="en-US" altLang="zh-CN" sz="14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altLang="zh-CN" sz="1400" b="1" kern="1200" baseline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Bandwidth</a:t>
                      </a:r>
                      <a:endParaRPr lang="zh-CN" sz="1400" b="1" kern="1200" baseline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974685"/>
                  </a:ext>
                </a:extLst>
              </a:tr>
              <a:tr h="782440">
                <a:tc>
                  <a:txBody>
                    <a:bodyPr/>
                    <a:lstStyle/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VR/AR</a:t>
                      </a:r>
                    </a:p>
                    <a:p>
                      <a:pPr marL="0" algn="ctr" defTabSz="914400" rtl="0" eaLnBrk="1" latinLnBrk="0" hangingPunct="0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Real-time Video Streaming</a:t>
                      </a:r>
                      <a:endParaRPr lang="zh-C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0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&lt;5ms@50%</a:t>
                      </a:r>
                    </a:p>
                    <a:p>
                      <a:pPr marL="0" algn="ctr" defTabSz="914400" rtl="0" eaLnBrk="1" fontAlgn="ctr" latinLnBrk="0" hangingPunct="0"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&lt;10ms@95%</a:t>
                      </a:r>
                    </a:p>
                    <a:p>
                      <a:pPr marL="0" algn="ctr" defTabSz="914400" rtl="0" eaLnBrk="1" fontAlgn="ctr" latinLnBrk="0" hangingPunct="0"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&lt;100ms@99.99%</a:t>
                      </a:r>
                      <a:endParaRPr lang="zh-CN" alt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~50Mbps@4K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300500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25BFB2F0-6764-6668-725C-B92FE0238FF1}"/>
              </a:ext>
            </a:extLst>
          </p:cNvPr>
          <p:cNvSpPr txBox="1"/>
          <p:nvPr/>
        </p:nvSpPr>
        <p:spPr>
          <a:xfrm>
            <a:off x="957265" y="4730035"/>
            <a:ext cx="2829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tx1"/>
                </a:solidFill>
              </a:rPr>
              <a:t>TGax</a:t>
            </a:r>
            <a:r>
              <a:rPr lang="en-US" sz="1800" dirty="0">
                <a:solidFill>
                  <a:schemeClr val="tx1"/>
                </a:solidFill>
              </a:rPr>
              <a:t> Residential Scenario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664ED3-9492-333A-0262-667DFFD91C4C}"/>
              </a:ext>
            </a:extLst>
          </p:cNvPr>
          <p:cNvSpPr txBox="1"/>
          <p:nvPr/>
        </p:nvSpPr>
        <p:spPr>
          <a:xfrm>
            <a:off x="1009275" y="1085090"/>
            <a:ext cx="99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E0444E32-E6AA-514D-15C8-605F7D909370}"/>
              </a:ext>
            </a:extLst>
          </p:cNvPr>
          <p:cNvSpPr/>
          <p:nvPr/>
        </p:nvSpPr>
        <p:spPr bwMode="auto">
          <a:xfrm rot="16200000">
            <a:off x="1309187" y="685813"/>
            <a:ext cx="192577" cy="164407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312971-8E6F-E3AD-F065-E9F074B2CE42}"/>
              </a:ext>
            </a:extLst>
          </p:cNvPr>
          <p:cNvSpPr txBox="1"/>
          <p:nvPr/>
        </p:nvSpPr>
        <p:spPr>
          <a:xfrm>
            <a:off x="-120235" y="2167315"/>
            <a:ext cx="71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11855733-537A-68FF-C8FF-E9539B95FB1B}"/>
              </a:ext>
            </a:extLst>
          </p:cNvPr>
          <p:cNvSpPr/>
          <p:nvPr/>
        </p:nvSpPr>
        <p:spPr bwMode="auto">
          <a:xfrm rot="10800000">
            <a:off x="426842" y="1641222"/>
            <a:ext cx="139994" cy="142151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550C577-8D5C-758C-8E00-14C6AEAFE077}"/>
              </a:ext>
            </a:extLst>
          </p:cNvPr>
          <p:cNvSpPr txBox="1"/>
          <p:nvPr/>
        </p:nvSpPr>
        <p:spPr>
          <a:xfrm>
            <a:off x="1221694" y="2754964"/>
            <a:ext cx="72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BSS1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0B2B28B-AF9E-B25A-08E1-3D7FBBAC48CD}"/>
              </a:ext>
            </a:extLst>
          </p:cNvPr>
          <p:cNvSpPr txBox="1"/>
          <p:nvPr/>
        </p:nvSpPr>
        <p:spPr>
          <a:xfrm>
            <a:off x="2782348" y="2761905"/>
            <a:ext cx="72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BSS2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8F5491D-69FD-FA36-6F0F-6F68D39BDE3C}"/>
              </a:ext>
            </a:extLst>
          </p:cNvPr>
          <p:cNvSpPr txBox="1"/>
          <p:nvPr/>
        </p:nvSpPr>
        <p:spPr>
          <a:xfrm>
            <a:off x="1238848" y="4247263"/>
            <a:ext cx="72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BSS3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422965-6E51-A11C-3362-26A2CD3138E2}"/>
              </a:ext>
            </a:extLst>
          </p:cNvPr>
          <p:cNvSpPr txBox="1"/>
          <p:nvPr/>
        </p:nvSpPr>
        <p:spPr>
          <a:xfrm>
            <a:off x="2794370" y="4207427"/>
            <a:ext cx="723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BSS4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7DA8F2-4BFA-6CDC-8D4A-2FD5BE0FA0DB}"/>
              </a:ext>
            </a:extLst>
          </p:cNvPr>
          <p:cNvSpPr txBox="1"/>
          <p:nvPr/>
        </p:nvSpPr>
        <p:spPr>
          <a:xfrm>
            <a:off x="4242146" y="152616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VR/AR delay and throughput requirements [6]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956DE1-13A7-09BF-2642-F48A1AEAB7EF}"/>
              </a:ext>
            </a:extLst>
          </p:cNvPr>
          <p:cNvSpPr txBox="1"/>
          <p:nvPr/>
        </p:nvSpPr>
        <p:spPr>
          <a:xfrm>
            <a:off x="334597" y="5388511"/>
            <a:ext cx="6188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adjust CCA PD in BSS1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 the latency constraint &amp; data rate for VR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Maximize aggregate throughput of network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CA2DE4E4-D7F0-A7D3-F60E-31959CDF2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77829"/>
              </p:ext>
            </p:extLst>
          </p:nvPr>
        </p:nvGraphicFramePr>
        <p:xfrm>
          <a:off x="9230756" y="1916754"/>
          <a:ext cx="2961244" cy="1523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3329">
                  <a:extLst>
                    <a:ext uri="{9D8B030D-6E8A-4147-A177-3AD203B41FA5}">
                      <a16:colId xmlns:a16="http://schemas.microsoft.com/office/drawing/2014/main" val="3314243269"/>
                    </a:ext>
                  </a:extLst>
                </a:gridCol>
                <a:gridCol w="1747915">
                  <a:extLst>
                    <a:ext uri="{9D8B030D-6E8A-4147-A177-3AD203B41FA5}">
                      <a16:colId xmlns:a16="http://schemas.microsoft.com/office/drawing/2014/main" val="2542596417"/>
                    </a:ext>
                  </a:extLst>
                </a:gridCol>
              </a:tblGrid>
              <a:tr h="6252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</a:rPr>
                        <a:t>Simulation</a:t>
                      </a:r>
                      <a:r>
                        <a:rPr lang="en-US" altLang="zh-CN" sz="1100" kern="100" baseline="0" dirty="0">
                          <a:effectLst/>
                        </a:rPr>
                        <a:t> Setup </a:t>
                      </a:r>
                      <a:r>
                        <a:rPr lang="en-US" altLang="zh-CN" sz="1100" kern="100" dirty="0">
                          <a:effectLst/>
                        </a:rPr>
                        <a:t>Parameters</a:t>
                      </a:r>
                      <a:endParaRPr lang="zh-CN" sz="11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5984" marR="5598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Default value</a:t>
                      </a:r>
                      <a:endParaRPr lang="zh-CN" altLang="en-US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extLst>
                  <a:ext uri="{0D108BD9-81ED-4DB2-BD59-A6C34878D82A}">
                    <a16:rowId xmlns:a16="http://schemas.microsoft.com/office/drawing/2014/main" val="1734296434"/>
                  </a:ext>
                </a:extLst>
              </a:tr>
              <a:tr h="3376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Traffic type</a:t>
                      </a:r>
                      <a:endParaRPr lang="zh-CN" altLang="en-US" sz="1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</a:rPr>
                        <a:t>UL </a:t>
                      </a:r>
                      <a:r>
                        <a:rPr lang="en-US" sz="1100" kern="100" baseline="0" dirty="0">
                          <a:solidFill>
                            <a:schemeClr val="tx1"/>
                          </a:solidFill>
                          <a:effectLst/>
                        </a:rPr>
                        <a:t>traffic</a:t>
                      </a:r>
                      <a:endParaRPr lang="zh-CN" sz="11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55984" marR="55984" marT="0" marB="0" anchor="ctr"/>
                </a:tc>
                <a:extLst>
                  <a:ext uri="{0D108BD9-81ED-4DB2-BD59-A6C34878D82A}">
                    <a16:rowId xmlns:a16="http://schemas.microsoft.com/office/drawing/2014/main" val="1624195263"/>
                  </a:ext>
                </a:extLst>
              </a:tr>
              <a:tr h="337698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Traffic Rate</a:t>
                      </a:r>
                      <a:endParaRPr lang="zh-CN" altLang="en-US" sz="1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CBR1.5 M</a:t>
                      </a:r>
                      <a:r>
                        <a:rPr lang="en-US" altLang="zh-CN" sz="11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bps</a:t>
                      </a:r>
                      <a:endParaRPr lang="zh-CN" altLang="en-US" sz="11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extLst>
                  <a:ext uri="{0D108BD9-81ED-4DB2-BD59-A6C34878D82A}">
                    <a16:rowId xmlns:a16="http://schemas.microsoft.com/office/drawing/2014/main" val="526661717"/>
                  </a:ext>
                </a:extLst>
              </a:tr>
              <a:tr h="223172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0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Packet size</a:t>
                      </a:r>
                      <a:endParaRPr lang="zh-CN" altLang="en-US" sz="10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 Byte per MPDU</a:t>
                      </a:r>
                      <a:endParaRPr lang="zh-CN" altLang="en-US" sz="1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84" marR="55984" marT="0" marB="0" anchor="ctr"/>
                </a:tc>
                <a:extLst>
                  <a:ext uri="{0D108BD9-81ED-4DB2-BD59-A6C34878D82A}">
                    <a16:rowId xmlns:a16="http://schemas.microsoft.com/office/drawing/2014/main" val="911614862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92177631-FD31-8D07-E415-16B5625F07EE}"/>
              </a:ext>
            </a:extLst>
          </p:cNvPr>
          <p:cNvSpPr txBox="1"/>
          <p:nvPr/>
        </p:nvSpPr>
        <p:spPr>
          <a:xfrm>
            <a:off x="9299936" y="1564239"/>
            <a:ext cx="27051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Parameters for other nodes [7]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300545C-49E1-34FA-596F-C5AC64839CAB}"/>
              </a:ext>
            </a:extLst>
          </p:cNvPr>
          <p:cNvSpPr txBox="1"/>
          <p:nvPr/>
        </p:nvSpPr>
        <p:spPr>
          <a:xfrm>
            <a:off x="5143175" y="3429000"/>
            <a:ext cx="702578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Setup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BSSs co-channel (</a:t>
            </a:r>
            <a:r>
              <a:rPr lang="en-US" sz="1600" dirty="0">
                <a:solidFill>
                  <a:schemeClr val="tx1"/>
                </a:solidFill>
                <a:effectLst/>
              </a:rPr>
              <a:t>80 MHz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and STA </a:t>
            </a: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randomly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  15m x 15m square (each apartment)</a:t>
            </a:r>
            <a:endParaRPr lang="en-US" sz="16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 &amp; STA TX Power: 12 dBm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TGax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indoor pathloss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VR Node in BSS-1: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 Traffic Rate: ≈50Mbps, 62000 bytes, interval 10 </a:t>
            </a:r>
            <a:r>
              <a:rPr lang="en-US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 Traffic: Per-Node UL CBR 1.5 Mbps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STAs per BSS: 4, Auto MCS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change  CCA PD on BSS1, CCA on other BSSs is constant: -82 dBm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duration: 100 s</a:t>
            </a:r>
          </a:p>
        </p:txBody>
      </p:sp>
    </p:spTree>
    <p:extLst>
      <p:ext uri="{BB962C8B-B14F-4D97-AF65-F5344CB8AC3E}">
        <p14:creationId xmlns:p14="http://schemas.microsoft.com/office/powerpoint/2010/main" val="2726790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2CB652-5FEB-E129-CC4C-A16D2EBF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1" y="2073909"/>
            <a:ext cx="2812800" cy="21096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C23CC5A-B716-DBD0-1FB0-F0461E7F1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0828" y="2159505"/>
            <a:ext cx="2743200" cy="2057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7CEC0C5-C688-5322-5AE9-1A4046896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90156" y="2186652"/>
            <a:ext cx="2743201" cy="2057401"/>
          </a:xfrm>
          <a:prstGeom prst="rect">
            <a:avLst/>
          </a:prstGeom>
        </p:spPr>
      </p:pic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68559" y="280642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3567C-3A12-FEAE-EDDD-92E2FD8C53F6}"/>
              </a:ext>
            </a:extLst>
          </p:cNvPr>
          <p:cNvSpPr txBox="1"/>
          <p:nvPr/>
        </p:nvSpPr>
        <p:spPr>
          <a:xfrm>
            <a:off x="728102" y="1117096"/>
            <a:ext cx="11277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realizations: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are randomly distributed within a room with different (x, y); 100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EDC651-3C7F-F443-869C-3C3124BF8FF7}"/>
              </a:ext>
            </a:extLst>
          </p:cNvPr>
          <p:cNvSpPr txBox="1"/>
          <p:nvPr/>
        </p:nvSpPr>
        <p:spPr>
          <a:xfrm>
            <a:off x="549244" y="1565008"/>
            <a:ext cx="1119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 Brute force search for  CCA-PD value in BSS-1 (VR)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</a:rPr>
              <a:t>  plot CDF for all 100 realizations as a function of CCA-PD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8318980-E7DC-0C8E-9B78-26F3D1253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00440" y="2185802"/>
            <a:ext cx="2744335" cy="2058251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0ECE54-C484-2F4C-6D26-E22B3BAAA412}"/>
              </a:ext>
            </a:extLst>
          </p:cNvPr>
          <p:cNvCxnSpPr>
            <a:cxnSpLocks/>
          </p:cNvCxnSpPr>
          <p:nvPr/>
        </p:nvCxnSpPr>
        <p:spPr bwMode="auto">
          <a:xfrm>
            <a:off x="2277428" y="2076206"/>
            <a:ext cx="0" cy="2167847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70EC6C-967A-D101-4896-57761F22CB64}"/>
              </a:ext>
            </a:extLst>
          </p:cNvPr>
          <p:cNvCxnSpPr>
            <a:cxnSpLocks/>
          </p:cNvCxnSpPr>
          <p:nvPr/>
        </p:nvCxnSpPr>
        <p:spPr bwMode="auto">
          <a:xfrm>
            <a:off x="4258628" y="2112153"/>
            <a:ext cx="0" cy="2104752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7E80AB-66B1-29E7-7B74-75F58757F2D0}"/>
              </a:ext>
            </a:extLst>
          </p:cNvPr>
          <p:cNvCxnSpPr>
            <a:cxnSpLocks/>
          </p:cNvCxnSpPr>
          <p:nvPr/>
        </p:nvCxnSpPr>
        <p:spPr bwMode="auto">
          <a:xfrm>
            <a:off x="7001828" y="2159849"/>
            <a:ext cx="0" cy="214223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9BF55F-292A-C053-6F1E-9E70840590E1}"/>
              </a:ext>
            </a:extLst>
          </p:cNvPr>
          <p:cNvCxnSpPr>
            <a:cxnSpLocks/>
          </p:cNvCxnSpPr>
          <p:nvPr/>
        </p:nvCxnSpPr>
        <p:spPr bwMode="auto">
          <a:xfrm>
            <a:off x="10354628" y="2185802"/>
            <a:ext cx="0" cy="214223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E10200D-2F34-B799-C93F-6DA7019FA698}"/>
              </a:ext>
            </a:extLst>
          </p:cNvPr>
          <p:cNvSpPr txBox="1"/>
          <p:nvPr/>
        </p:nvSpPr>
        <p:spPr>
          <a:xfrm>
            <a:off x="1498484" y="1982238"/>
            <a:ext cx="82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51 Mbps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BFE55F-BB13-DE39-4FFC-FF11DD8D8EF4}"/>
              </a:ext>
            </a:extLst>
          </p:cNvPr>
          <p:cNvSpPr txBox="1"/>
          <p:nvPr/>
        </p:nvSpPr>
        <p:spPr>
          <a:xfrm>
            <a:off x="4222273" y="2058638"/>
            <a:ext cx="1826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5 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FFE6B5-173F-20B6-C1E0-15845F71490A}"/>
              </a:ext>
            </a:extLst>
          </p:cNvPr>
          <p:cNvSpPr txBox="1"/>
          <p:nvPr/>
        </p:nvSpPr>
        <p:spPr>
          <a:xfrm>
            <a:off x="7069951" y="2076206"/>
            <a:ext cx="151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10 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2D616F-BBB7-B245-B22C-10449F8A9006}"/>
              </a:ext>
            </a:extLst>
          </p:cNvPr>
          <p:cNvSpPr txBox="1"/>
          <p:nvPr/>
        </p:nvSpPr>
        <p:spPr>
          <a:xfrm>
            <a:off x="10364041" y="2106103"/>
            <a:ext cx="15147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100 </a:t>
            </a:r>
            <a:r>
              <a:rPr lang="en-US" sz="1400" dirty="0" err="1">
                <a:solidFill>
                  <a:schemeClr val="tx1"/>
                </a:solidFill>
              </a:rPr>
              <a:t>ms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04EFF35-0540-7AF1-90C9-075010D82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66204"/>
              </p:ext>
            </p:extLst>
          </p:nvPr>
        </p:nvGraphicFramePr>
        <p:xfrm>
          <a:off x="6705600" y="4447971"/>
          <a:ext cx="4805093" cy="1948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547">
                  <a:extLst>
                    <a:ext uri="{9D8B030D-6E8A-4147-A177-3AD203B41FA5}">
                      <a16:colId xmlns:a16="http://schemas.microsoft.com/office/drawing/2014/main" val="2355114368"/>
                    </a:ext>
                  </a:extLst>
                </a:gridCol>
                <a:gridCol w="739128">
                  <a:extLst>
                    <a:ext uri="{9D8B030D-6E8A-4147-A177-3AD203B41FA5}">
                      <a16:colId xmlns:a16="http://schemas.microsoft.com/office/drawing/2014/main" val="1305936682"/>
                    </a:ext>
                  </a:extLst>
                </a:gridCol>
                <a:gridCol w="627871">
                  <a:extLst>
                    <a:ext uri="{9D8B030D-6E8A-4147-A177-3AD203B41FA5}">
                      <a16:colId xmlns:a16="http://schemas.microsoft.com/office/drawing/2014/main" val="2436904286"/>
                    </a:ext>
                  </a:extLst>
                </a:gridCol>
                <a:gridCol w="800849">
                  <a:extLst>
                    <a:ext uri="{9D8B030D-6E8A-4147-A177-3AD203B41FA5}">
                      <a16:colId xmlns:a16="http://schemas.microsoft.com/office/drawing/2014/main" val="2307347020"/>
                    </a:ext>
                  </a:extLst>
                </a:gridCol>
                <a:gridCol w="800849">
                  <a:extLst>
                    <a:ext uri="{9D8B030D-6E8A-4147-A177-3AD203B41FA5}">
                      <a16:colId xmlns:a16="http://schemas.microsoft.com/office/drawing/2014/main" val="1128496394"/>
                    </a:ext>
                  </a:extLst>
                </a:gridCol>
                <a:gridCol w="800849">
                  <a:extLst>
                    <a:ext uri="{9D8B030D-6E8A-4147-A177-3AD203B41FA5}">
                      <a16:colId xmlns:a16="http://schemas.microsoft.com/office/drawing/2014/main" val="2049397338"/>
                    </a:ext>
                  </a:extLst>
                </a:gridCol>
              </a:tblGrid>
              <a:tr h="1607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Results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Realization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-82 </a:t>
                      </a:r>
                      <a:r>
                        <a:rPr lang="en-US" altLang="zh-CN" sz="1100" u="none" strike="noStrike" dirty="0">
                          <a:effectLst/>
                        </a:rPr>
                        <a:t>dBm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-78 </a:t>
                      </a:r>
                      <a:r>
                        <a:rPr lang="en-US" altLang="zh-CN" sz="1100" u="none" strike="noStrike" dirty="0">
                          <a:effectLst/>
                        </a:rPr>
                        <a:t>dBm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-74 </a:t>
                      </a:r>
                      <a:r>
                        <a:rPr lang="en-US" altLang="zh-CN" sz="1100" u="none" strike="noStrike" dirty="0">
                          <a:effectLst/>
                        </a:rPr>
                        <a:t>dBm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-70 </a:t>
                      </a:r>
                      <a:r>
                        <a:rPr lang="en-US" altLang="zh-CN" sz="1100" u="none" strike="noStrike" dirty="0">
                          <a:effectLst/>
                        </a:rPr>
                        <a:t>dBm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8120005"/>
                  </a:ext>
                </a:extLst>
              </a:tr>
              <a:tr h="1607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VR </a:t>
                      </a:r>
                      <a:r>
                        <a:rPr lang="en-US" sz="1100" u="none" strike="noStrike" dirty="0" err="1">
                          <a:effectLst/>
                        </a:rPr>
                        <a:t>T’put</a:t>
                      </a:r>
                      <a:r>
                        <a:rPr lang="en-US" sz="1100" u="none" strike="noStrike" dirty="0">
                          <a:effectLst/>
                        </a:rPr>
                        <a:t> (Mbps)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51.82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3823489"/>
                  </a:ext>
                </a:extLst>
              </a:tr>
              <a:tr h="16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R2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51.82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51.82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51.82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206086"/>
                  </a:ext>
                </a:extLst>
              </a:tr>
              <a:tr h="1607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VR 50%ile delay (</a:t>
                      </a:r>
                      <a:r>
                        <a:rPr lang="en-US" sz="1100" u="none" strike="noStrike" dirty="0" err="1">
                          <a:effectLst/>
                        </a:rPr>
                        <a:t>ms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3.99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3.39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4388669"/>
                  </a:ext>
                </a:extLst>
              </a:tr>
              <a:tr h="16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3.65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3.91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9517556"/>
                  </a:ext>
                </a:extLst>
              </a:tr>
              <a:tr h="1607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VR 95%ile delay (</a:t>
                      </a:r>
                      <a:r>
                        <a:rPr lang="en-US" sz="1100" u="none" strike="noStrike" dirty="0" err="1">
                          <a:effectLst/>
                        </a:rPr>
                        <a:t>ms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7.44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4613011"/>
                  </a:ext>
                </a:extLst>
              </a:tr>
              <a:tr h="16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6.88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9.27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992663"/>
                  </a:ext>
                </a:extLst>
              </a:tr>
              <a:tr h="1607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VR 99.99%ile delay (</a:t>
                      </a:r>
                      <a:r>
                        <a:rPr lang="en-US" sz="1100" u="none" strike="noStrike" dirty="0" err="1">
                          <a:effectLst/>
                        </a:rPr>
                        <a:t>ms</a:t>
                      </a:r>
                      <a:r>
                        <a:rPr lang="en-US" sz="1100" u="none" strike="noStrike" dirty="0">
                          <a:effectLst/>
                        </a:rPr>
                        <a:t>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16.34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36.75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27.45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814196"/>
                  </a:ext>
                </a:extLst>
              </a:tr>
              <a:tr h="16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18.94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15.57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34.34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51.81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4752516"/>
                  </a:ext>
                </a:extLst>
              </a:tr>
              <a:tr h="16076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Agg-</a:t>
                      </a:r>
                      <a:r>
                        <a:rPr lang="en-US" sz="1100" u="none" strike="noStrike" dirty="0" err="1">
                          <a:effectLst/>
                        </a:rPr>
                        <a:t>T’put</a:t>
                      </a:r>
                      <a:r>
                        <a:rPr lang="en-US" sz="1100" u="none" strike="noStrike" dirty="0">
                          <a:effectLst/>
                        </a:rPr>
                        <a:t> (Mbps)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72.14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72.01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73.36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2697914"/>
                  </a:ext>
                </a:extLst>
              </a:tr>
              <a:tr h="1607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highlight>
                            <a:srgbClr val="FF0000"/>
                          </a:highlight>
                        </a:rPr>
                        <a:t>81.49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78.47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78.48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72666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6E0D40-5C0F-D908-77D5-8442E9D090DE}"/>
              </a:ext>
            </a:extLst>
          </p:cNvPr>
          <p:cNvSpPr txBox="1"/>
          <p:nvPr/>
        </p:nvSpPr>
        <p:spPr>
          <a:xfrm>
            <a:off x="7177803" y="4191876"/>
            <a:ext cx="4700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Table: Results over different CCA PD (dBm) for R1 and R2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6B426-40A3-CC12-58E5-C1781189B495}"/>
              </a:ext>
            </a:extLst>
          </p:cNvPr>
          <p:cNvSpPr txBox="1"/>
          <p:nvPr/>
        </p:nvSpPr>
        <p:spPr>
          <a:xfrm>
            <a:off x="290549" y="4371100"/>
            <a:ext cx="63388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Due to  topology changes and effect of the walls </a:t>
            </a:r>
            <a:r>
              <a:rPr lang="en-US" sz="14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chemeClr val="tx1"/>
                </a:solidFill>
              </a:rPr>
              <a:t> noticeable variances for the 100 realizations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By choosing a constant CCA-PD regardless of locations in different realizations: can not meet VR requirements always (only around 80% cases met all the requirements).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D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ifferent network topologies,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different ‘optimal’ CCA PD thresholds!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  	shown in the table for 2 example scenarios)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6B937A-E1D3-D06E-41EE-F06F80983A04}"/>
              </a:ext>
            </a:extLst>
          </p:cNvPr>
          <p:cNvCxnSpPr>
            <a:cxnSpLocks/>
          </p:cNvCxnSpPr>
          <p:nvPr/>
        </p:nvCxnSpPr>
        <p:spPr bwMode="auto">
          <a:xfrm>
            <a:off x="3153728" y="2667000"/>
            <a:ext cx="2209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D899A1C-A34C-E966-B096-7AE123F0C1BF}"/>
              </a:ext>
            </a:extLst>
          </p:cNvPr>
          <p:cNvCxnSpPr>
            <a:cxnSpLocks/>
          </p:cNvCxnSpPr>
          <p:nvPr/>
        </p:nvCxnSpPr>
        <p:spPr bwMode="auto">
          <a:xfrm>
            <a:off x="5896928" y="2667000"/>
            <a:ext cx="22098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19B70FF-9C6C-3F42-9161-B353AACD7650}"/>
              </a:ext>
            </a:extLst>
          </p:cNvPr>
          <p:cNvCxnSpPr>
            <a:cxnSpLocks/>
          </p:cNvCxnSpPr>
          <p:nvPr/>
        </p:nvCxnSpPr>
        <p:spPr bwMode="auto">
          <a:xfrm>
            <a:off x="8839200" y="2590800"/>
            <a:ext cx="22860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06565EC-6DF0-4271-FA91-21205D841AB8}"/>
              </a:ext>
            </a:extLst>
          </p:cNvPr>
          <p:cNvSpPr txBox="1"/>
          <p:nvPr/>
        </p:nvSpPr>
        <p:spPr>
          <a:xfrm>
            <a:off x="1058744" y="5980503"/>
            <a:ext cx="50372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more ‘intelligent’  approach for  CCA adaptation !</a:t>
            </a:r>
          </a:p>
        </p:txBody>
      </p:sp>
    </p:spTree>
    <p:extLst>
      <p:ext uri="{BB962C8B-B14F-4D97-AF65-F5344CB8AC3E}">
        <p14:creationId xmlns:p14="http://schemas.microsoft.com/office/powerpoint/2010/main" val="2802203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30204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and Motivation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09BE821-0ADF-0552-B9C0-F0402C267C58}"/>
              </a:ext>
            </a:extLst>
          </p:cNvPr>
          <p:cNvSpPr txBox="1"/>
          <p:nvPr/>
        </p:nvSpPr>
        <p:spPr>
          <a:xfrm>
            <a:off x="609600" y="1219200"/>
            <a:ext cx="11353800" cy="47628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457200" eaLnBrk="1" fontAlgn="auto" hangingPunct="1">
              <a:spcBef>
                <a:spcPts val="1814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Lessons </a:t>
            </a:r>
            <a:r>
              <a:rPr lang="en-US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learned from</a:t>
            </a:r>
            <a:r>
              <a:rPr lang="zh-CN" altLang="en-US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previous study</a:t>
            </a:r>
          </a:p>
          <a:p>
            <a:pPr marL="127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	Different Nodes locations per realization impact the optimal CCA PD selection</a:t>
            </a:r>
          </a:p>
          <a:p>
            <a:pPr marL="755650" lvl="1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Various levels of inter-BSS interferences</a:t>
            </a:r>
          </a:p>
          <a:p>
            <a:pPr marL="755650" lvl="1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Balance the hidden and exposed nodes for successful simultaneous transmissions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defTabSz="457200" eaLnBrk="1" fontAlgn="auto" hangingPunct="1">
              <a:spcBef>
                <a:spcPts val="14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 </a:t>
            </a:r>
            <a:r>
              <a:rPr lang="en-US" sz="1800" b="1" spc="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</a:t>
            </a:r>
            <a:r>
              <a:rPr lang="en-US" sz="1800" b="1" spc="2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</a:t>
            </a:r>
            <a:r>
              <a:rPr lang="en-US" sz="1800" b="1" spc="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traditional optimization methods</a:t>
            </a:r>
            <a:r>
              <a:rPr lang="en-US" sz="1800" b="1" spc="-3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en-US" sz="1600" spc="-5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sz="16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Model/Algorithm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depends on some</a:t>
            </a:r>
            <a:r>
              <a:rPr lang="en-US" sz="1600" spc="-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assumptions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755650" lvl="1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Known the locations of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nodes</a:t>
            </a:r>
          </a:p>
          <a:p>
            <a:pPr marL="755650" lvl="1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Known the channel/pathloss models etc.</a:t>
            </a:r>
          </a:p>
          <a:p>
            <a:pPr marL="755650" lvl="1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Same transmission power and CCA over all the nodes and BSSs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  <a:tab pos="355600" algn="l"/>
              </a:tabLst>
            </a:pPr>
            <a:r>
              <a:rPr lang="en-US" sz="1800" b="1" spc="-2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Complexity of the real scenarios:</a:t>
            </a: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Transmission power may be different for APs and STAs</a:t>
            </a: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Input may be imperfect: no accurate location information</a:t>
            </a: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Only partial information about channel/pathloss models</a:t>
            </a: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Scalability: from 2D to 3D (including floors) , multiple BSSs ( &gt;2), power and CCA per node per BSS control (BSS coloring) </a:t>
            </a: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hard to build analytical models for every case</a:t>
            </a:r>
          </a:p>
          <a:p>
            <a:pPr marL="755650" lvl="1" defTabSz="457200" eaLnBrk="1" fontAlgn="auto" hangingPunct="1">
              <a:spcBef>
                <a:spcPts val="75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sz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b="1" spc="-15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27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1" spc="-15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Deep Reinforcement Learning Approaches</a:t>
            </a:r>
            <a:r>
              <a:rPr sz="1800" b="1" spc="-4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Availability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learn from imperfect input and hidden properties</a:t>
            </a:r>
            <a:endParaRPr lang="en-US" sz="1400" spc="-1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55600" indent="-342900" defTabSz="4572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sz="1400" spc="-1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Availability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learn from </a:t>
            </a:r>
            <a:r>
              <a:rPr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amount of wireless data and maintain the memory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BC6BA03-0815-1949-5CAD-61083A297442}"/>
              </a:ext>
            </a:extLst>
          </p:cNvPr>
          <p:cNvCxnSpPr>
            <a:cxnSpLocks/>
          </p:cNvCxnSpPr>
          <p:nvPr/>
        </p:nvCxnSpPr>
        <p:spPr>
          <a:xfrm>
            <a:off x="4876800" y="4495800"/>
            <a:ext cx="0" cy="6225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7125BB-F591-8CD9-F543-85A4B34D2324}"/>
              </a:ext>
            </a:extLst>
          </p:cNvPr>
          <p:cNvSpPr txBox="1"/>
          <p:nvPr/>
        </p:nvSpPr>
        <p:spPr>
          <a:xfrm>
            <a:off x="4953001" y="4648200"/>
            <a:ext cx="5333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Need to learn and adapt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FF0000"/>
                </a:solidFill>
              </a:rPr>
              <a:t> AI/ML in special reuse [9]</a:t>
            </a:r>
          </a:p>
        </p:txBody>
      </p:sp>
    </p:spTree>
    <p:extLst>
      <p:ext uri="{BB962C8B-B14F-4D97-AF65-F5344CB8AC3E}">
        <p14:creationId xmlns:p14="http://schemas.microsoft.com/office/powerpoint/2010/main" val="3650542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5458" y="45878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444624"/>
            <a:ext cx="10361084" cy="4113213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An annual update on the status of the </a:t>
            </a:r>
            <a:r>
              <a:rPr lang="en-GB" sz="2000" b="0" dirty="0" err="1"/>
              <a:t>WiFi</a:t>
            </a:r>
            <a:r>
              <a:rPr lang="en-GB" sz="2000" b="0" dirty="0"/>
              <a:t> module in the open-source network simulator ns-3 (</a:t>
            </a:r>
            <a:r>
              <a:rPr lang="en-GB" sz="2000" b="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www.nsnam.org</a:t>
            </a:r>
            <a:r>
              <a:rPr lang="en-GB" sz="2000" b="0" dirty="0"/>
              <a:t>) managed by U. Washington </a:t>
            </a:r>
            <a:r>
              <a:rPr lang="en-GB" sz="2000" b="0" dirty="0" err="1"/>
              <a:t>FUNLab</a:t>
            </a:r>
            <a:r>
              <a:rPr lang="en-GB" sz="2000" b="0" dirty="0"/>
              <a:t> (</a:t>
            </a:r>
            <a:r>
              <a:rPr lang="en-GB" sz="2000" b="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https://wp.ece.uw.edu/funlab/</a:t>
            </a:r>
            <a:r>
              <a:rPr lang="en-GB" sz="2000" b="0" dirty="0"/>
              <a:t>); focus on the advancements made in terms of 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new features added to protocol stack implementations tracking .11ax/.11be as well as enabling use of AI/ML models </a:t>
            </a:r>
          </a:p>
          <a:p>
            <a:pPr marL="457200" indent="-457200">
              <a:buAutoNum type="alphaLcParenR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improvements to simulation run-time as a function of  multi-BSS network size as well as PHY/MAC cross-layer complexity resulting from focus on HE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Acknowledgement</a:t>
            </a:r>
            <a:r>
              <a:rPr lang="en-GB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: 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ns-3 </a:t>
            </a:r>
            <a:r>
              <a:rPr lang="en-US" sz="2000" b="0" i="0" dirty="0" err="1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WiFi</a:t>
            </a:r>
            <a:r>
              <a:rPr lang="en-US" sz="20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</a:rPr>
              <a:t> Working Group corporate members - Cisco, Intel, Apple and Max Linear – and academic collaborators,  whose support contributes to the ongoing enhancements of ns-3 802.11. </a:t>
            </a:r>
            <a:endParaRPr lang="en-GB" sz="2000" b="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6703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Optimization with DRL and ns3-ai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F6C3D-370B-0FA2-2B77-41684698D0DC}"/>
              </a:ext>
            </a:extLst>
          </p:cNvPr>
          <p:cNvSpPr txBox="1"/>
          <p:nvPr/>
        </p:nvSpPr>
        <p:spPr>
          <a:xfrm>
            <a:off x="897148" y="3729876"/>
            <a:ext cx="557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(Output):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PD Threshold for </a:t>
            </a:r>
            <a:r>
              <a:rPr lang="en-US" altLang="zh-CN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FCAAF0-8569-EACE-EBE6-8F681E6B0A4F}"/>
              </a:ext>
            </a:extLst>
          </p:cNvPr>
          <p:cNvSpPr txBox="1"/>
          <p:nvPr/>
        </p:nvSpPr>
        <p:spPr>
          <a:xfrm>
            <a:off x="834842" y="1379369"/>
            <a:ext cx="7188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(Input): 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 Power and MCS of each node in the BSS-1: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total nodes in the BSS 1, i.e., STA1, STA2, …., AP1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total nodes in the whole network (BSS1+ BSS2 +BSS3 +BSS4)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01A16F-C677-4724-53F0-2E4A3E97AFF3}"/>
                  </a:ext>
                </a:extLst>
              </p:cNvPr>
              <p:cNvSpPr txBox="1"/>
              <p:nvPr/>
            </p:nvSpPr>
            <p:spPr>
              <a:xfrm>
                <a:off x="897148" y="4130215"/>
                <a:ext cx="82841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</a:t>
                </a:r>
                <a:r>
                  <a:rPr lang="en-US" altLang="zh-CN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zh-CN" sz="1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Aggregated throughput, VR Throughput and delay</a:t>
                </a:r>
              </a:p>
              <a:p>
                <a:r>
                  <a:rPr lang="en-US" altLang="zh-CN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𝑇𝑝𝑡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𝑐𝑜𝑛𝑠𝑡𝑟𝑎𝑖𝑛𝑡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𝐻𝑜𝑙</m:t>
                        </m:r>
                      </m:e>
                    </m:d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𝑇𝑝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𝑟𝑒𝑞𝑢𝑖𝑟𝑒𝑑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𝑇𝑝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𝑣𝑟</m:t>
                        </m:r>
                      </m:sub>
                    </m:sSub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1600" b="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01A16F-C677-4724-53F0-2E4A3E97A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48" y="4130215"/>
                <a:ext cx="8284175" cy="646331"/>
              </a:xfrm>
              <a:prstGeom prst="rect">
                <a:avLst/>
              </a:prstGeom>
              <a:blipFill>
                <a:blip r:embed="rId4"/>
                <a:stretch>
                  <a:fillRect l="-589" t="-5660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DA1833A-E5BB-47B0-CCC0-7547C4880376}"/>
              </a:ext>
            </a:extLst>
          </p:cNvPr>
          <p:cNvSpPr txBox="1"/>
          <p:nvPr/>
        </p:nvSpPr>
        <p:spPr>
          <a:xfrm>
            <a:off x="918638" y="5563166"/>
            <a:ext cx="111209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testing:</a:t>
            </a:r>
          </a:p>
          <a:p>
            <a:pPr marL="285750" indent="-285750">
              <a:buFontTx/>
              <a:buChar char="-"/>
            </a:pPr>
            <a:r>
              <a:rPr 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500 realizations to train the DQN networks, i.e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DQN learns from this 500 different realizations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on 100 new realizations, i.e., DQN only outputs the CCA-PD based on the power measurements</a:t>
            </a:r>
            <a:endParaRPr lang="en-US" sz="16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D69C7C-8151-6F8D-8595-84DDF0C01850}"/>
              </a:ext>
            </a:extLst>
          </p:cNvPr>
          <p:cNvSpPr txBox="1"/>
          <p:nvPr/>
        </p:nvSpPr>
        <p:spPr>
          <a:xfrm>
            <a:off x="918638" y="5121010"/>
            <a:ext cx="897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(Algorithm): </a:t>
            </a:r>
            <a:r>
              <a:rPr lang="en-US" altLang="zh-CN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Q-learning: 2 fully connected layers with 64 neurons each layer  </a:t>
            </a:r>
            <a:endParaRPr lang="en-US" altLang="zh-CN" sz="180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076F54-4031-AC2D-BA02-19666A9D6069}"/>
                  </a:ext>
                </a:extLst>
              </p:cNvPr>
              <p:cNvSpPr txBox="1"/>
              <p:nvPr/>
            </p:nvSpPr>
            <p:spPr>
              <a:xfrm>
                <a:off x="914402" y="4855909"/>
                <a:ext cx="1013248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>
                    <a:solidFill>
                      <a:schemeClr val="tx1"/>
                    </a:solidFill>
                  </a:rPr>
                  <a:t>* 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For simplicity, we design this as linear combination of throughput and delay.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 and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200" i="1" dirty="0">
                    <a:solidFill>
                      <a:schemeClr val="tx1"/>
                    </a:solidFill>
                  </a:rPr>
                  <a:t> can be adjusted for the trade-off for 5 </a:t>
                </a:r>
                <a:r>
                  <a:rPr lang="en-US" sz="1200" i="1" dirty="0" err="1">
                    <a:solidFill>
                      <a:schemeClr val="tx1"/>
                    </a:solidFill>
                  </a:rPr>
                  <a:t>ms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 as the VR constraint.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076F54-4031-AC2D-BA02-19666A9D6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2" y="4855909"/>
                <a:ext cx="10132482" cy="276999"/>
              </a:xfrm>
              <a:prstGeom prst="rect">
                <a:avLst/>
              </a:prstGeom>
              <a:blipFill>
                <a:blip r:embed="rId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CD10B17-91FD-B75B-B8C0-482765661722}"/>
              </a:ext>
            </a:extLst>
          </p:cNvPr>
          <p:cNvGrpSpPr/>
          <p:nvPr/>
        </p:nvGrpSpPr>
        <p:grpSpPr>
          <a:xfrm>
            <a:off x="1195701" y="2495679"/>
            <a:ext cx="4212022" cy="1218694"/>
            <a:chOff x="1222498" y="2545441"/>
            <a:chExt cx="4212022" cy="12186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B964064-D5A3-6673-1FD9-61392D4528A8}"/>
                    </a:ext>
                  </a:extLst>
                </p:cNvPr>
                <p:cNvSpPr txBox="1"/>
                <p:nvPr/>
              </p:nvSpPr>
              <p:spPr>
                <a:xfrm>
                  <a:off x="1640276" y="2545441"/>
                  <a:ext cx="3794244" cy="8803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𝑟𝑥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(0, 0)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𝑟𝑥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,0)</m:t>
                                  </m:r>
                                </m:e>
                                <m:e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mr>
                            </m: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</m:t>
                            </m:r>
                          </m:e>
                        </m:d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B964064-D5A3-6673-1FD9-61392D4528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0276" y="2545441"/>
                  <a:ext cx="3794244" cy="88036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50AC161-274C-2C7E-B0C5-776B156594B2}"/>
                    </a:ext>
                  </a:extLst>
                </p:cNvPr>
                <p:cNvSpPr txBox="1"/>
                <p:nvPr/>
              </p:nvSpPr>
              <p:spPr>
                <a:xfrm>
                  <a:off x="4428871" y="2604715"/>
                  <a:ext cx="914225" cy="7900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e>
                          </m:mr>
                          <m:m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𝑀𝐶𝑆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50AC161-274C-2C7E-B0C5-776B15659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8871" y="2604715"/>
                  <a:ext cx="914225" cy="7900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D34F93-CD6F-C36D-EA31-89F2550682E7}"/>
                </a:ext>
              </a:extLst>
            </p:cNvPr>
            <p:cNvSpPr txBox="1"/>
            <p:nvPr/>
          </p:nvSpPr>
          <p:spPr>
            <a:xfrm>
              <a:off x="1222498" y="2757299"/>
              <a:ext cx="473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</a:rPr>
                <a:t>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6C410A-4C66-12B2-9550-8F5F2D4E7FFE}"/>
                </a:ext>
              </a:extLst>
            </p:cNvPr>
            <p:cNvSpPr txBox="1"/>
            <p:nvPr/>
          </p:nvSpPr>
          <p:spPr>
            <a:xfrm>
              <a:off x="3242775" y="3394803"/>
              <a:ext cx="1089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solidFill>
                    <a:schemeClr val="tx1"/>
                  </a:solidFill>
                </a:rPr>
                <a:t>N + 1</a:t>
              </a:r>
            </a:p>
          </p:txBody>
        </p:sp>
      </p:grp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79956941-EC8A-6CA3-4359-D6E6E1B41E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040" y="1945871"/>
            <a:ext cx="4809960" cy="2048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FE68BF-28AE-763C-E90F-03B45A1E2A33}"/>
              </a:ext>
            </a:extLst>
          </p:cNvPr>
          <p:cNvSpPr txBox="1"/>
          <p:nvPr/>
        </p:nvSpPr>
        <p:spPr>
          <a:xfrm>
            <a:off x="7848600" y="4116601"/>
            <a:ext cx="4602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highlight>
                  <a:srgbClr val="FFFF00"/>
                </a:highlight>
              </a:rPr>
              <a:t>App store for ns3-ai: https://apps.nsnam.org/app/ns3-ai/</a:t>
            </a:r>
          </a:p>
        </p:txBody>
      </p:sp>
    </p:spTree>
    <p:extLst>
      <p:ext uri="{BB962C8B-B14F-4D97-AF65-F5344CB8AC3E}">
        <p14:creationId xmlns:p14="http://schemas.microsoft.com/office/powerpoint/2010/main" val="2642709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57036" y="44735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Q-Learning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067A1B-5358-6B18-73DB-CFA04E1FD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71" y="4647494"/>
            <a:ext cx="7134015" cy="921782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EC316B72-FB0A-2666-ABF7-D382D962A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67" y="3247916"/>
            <a:ext cx="3061931" cy="3169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40C232-216D-0371-6E0C-AB7942151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768" y="4222172"/>
            <a:ext cx="1829302" cy="440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F9493A-047C-CB9A-E9A9-0DEED94035AE}"/>
              </a:ext>
            </a:extLst>
          </p:cNvPr>
          <p:cNvSpPr txBox="1"/>
          <p:nvPr/>
        </p:nvSpPr>
        <p:spPr>
          <a:xfrm>
            <a:off x="4277840" y="4259334"/>
            <a:ext cx="498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approximation for the Q function – Deep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9C98A-E573-1B64-5971-B36856159102}"/>
                  </a:ext>
                </a:extLst>
              </p:cNvPr>
              <p:cNvSpPr txBox="1"/>
              <p:nvPr/>
            </p:nvSpPr>
            <p:spPr>
              <a:xfrm>
                <a:off x="560791" y="5840709"/>
                <a:ext cx="6374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Typical setups: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=0.99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49C98A-E573-1B64-5971-B36856159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91" y="5840709"/>
                <a:ext cx="6374859" cy="307777"/>
              </a:xfrm>
              <a:prstGeom prst="rect">
                <a:avLst/>
              </a:prstGeom>
              <a:blipFill>
                <a:blip r:embed="rId6"/>
                <a:stretch>
                  <a:fillRect l="-287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A7C7644-3B97-14AC-BC60-8D23FCA50984}"/>
              </a:ext>
            </a:extLst>
          </p:cNvPr>
          <p:cNvSpPr txBox="1"/>
          <p:nvPr/>
        </p:nvSpPr>
        <p:spPr>
          <a:xfrm>
            <a:off x="388454" y="2740057"/>
            <a:ext cx="372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Overview of DQN policy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53FE3-B46E-0A92-FEBB-F39FC75999FA}"/>
              </a:ext>
            </a:extLst>
          </p:cNvPr>
          <p:cNvSpPr txBox="1"/>
          <p:nvPr/>
        </p:nvSpPr>
        <p:spPr>
          <a:xfrm>
            <a:off x="294675" y="1426693"/>
            <a:ext cx="11085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Deep Q-learning is one algorithm of DRL algorithms with gradient methods:</a:t>
            </a:r>
          </a:p>
          <a:p>
            <a:pPr marL="285750" indent="-285750">
              <a:buFontTx/>
              <a:buChar char="-"/>
            </a:pPr>
            <a:r>
              <a:rPr lang="en-U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Simple for starter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at handling discrete action space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generalize across similar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2682A60C-68AA-663D-7393-090406F526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9217" y="3156545"/>
                <a:ext cx="8196210" cy="415507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49263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400" b="1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49263" rtl="0" eaLnBrk="1" fontAlgn="base" hangingPunct="1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2000">
                    <a:solidFill>
                      <a:srgbClr val="000000"/>
                    </a:solidFill>
                    <a:latin typeface="+mn-lt"/>
                    <a:ea typeface="+mn-ea"/>
                  </a:defRPr>
                </a:lvl2pPr>
                <a:lvl3pPr marL="1143000" indent="-228600" algn="l" defTabSz="449263" rtl="0" eaLnBrk="1" fontAlgn="base" hangingPunct="1">
                  <a:spcBef>
                    <a:spcPts val="45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>
                    <a:solidFill>
                      <a:srgbClr val="000000"/>
                    </a:solidFill>
                    <a:latin typeface="+mn-lt"/>
                    <a:ea typeface="+mn-ea"/>
                  </a:defRPr>
                </a:lvl3pPr>
                <a:lvl4pPr marL="1600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4pPr>
                <a:lvl5pPr marL="20574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5pPr>
                <a:lvl6pPr marL="25146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29718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4290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3886200" indent="-228600" algn="l" defTabSz="449263" rtl="0" eaLnBrk="1" fontAlgn="base" hangingPunct="1">
                  <a:spcBef>
                    <a:spcPts val="4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600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kumimoji="1" lang="en-US" altLang="zh-CN" sz="18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Objective: Maximize the accumulate reward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kern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kern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zh-CN" sz="1800" b="0" i="1" kern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kumimoji="1" lang="en-US" altLang="zh-CN" sz="18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8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Q-function/value: Expectation of accumulate reward for a given action and state</a:t>
                </a:r>
              </a:p>
              <a:p>
                <a:r>
                  <a:rPr kumimoji="1" lang="en-US" altLang="zh-CN" sz="18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Q-Learning: Choose the action with maximum Q-value for a given state</a:t>
                </a:r>
              </a:p>
              <a:p>
                <a:r>
                  <a:rPr kumimoji="1" lang="en-US" altLang="zh-CN" sz="1800" b="0" kern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Update rule:</a:t>
                </a:r>
                <a:endParaRPr lang="zh-CN" altLang="en-US" sz="1800" b="0" kern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2">
                <a:extLst>
                  <a:ext uri="{FF2B5EF4-FFF2-40B4-BE49-F238E27FC236}">
                    <a16:creationId xmlns:a16="http://schemas.microsoft.com/office/drawing/2014/main" id="{2682A60C-68AA-663D-7393-090406F526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17" y="3156545"/>
                <a:ext cx="8196210" cy="4155075"/>
              </a:xfrm>
              <a:prstGeom prst="rect">
                <a:avLst/>
              </a:prstGeom>
              <a:blipFill>
                <a:blip r:embed="rId7"/>
                <a:stretch>
                  <a:fillRect l="-595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902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399497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438B7-F8F0-20AE-C7D8-3E03FCB4DDA7}"/>
                  </a:ext>
                </a:extLst>
              </p:cNvPr>
              <p:cNvSpPr txBox="1"/>
              <p:nvPr/>
            </p:nvSpPr>
            <p:spPr>
              <a:xfrm>
                <a:off x="304800" y="5867400"/>
                <a:ext cx="8284175" cy="555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Reward: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Aggregated throughput, VR Throughput and delay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𝑇𝑝𝑡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𝑐𝑜𝑛𝑠𝑡𝑟𝑎𝑖𝑛𝑡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𝐻𝑜𝑙</m:t>
                        </m:r>
                      </m:e>
                    </m:d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sz="1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𝑇𝑝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𝑟𝑒𝑞𝑢𝑖𝑟𝑒𝑑</m:t>
                            </m:r>
                          </m:sub>
                        </m:sSub>
                        <m:r>
                          <a:rPr lang="en-US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 </m:t>
                        </m:r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𝑇𝑝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𝑣𝑟</m:t>
                            </m:r>
                          </m:sub>
                        </m:sSub>
                      </m:e>
                    </m:d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nor/>
                      </m:rPr>
                      <a:rPr lang="en-US" sz="1400" i="1" dirty="0">
                        <a:solidFill>
                          <a:schemeClr val="tx1"/>
                        </a:solidFill>
                      </a:rPr>
                      <m:t> = </m:t>
                    </m:r>
                    <m:r>
                      <m:rPr>
                        <m:nor/>
                      </m:rPr>
                      <a:rPr lang="en-US" sz="1400" i="1" dirty="0" smtClean="0">
                        <a:solidFill>
                          <a:schemeClr val="tx1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1400" i="1" dirty="0">
                        <a:solidFill>
                          <a:schemeClr val="tx1"/>
                        </a:solidFill>
                      </a:rPr>
                      <m:t>, 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1400" i="1" dirty="0">
                        <a:solidFill>
                          <a:schemeClr val="tx1"/>
                        </a:solidFill>
                      </a:rPr>
                      <m:t>, 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1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=3,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𝑐𝑜𝑛𝑠𝑡𝑟𝑎𝑖𝑛𝑡</m:t>
                        </m:r>
                      </m:sub>
                    </m:sSub>
                    <m:r>
                      <a:rPr lang="en-US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4438B7-F8F0-20AE-C7D8-3E03FCB4D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67400"/>
                <a:ext cx="8284175" cy="555217"/>
              </a:xfrm>
              <a:prstGeom prst="rect">
                <a:avLst/>
              </a:prstGeom>
              <a:blipFill>
                <a:blip r:embed="rId3"/>
                <a:stretch>
                  <a:fillRect l="-221" t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phic 8">
            <a:extLst>
              <a:ext uri="{FF2B5EF4-FFF2-40B4-BE49-F238E27FC236}">
                <a16:creationId xmlns:a16="http://schemas.microsoft.com/office/drawing/2014/main" id="{EF463978-82DD-A01D-0A62-DB3A2F565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4830" y="1543292"/>
            <a:ext cx="2718124" cy="203859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AC1D945-3AE7-25F8-67F5-159D90F488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12061" y="1560009"/>
            <a:ext cx="2718125" cy="203859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2A5676F-623E-0980-BC5F-238048615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3046" y="1579337"/>
            <a:ext cx="2718124" cy="20385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9D60319-EF78-8D8B-893C-F0D2783F8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6574" y="3714404"/>
            <a:ext cx="2718123" cy="203859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531C897-5539-F306-5CC7-FB208C3742B4}"/>
              </a:ext>
            </a:extLst>
          </p:cNvPr>
          <p:cNvCxnSpPr>
            <a:cxnSpLocks/>
          </p:cNvCxnSpPr>
          <p:nvPr/>
        </p:nvCxnSpPr>
        <p:spPr bwMode="auto">
          <a:xfrm>
            <a:off x="4953000" y="1543292"/>
            <a:ext cx="0" cy="19650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F587D9F-D687-14DD-349D-860CDF0692F6}"/>
              </a:ext>
            </a:extLst>
          </p:cNvPr>
          <p:cNvCxnSpPr>
            <a:cxnSpLocks/>
          </p:cNvCxnSpPr>
          <p:nvPr/>
        </p:nvCxnSpPr>
        <p:spPr bwMode="auto">
          <a:xfrm>
            <a:off x="7696200" y="1540926"/>
            <a:ext cx="0" cy="19650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22E70E-2DFC-9829-381C-29A26D526600}"/>
              </a:ext>
            </a:extLst>
          </p:cNvPr>
          <p:cNvCxnSpPr>
            <a:cxnSpLocks/>
          </p:cNvCxnSpPr>
          <p:nvPr/>
        </p:nvCxnSpPr>
        <p:spPr bwMode="auto">
          <a:xfrm>
            <a:off x="10818183" y="1617452"/>
            <a:ext cx="0" cy="19650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72E6484-E6FB-AD21-FB51-78CA1FE876BF}"/>
              </a:ext>
            </a:extLst>
          </p:cNvPr>
          <p:cNvSpPr txBox="1"/>
          <p:nvPr/>
        </p:nvSpPr>
        <p:spPr>
          <a:xfrm>
            <a:off x="3733776" y="1350098"/>
            <a:ext cx="2456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50%ile: 5 </a:t>
            </a:r>
            <a:r>
              <a:rPr lang="en-US" sz="1200" dirty="0" err="1">
                <a:solidFill>
                  <a:schemeClr val="tx1"/>
                </a:solidFill>
              </a:rPr>
              <a:t>ms</a:t>
            </a:r>
            <a:r>
              <a:rPr lang="en-US" sz="1200" dirty="0">
                <a:solidFill>
                  <a:schemeClr val="tx1"/>
                </a:solidFill>
              </a:rPr>
              <a:t>, DQN 98%  satisfied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53B96E-CE0E-5B06-EE85-0534082C71F2}"/>
              </a:ext>
            </a:extLst>
          </p:cNvPr>
          <p:cNvSpPr txBox="1"/>
          <p:nvPr/>
        </p:nvSpPr>
        <p:spPr>
          <a:xfrm>
            <a:off x="6498167" y="1364319"/>
            <a:ext cx="251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95%ile: 10 </a:t>
            </a:r>
            <a:r>
              <a:rPr lang="en-US" sz="1200" dirty="0" err="1">
                <a:solidFill>
                  <a:schemeClr val="tx1"/>
                </a:solidFill>
              </a:rPr>
              <a:t>ms</a:t>
            </a:r>
            <a:r>
              <a:rPr lang="en-US" sz="1200" dirty="0">
                <a:solidFill>
                  <a:schemeClr val="tx1"/>
                </a:solidFill>
              </a:rPr>
              <a:t>, DQN 92%  satisfied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50AE2F-CA5E-0C67-A77E-D0DC027362E7}"/>
              </a:ext>
            </a:extLst>
          </p:cNvPr>
          <p:cNvSpPr txBox="1"/>
          <p:nvPr/>
        </p:nvSpPr>
        <p:spPr>
          <a:xfrm>
            <a:off x="9298713" y="1364319"/>
            <a:ext cx="2811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99.99%ile: 100 </a:t>
            </a:r>
            <a:r>
              <a:rPr lang="en-US" sz="1200" dirty="0" err="1">
                <a:solidFill>
                  <a:schemeClr val="tx1"/>
                </a:solidFill>
              </a:rPr>
              <a:t>ms</a:t>
            </a:r>
            <a:r>
              <a:rPr lang="en-US" sz="1200" dirty="0">
                <a:solidFill>
                  <a:schemeClr val="tx1"/>
                </a:solidFill>
              </a:rPr>
              <a:t>, DQN 96% satisfied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E4FA0D-12DA-1B7A-327D-C23805C469D5}"/>
              </a:ext>
            </a:extLst>
          </p:cNvPr>
          <p:cNvSpPr txBox="1"/>
          <p:nvPr/>
        </p:nvSpPr>
        <p:spPr>
          <a:xfrm>
            <a:off x="3914618" y="3790609"/>
            <a:ext cx="7972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for 100 new realizations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DQN algorithm  (trained on 500 realizations) outputs optimal CCA_PD for the realization 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updating of DQN while sequential testing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DQN can meet VR requirements better (compared to fixed CCA-PD) while maximizing the aggregated throughput 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cases can’t meet the requirements by simply changing CCA, e.g., have low VR MCSs and close to interferences, so we need to consider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  <a:p>
            <a:pPr marL="1028700"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802.11be Multi-link operation</a:t>
            </a:r>
          </a:p>
          <a:p>
            <a:pPr marL="1028700"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coordination</a:t>
            </a:r>
          </a:p>
          <a:p>
            <a:pPr marL="285750" indent="-285750">
              <a:buFontTx/>
              <a:buChar char="-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D4C088-D258-BC1B-B2C4-BB67DDA604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7155" y="1499216"/>
            <a:ext cx="2718122" cy="203859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4E5D28-9FCE-022A-00A0-C3BBE1C409CD}"/>
              </a:ext>
            </a:extLst>
          </p:cNvPr>
          <p:cNvCxnSpPr>
            <a:cxnSpLocks/>
          </p:cNvCxnSpPr>
          <p:nvPr/>
        </p:nvCxnSpPr>
        <p:spPr bwMode="auto">
          <a:xfrm>
            <a:off x="2920756" y="1499216"/>
            <a:ext cx="0" cy="1965056"/>
          </a:xfrm>
          <a:prstGeom prst="line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B765811-AC07-0491-39A9-AD54500CFAD3}"/>
              </a:ext>
            </a:extLst>
          </p:cNvPr>
          <p:cNvSpPr txBox="1"/>
          <p:nvPr/>
        </p:nvSpPr>
        <p:spPr>
          <a:xfrm>
            <a:off x="958366" y="1334327"/>
            <a:ext cx="2694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T’put</a:t>
            </a:r>
            <a:r>
              <a:rPr lang="en-US" sz="1200" dirty="0">
                <a:solidFill>
                  <a:schemeClr val="tx1"/>
                </a:solidFill>
              </a:rPr>
              <a:t>: 51 Mbps, DQN 100%  satisfied</a:t>
            </a:r>
          </a:p>
        </p:txBody>
      </p:sp>
    </p:spTree>
    <p:extLst>
      <p:ext uri="{BB962C8B-B14F-4D97-AF65-F5344CB8AC3E}">
        <p14:creationId xmlns:p14="http://schemas.microsoft.com/office/powerpoint/2010/main" val="2354120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6F3DC3-B47B-7B9A-C875-6458D19F7A44}"/>
              </a:ext>
            </a:extLst>
          </p:cNvPr>
          <p:cNvSpPr txBox="1"/>
          <p:nvPr/>
        </p:nvSpPr>
        <p:spPr>
          <a:xfrm>
            <a:off x="685800" y="1755755"/>
            <a:ext cx="1143000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Explore BSS coloring and spatial reuse based on 802.11ax standard</a:t>
            </a:r>
            <a:endParaRPr lang="en-US" sz="2400" b="1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742950" lvl="1" indent="-285750">
              <a:buFont typeface="Arial,Sans-Serif" panose="020B0604020202020204" pitchFamily="34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Validation of throughput for Channel bonding [10]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Two BSSs, 20+20 MHz channel, partially overlapping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Using the analysis from [10] to predict the throughput</a:t>
            </a:r>
          </a:p>
          <a:p>
            <a:pPr marL="742950" lvl="1" indent="-285750">
              <a:buFont typeface="Arial,Sans-Serif" panose="020B0604020202020204" pitchFamily="34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Validation the BSS coloring and OBSS PD [11]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BSSs,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20+20 MHz channel, fully overlapping or partially overlapping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Using the analysis from [11] to predict the throughput</a:t>
            </a:r>
          </a:p>
          <a:p>
            <a:pPr lvl="1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Explore multi-link operation (MLO) in 802.11be</a:t>
            </a:r>
          </a:p>
          <a:p>
            <a:pPr marL="742950" lvl="1" indent="-285750">
              <a:buFont typeface="Arial,Sans-Serif" panose="020B0604020202020204" pitchFamily="34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Propose new models to validate the throughput and HOL delays in MLO</a:t>
            </a:r>
          </a:p>
          <a:p>
            <a:pPr marL="742950" lvl="1" indent="-285750">
              <a:buFont typeface="Arial,Sans-Serif" panose="020B0604020202020204" pitchFamily="34" charset="0"/>
              <a:buChar char="-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Scheduling and resource allocation problems in MLO</a:t>
            </a:r>
          </a:p>
          <a:p>
            <a:pPr marL="742950" lvl="1" indent="-285750">
              <a:buFont typeface="Arial,Sans-Serif" panose="020B0604020202020204" pitchFamily="34" charset="0"/>
              <a:buChar char="-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771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1600200"/>
            <a:ext cx="10513485" cy="4800600"/>
          </a:xfrm>
        </p:spPr>
        <p:txBody>
          <a:bodyPr/>
          <a:lstStyle/>
          <a:p>
            <a:r>
              <a:rPr lang="en-US" sz="1800" b="0" dirty="0"/>
              <a:t>[1] G. Bianchi, "Performance analysis of the IEEE 802.11 distributed  coordination function," in IEEE Journal on Selected Areas in  Communications, vol. 18, no. 3, pp. 535-547, March 2000</a:t>
            </a:r>
          </a:p>
          <a:p>
            <a:r>
              <a:rPr lang="en-US" sz="1800" b="0" dirty="0"/>
              <a:t>[2] R. Kajihara, H. </a:t>
            </a:r>
            <a:r>
              <a:rPr lang="en-US" sz="1800" b="0" dirty="0" err="1"/>
              <a:t>Wenkai</a:t>
            </a:r>
            <a:r>
              <a:rPr lang="en-US" sz="1800" b="0" dirty="0"/>
              <a:t>, L. Lanante, M. Kurosaki and H. Ochi, "Performance Analysis Model of IEEE 802.11 CSMA/CA for Multi-BSS Environment," 2020 IEEE 31st Annual International Symposium on Personal, Indoor and Mobile Radio Communications, 2020, pp. 1-7, </a:t>
            </a:r>
            <a:r>
              <a:rPr lang="en-US" sz="1800" b="0" dirty="0" err="1"/>
              <a:t>doi</a:t>
            </a:r>
            <a:r>
              <a:rPr lang="en-US" sz="1800" b="0" dirty="0"/>
              <a:t>: 10.1109/PIMRC48278.2020.9217235.</a:t>
            </a:r>
          </a:p>
          <a:p>
            <a:r>
              <a:rPr lang="en-US" sz="1800" b="0" dirty="0"/>
              <a:t>[3] H. Ma, R. Vijayakumar, S. Roy and J. Zhu, "Optimizing 802.11 Wireless Mesh Networks Based on Physical Carrier Sensing," in IEEE/ACM Transactions on Networking, vol. 17, no. 5, pp. 1550-1563, Oct. 2009, </a:t>
            </a:r>
            <a:r>
              <a:rPr lang="en-US" sz="1800" b="0" dirty="0" err="1"/>
              <a:t>doi</a:t>
            </a:r>
            <a:r>
              <a:rPr lang="en-US" sz="1800" b="0" dirty="0"/>
              <a:t>: 10.1109/TNET.2008.2009443.</a:t>
            </a:r>
          </a:p>
          <a:p>
            <a:r>
              <a:rPr lang="en-US" sz="1800" b="0" dirty="0"/>
              <a:t>[4] ``</a:t>
            </a:r>
            <a:r>
              <a:rPr lang="en-US" sz="1800" b="0" dirty="0" err="1"/>
              <a:t>TGax</a:t>
            </a:r>
            <a:r>
              <a:rPr lang="en-US" sz="1800" b="0" dirty="0"/>
              <a:t> Simulation Scenarios,” 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+mj-lt"/>
              </a:rPr>
              <a:t>IEEE 802.11-14/0980r16,  July 2015</a:t>
            </a:r>
            <a:r>
              <a:rPr lang="en-US" sz="1400" b="0" i="0" dirty="0">
                <a:solidFill>
                  <a:srgbClr val="212121"/>
                </a:solidFill>
                <a:effectLst/>
                <a:latin typeface="+mj-lt"/>
              </a:rPr>
              <a:t>. </a:t>
            </a:r>
            <a:endParaRPr lang="en-US" sz="1800" b="0" dirty="0">
              <a:latin typeface="+mj-lt"/>
            </a:endParaRPr>
          </a:p>
          <a:p>
            <a:r>
              <a:rPr lang="en-US" sz="1800" b="0" dirty="0"/>
              <a:t>[5] M. </a:t>
            </a:r>
            <a:r>
              <a:rPr lang="en-US" sz="1800" b="0" dirty="0" err="1"/>
              <a:t>Lecci</a:t>
            </a:r>
            <a:r>
              <a:rPr lang="en-US" sz="1800" b="0" dirty="0"/>
              <a:t>, M. Drago, A. </a:t>
            </a:r>
            <a:r>
              <a:rPr lang="en-US" sz="1800" b="0" dirty="0" err="1"/>
              <a:t>Zanella</a:t>
            </a:r>
            <a:r>
              <a:rPr lang="en-US" sz="1800" b="0" dirty="0"/>
              <a:t>, M. </a:t>
            </a:r>
            <a:r>
              <a:rPr lang="en-US" sz="1800" b="0" dirty="0" err="1"/>
              <a:t>Zorzi</a:t>
            </a:r>
            <a:r>
              <a:rPr lang="en-US" sz="1800" b="0" dirty="0"/>
              <a:t>, "An Open Framework for Analyzing and Modeling XR Network Traffic," in IEEE Access, vol. 9, pp. 129782-129795, 2021. Open Access DOI: 10.1109/ACCESS.2021.3113162. Code: https://github.com/signetlabdei/ns-3-vr-app</a:t>
            </a:r>
          </a:p>
          <a:p>
            <a:r>
              <a:rPr lang="en-US" sz="1800" b="0" dirty="0"/>
              <a:t>[6]</a:t>
            </a:r>
            <a:r>
              <a:rPr lang="en-GB" sz="1800" b="0" dirty="0"/>
              <a:t>11-22-1519-00-0uhr-requirements-of-low-latency-in-uhr.pptx</a:t>
            </a:r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5340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505922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1"/>
            <a:ext cx="10820399" cy="4113213"/>
          </a:xfrm>
        </p:spPr>
        <p:txBody>
          <a:bodyPr/>
          <a:lstStyle/>
          <a:p>
            <a:r>
              <a:rPr lang="en-GB" sz="1800" b="0" dirty="0"/>
              <a:t>[7]  11-22-1926-00-0uhr-challenges-to-achieve-low-latency.pptx</a:t>
            </a:r>
          </a:p>
          <a:p>
            <a:r>
              <a:rPr lang="en-GB" sz="1800" b="0" dirty="0"/>
              <a:t>[8]  11-22-1348-01-00be-lb266-cr-for-par-verification-low-latency.pptx</a:t>
            </a:r>
          </a:p>
          <a:p>
            <a:r>
              <a:rPr lang="en-GB" sz="1800" b="0" dirty="0"/>
              <a:t>[9]  11-22-0979-01-aiml-applying-ml-to-802-11-current-research-and-emerging-use-cases.pptx</a:t>
            </a:r>
          </a:p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[10] L. Lanante and S. Roy, "Analysis and Optimization of Channel Bonding in Dense IEEE 802.11  WLANs," in IEEE Transactions on Wireless Communications, vol. 20, no. 3, pp. 2150-2160, March 2021,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10.1109/TWC.2020.3041956.</a:t>
            </a:r>
          </a:p>
          <a:p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[11] L. Lanante and S. Roy, "Performance Analysis of the IEEE 802.11ax OBSS_PD-Based Spatial Reuse," in IEEE/ACM Transactions on Networking, vol. 30, no. 2, pp. 616-628, April 2022, </a:t>
            </a:r>
            <a:r>
              <a:rPr lang="en-US" sz="1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10.1109/TNET.2021.3117816.</a:t>
            </a:r>
          </a:p>
          <a:p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A63B9-BB2A-256C-1D5A-F69507781C82}"/>
              </a:ext>
            </a:extLst>
          </p:cNvPr>
          <p:cNvSpPr txBox="1"/>
          <p:nvPr/>
        </p:nvSpPr>
        <p:spPr>
          <a:xfrm>
            <a:off x="3047485" y="3198168"/>
            <a:ext cx="6094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BACKUP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BACKUP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0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Delay Analysis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z="1100"/>
              <a:t>Slide </a:t>
            </a:r>
            <a:fld id="{B3165115-9078-433B-A278-1F5ED971F63A}" type="slidenum">
              <a:rPr lang="en-GB" sz="1100"/>
              <a:pPr/>
              <a:t>27</a:t>
            </a:fld>
            <a:endParaRPr lang="en-GB" sz="110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506A3-C5F9-E15C-3770-4ECDBBDC4CDF}"/>
              </a:ext>
            </a:extLst>
          </p:cNvPr>
          <p:cNvSpPr txBox="1"/>
          <p:nvPr/>
        </p:nvSpPr>
        <p:spPr>
          <a:xfrm>
            <a:off x="6858000" y="5821500"/>
            <a:ext cx="50189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[*] L. Dai and X. Sun, "A Unified Analysis of IEEE 802.11 DCF Networks: Stability, Throughput, and Delay," in IEEE Transactions on Mobile Computing, vol. 12, no. 8, pp. 1558-1572, Aug. 2013, </a:t>
            </a:r>
            <a:r>
              <a:rPr lang="en-US" sz="1100" dirty="0" err="1">
                <a:solidFill>
                  <a:schemeClr val="tx1"/>
                </a:solidFill>
              </a:rPr>
              <a:t>doi</a:t>
            </a:r>
            <a:r>
              <a:rPr lang="en-US" sz="1100" dirty="0">
                <a:solidFill>
                  <a:schemeClr val="tx1"/>
                </a:solidFill>
              </a:rPr>
              <a:t>: 10.1109/TMC.2012.128.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AA18F6C-38F3-44D3-D238-09D00164076E}"/>
              </a:ext>
            </a:extLst>
          </p:cNvPr>
          <p:cNvGrpSpPr/>
          <p:nvPr/>
        </p:nvGrpSpPr>
        <p:grpSpPr>
          <a:xfrm>
            <a:off x="8001000" y="1515839"/>
            <a:ext cx="1877491" cy="1643130"/>
            <a:chOff x="5936031" y="2132339"/>
            <a:chExt cx="2999681" cy="2909869"/>
          </a:xfrm>
        </p:grpSpPr>
        <p:pic>
          <p:nvPicPr>
            <p:cNvPr id="7" name="Graphic 6" descr="Cell Tower with solid fill">
              <a:extLst>
                <a:ext uri="{FF2B5EF4-FFF2-40B4-BE49-F238E27FC236}">
                  <a16:creationId xmlns:a16="http://schemas.microsoft.com/office/drawing/2014/main" id="{09A9B8BC-0B3B-49B4-A09A-A2164E8ED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2219" y="3166090"/>
              <a:ext cx="839641" cy="839641"/>
            </a:xfrm>
            <a:prstGeom prst="rect">
              <a:avLst/>
            </a:prstGeom>
          </p:spPr>
        </p:pic>
        <p:pic>
          <p:nvPicPr>
            <p:cNvPr id="8" name="Graphic 7" descr="Smart Phone outline">
              <a:extLst>
                <a:ext uri="{FF2B5EF4-FFF2-40B4-BE49-F238E27FC236}">
                  <a16:creationId xmlns:a16="http://schemas.microsoft.com/office/drawing/2014/main" id="{B4B114BA-3AB1-A828-E14C-41E29D178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6031" y="3286190"/>
              <a:ext cx="635620" cy="635620"/>
            </a:xfrm>
            <a:prstGeom prst="rect">
              <a:avLst/>
            </a:prstGeom>
          </p:spPr>
        </p:pic>
        <p:pic>
          <p:nvPicPr>
            <p:cNvPr id="9" name="Graphic 8" descr="Smart Phone outline">
              <a:extLst>
                <a:ext uri="{FF2B5EF4-FFF2-40B4-BE49-F238E27FC236}">
                  <a16:creationId xmlns:a16="http://schemas.microsoft.com/office/drawing/2014/main" id="{1A073A8E-337F-DF35-4DD8-25D9165CD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6420" y="2132339"/>
              <a:ext cx="635620" cy="635620"/>
            </a:xfrm>
            <a:prstGeom prst="rect">
              <a:avLst/>
            </a:prstGeom>
          </p:spPr>
        </p:pic>
        <p:pic>
          <p:nvPicPr>
            <p:cNvPr id="10" name="Graphic 9" descr="Smart Phone outline">
              <a:extLst>
                <a:ext uri="{FF2B5EF4-FFF2-40B4-BE49-F238E27FC236}">
                  <a16:creationId xmlns:a16="http://schemas.microsoft.com/office/drawing/2014/main" id="{0DC9D8AD-039E-E067-846B-5209C9541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6179" y="2543132"/>
              <a:ext cx="635620" cy="63562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3877BB-9D11-9A68-9A64-0DF24E03163F}"/>
                </a:ext>
              </a:extLst>
            </p:cNvPr>
            <p:cNvSpPr/>
            <p:nvPr/>
          </p:nvSpPr>
          <p:spPr>
            <a:xfrm>
              <a:off x="6253843" y="2405245"/>
              <a:ext cx="2364059" cy="236405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>
                <a:solidFill>
                  <a:schemeClr val="tx1"/>
                </a:solidFill>
              </a:endParaRPr>
            </a:p>
          </p:txBody>
        </p:sp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ECBB698B-C3C7-A4A6-76DB-5235B9565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2040" y="2132339"/>
              <a:ext cx="635620" cy="635620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E1318DA1-D762-FF57-7E73-536B4FFFC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15734" y="2543132"/>
              <a:ext cx="635620" cy="635620"/>
            </a:xfrm>
            <a:prstGeom prst="rect">
              <a:avLst/>
            </a:prstGeom>
          </p:spPr>
        </p:pic>
        <p:pic>
          <p:nvPicPr>
            <p:cNvPr id="14" name="Graphic 13" descr="Smart Phone outline">
              <a:extLst>
                <a:ext uri="{FF2B5EF4-FFF2-40B4-BE49-F238E27FC236}">
                  <a16:creationId xmlns:a16="http://schemas.microsoft.com/office/drawing/2014/main" id="{5A868EA3-7881-B26B-23C7-377EA589B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0092" y="3269463"/>
              <a:ext cx="635620" cy="635620"/>
            </a:xfrm>
            <a:prstGeom prst="rect">
              <a:avLst/>
            </a:prstGeom>
          </p:spPr>
        </p:pic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3B76DB47-C0F5-4D3E-8880-F7C0FAF85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01796" y="4033180"/>
              <a:ext cx="635620" cy="635620"/>
            </a:xfrm>
            <a:prstGeom prst="rect">
              <a:avLst/>
            </a:prstGeom>
          </p:spPr>
        </p:pic>
        <p:pic>
          <p:nvPicPr>
            <p:cNvPr id="16" name="Graphic 15" descr="Smart Phone outline">
              <a:extLst>
                <a:ext uri="{FF2B5EF4-FFF2-40B4-BE49-F238E27FC236}">
                  <a16:creationId xmlns:a16="http://schemas.microsoft.com/office/drawing/2014/main" id="{2228DFDE-7DE2-98ED-19A1-81F92EC47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9145" y="4398735"/>
              <a:ext cx="635620" cy="635620"/>
            </a:xfrm>
            <a:prstGeom prst="rect">
              <a:avLst/>
            </a:prstGeom>
          </p:spPr>
        </p:pic>
        <p:pic>
          <p:nvPicPr>
            <p:cNvPr id="17" name="Graphic 16" descr="Smart Phone outline">
              <a:extLst>
                <a:ext uri="{FF2B5EF4-FFF2-40B4-BE49-F238E27FC236}">
                  <a16:creationId xmlns:a16="http://schemas.microsoft.com/office/drawing/2014/main" id="{2CA1735B-5304-E29F-4B6A-92AF97A17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7462" y="4406588"/>
              <a:ext cx="635620" cy="635620"/>
            </a:xfrm>
            <a:prstGeom prst="rect">
              <a:avLst/>
            </a:prstGeom>
          </p:spPr>
        </p:pic>
        <p:pic>
          <p:nvPicPr>
            <p:cNvPr id="18" name="Graphic 17" descr="Smart Phone outline">
              <a:extLst>
                <a:ext uri="{FF2B5EF4-FFF2-40B4-BE49-F238E27FC236}">
                  <a16:creationId xmlns:a16="http://schemas.microsoft.com/office/drawing/2014/main" id="{CB2138F2-A31A-05D7-6653-C7E7F5A57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0874" y="4033180"/>
              <a:ext cx="635620" cy="63562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/>
              <p:nvPr/>
            </p:nvSpPr>
            <p:spPr>
              <a:xfrm>
                <a:off x="612321" y="1091355"/>
                <a:ext cx="11077347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Topology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AP: Center of circle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STAs: Evenly spaced on the circle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STAs are transmitting with a fixed MCS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Traffic Model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UL Only traffic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﻿Each STA have Bernoulli arrivals with rate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λ,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each STA has probability </a:t>
                </a:r>
                <a:r>
                  <a:rPr lang="el-GR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λ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generate a﻿ new packet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[*].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l-GR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is the channel holding time at MAC layer for each frame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8D90673-0B09-760E-D015-2C238AEF2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1" y="1091355"/>
                <a:ext cx="11077347" cy="3231654"/>
              </a:xfrm>
              <a:prstGeom prst="rect">
                <a:avLst/>
              </a:prstGeom>
              <a:blipFill>
                <a:blip r:embed="rId7"/>
                <a:stretch>
                  <a:fillRect l="-550" t="-943" b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F38D662B-B43D-1CB7-6128-56B931362D34}"/>
              </a:ext>
            </a:extLst>
          </p:cNvPr>
          <p:cNvGrpSpPr/>
          <p:nvPr/>
        </p:nvGrpSpPr>
        <p:grpSpPr>
          <a:xfrm>
            <a:off x="2920776" y="5389024"/>
            <a:ext cx="5061947" cy="407296"/>
            <a:chOff x="719323" y="4971813"/>
            <a:chExt cx="5061947" cy="40729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8EBF9F1-C2D1-15C8-F67A-F0790C7F6A27}"/>
                </a:ext>
              </a:extLst>
            </p:cNvPr>
            <p:cNvCxnSpPr/>
            <p:nvPr/>
          </p:nvCxnSpPr>
          <p:spPr>
            <a:xfrm>
              <a:off x="719323" y="5331786"/>
              <a:ext cx="402938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98096BE-DDA1-BB0D-7AED-3B9294BCB486}"/>
                </a:ext>
              </a:extLst>
            </p:cNvPr>
            <p:cNvCxnSpPr/>
            <p:nvPr/>
          </p:nvCxnSpPr>
          <p:spPr>
            <a:xfrm>
              <a:off x="733265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3B9BF60-E264-6A82-58A5-72D4B068439F}"/>
                </a:ext>
              </a:extLst>
            </p:cNvPr>
            <p:cNvCxnSpPr/>
            <p:nvPr/>
          </p:nvCxnSpPr>
          <p:spPr>
            <a:xfrm>
              <a:off x="119803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CB08E8-3911-6F61-F431-9064565026F7}"/>
                </a:ext>
              </a:extLst>
            </p:cNvPr>
            <p:cNvCxnSpPr/>
            <p:nvPr/>
          </p:nvCxnSpPr>
          <p:spPr>
            <a:xfrm>
              <a:off x="1657130" y="5033903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3167306-4AC5-255F-4178-C630D5EF6702}"/>
                </a:ext>
              </a:extLst>
            </p:cNvPr>
            <p:cNvCxnSpPr/>
            <p:nvPr/>
          </p:nvCxnSpPr>
          <p:spPr>
            <a:xfrm>
              <a:off x="2118117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55A4B4-CDAC-4320-BC94-79D526FCE2DB}"/>
                </a:ext>
              </a:extLst>
            </p:cNvPr>
            <p:cNvCxnSpPr/>
            <p:nvPr/>
          </p:nvCxnSpPr>
          <p:spPr>
            <a:xfrm>
              <a:off x="2566798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49064-0721-EA0E-BBF6-74771C806CF9}"/>
                </a:ext>
              </a:extLst>
            </p:cNvPr>
            <p:cNvCxnSpPr/>
            <p:nvPr/>
          </p:nvCxnSpPr>
          <p:spPr>
            <a:xfrm>
              <a:off x="3021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B64C32-F747-E1BC-F005-354A4F1557D8}"/>
                </a:ext>
              </a:extLst>
            </p:cNvPr>
            <p:cNvCxnSpPr/>
            <p:nvPr/>
          </p:nvCxnSpPr>
          <p:spPr>
            <a:xfrm>
              <a:off x="3464159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D5C73F0-7123-359E-ED85-9A7F29F2FE89}"/>
                </a:ext>
              </a:extLst>
            </p:cNvPr>
            <p:cNvCxnSpPr/>
            <p:nvPr/>
          </p:nvCxnSpPr>
          <p:spPr>
            <a:xfrm>
              <a:off x="3901481" y="5029497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C40E7FA-0761-9A2A-9BA2-633A8DC0B17A}"/>
                </a:ext>
              </a:extLst>
            </p:cNvPr>
            <p:cNvCxnSpPr/>
            <p:nvPr/>
          </p:nvCxnSpPr>
          <p:spPr>
            <a:xfrm>
              <a:off x="4327444" y="5030118"/>
              <a:ext cx="0" cy="30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/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tx1"/>
                      </a:solidFill>
                    </a:rPr>
                    <a:t>Every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l-GR" sz="1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1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CN" sz="1200">
                      <a:solidFill>
                        <a:schemeClr val="tx1"/>
                      </a:solidFill>
                    </a:rPr>
                    <a:t>time</a:t>
                  </a: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9274076-3B3A-A366-2281-560FB3167F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5340" y="5102110"/>
                  <a:ext cx="1055930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C4A7EA-9010-9372-6244-6C814393FBD9}"/>
                </a:ext>
              </a:extLst>
            </p:cNvPr>
            <p:cNvSpPr txBox="1"/>
            <p:nvPr/>
          </p:nvSpPr>
          <p:spPr>
            <a:xfrm>
              <a:off x="2188336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55C327-55CB-1E3C-6494-633D586439B3}"/>
                </a:ext>
              </a:extLst>
            </p:cNvPr>
            <p:cNvSpPr txBox="1"/>
            <p:nvPr/>
          </p:nvSpPr>
          <p:spPr>
            <a:xfrm>
              <a:off x="1728948" y="49950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B9C707-7BBF-364B-3A41-4C4B3A60EC49}"/>
                </a:ext>
              </a:extLst>
            </p:cNvPr>
            <p:cNvSpPr txBox="1"/>
            <p:nvPr/>
          </p:nvSpPr>
          <p:spPr>
            <a:xfrm>
              <a:off x="805183" y="497181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260705-D1C5-552F-D5A1-0D17FD456DDB}"/>
                </a:ext>
              </a:extLst>
            </p:cNvPr>
            <p:cNvSpPr txBox="1"/>
            <p:nvPr/>
          </p:nvSpPr>
          <p:spPr>
            <a:xfrm>
              <a:off x="3517523" y="498397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N" sz="1800">
                  <a:solidFill>
                    <a:schemeClr val="tx1"/>
                  </a:solidFill>
                </a:rPr>
                <a:t>x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/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𝐵𝑒𝑟𝑛𝑜𝑢𝑙𝑙𝑖</m:t>
                    </m:r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CN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E33B87A-3FE3-4A6C-B2F6-5CC0ABFB3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21" y="5321232"/>
                <a:ext cx="1961050" cy="5819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C32A9167-871A-C7F0-80E4-A7137A62F9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2651" y="4314071"/>
            <a:ext cx="5226996" cy="11570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/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>
                    <a:solidFill>
                      <a:schemeClr val="tx1"/>
                    </a:solidFill>
                  </a:rPr>
                  <a:t>the aggregate input data rate for n nodes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5FCFE9-C8DC-48D1-7C0F-6E74809A2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49" y="5925165"/>
                <a:ext cx="6374404" cy="400110"/>
              </a:xfrm>
              <a:prstGeom prst="rect">
                <a:avLst/>
              </a:prstGeom>
              <a:blipFill>
                <a:blip r:embed="rId11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905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30884" y="415375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Analysis - Simulation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793773"/>
                  </p:ext>
                </p:extLst>
              </p:nvPr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Cases</a:t>
                          </a:r>
                          <a:endParaRPr lang="en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 dirty="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N" sz="1600" b="1" u="sng" dirty="0">
                              <a:solidFill>
                                <a:schemeClr val="tx1"/>
                              </a:solidFill>
                            </a:rPr>
                            <a:t>Saturated: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en-CN" sz="1400" dirty="0">
                              <a:solidFill>
                                <a:schemeClr val="tx1"/>
                              </a:solidFill>
                            </a:rPr>
                            <a:t>, time=30s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r>
                            <a:rPr lang="en-CN" sz="1600" b="1" u="sng" dirty="0"/>
                            <a:t>Unsaturated: </a:t>
                          </a:r>
                          <a:endParaRPr lang="en-US" sz="1600" b="1" i="1" u="sng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CN" sz="1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=0.15</m:t>
                              </m:r>
                            </m:oMath>
                          </a14:m>
                          <a:r>
                            <a:rPr lang="en-CN" sz="1400" dirty="0"/>
                            <a:t>, time=200s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</a:t>
                          </a:r>
                          <a:r>
                            <a:rPr lang="en-CN" sz="1400" dirty="0"/>
                            <a:t>=15</a:t>
                          </a:r>
                        </a:p>
                        <a:p>
                          <a:r>
                            <a:rPr lang="en-CN" sz="1400" dirty="0"/>
                            <a:t>w=[1</a:t>
                          </a:r>
                          <a:r>
                            <a:rPr lang="en-US" sz="1400" dirty="0"/>
                            <a:t>5</a:t>
                          </a:r>
                          <a:r>
                            <a:rPr lang="en-CN" sz="1400" dirty="0"/>
                            <a:t>,…,102</a:t>
                          </a:r>
                          <a:r>
                            <a:rPr lang="en-US" sz="1400" dirty="0"/>
                            <a:t>3</a:t>
                          </a:r>
                          <a:r>
                            <a:rPr lang="en-CN" sz="1400" dirty="0"/>
                            <a:t>]</a:t>
                          </a:r>
                          <a:r>
                            <a:rPr lang="en-CN" sz="1400" baseline="30000" dirty="0"/>
                            <a:t>2</a:t>
                          </a:r>
                          <a:endParaRPr lang="en-CN" sz="1400" dirty="0"/>
                        </a:p>
                        <a:p>
                          <a:r>
                            <a:rPr lang="en-CN" sz="1400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7">
                <a:extLst>
                  <a:ext uri="{FF2B5EF4-FFF2-40B4-BE49-F238E27FC236}">
                    <a16:creationId xmlns:a16="http://schemas.microsoft.com/office/drawing/2014/main" id="{9DEB4FD2-B519-BDF4-D57A-5B3F122E4C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7793773"/>
                  </p:ext>
                </p:extLst>
              </p:nvPr>
            </p:nvGraphicFramePr>
            <p:xfrm>
              <a:off x="234292" y="3175547"/>
              <a:ext cx="11721301" cy="208367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0663">
                      <a:extLst>
                        <a:ext uri="{9D8B030D-6E8A-4147-A177-3AD203B41FA5}">
                          <a16:colId xmlns:a16="http://schemas.microsoft.com/office/drawing/2014/main" val="1328915234"/>
                        </a:ext>
                      </a:extLst>
                    </a:gridCol>
                    <a:gridCol w="3999406">
                      <a:extLst>
                        <a:ext uri="{9D8B030D-6E8A-4147-A177-3AD203B41FA5}">
                          <a16:colId xmlns:a16="http://schemas.microsoft.com/office/drawing/2014/main" val="1422020885"/>
                        </a:ext>
                      </a:extLst>
                    </a:gridCol>
                    <a:gridCol w="4981232">
                      <a:extLst>
                        <a:ext uri="{9D8B030D-6E8A-4147-A177-3AD203B41FA5}">
                          <a16:colId xmlns:a16="http://schemas.microsoft.com/office/drawing/2014/main" val="14423252"/>
                        </a:ext>
                      </a:extLst>
                    </a:gridCol>
                  </a:tblGrid>
                  <a:tr h="390212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Cases</a:t>
                          </a:r>
                          <a:endParaRPr lang="en-CN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/>
                            <a:t>Scale by number of STAs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CN" sz="1400" dirty="0"/>
                            <a:t>Scale by initial CW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5162150"/>
                      </a:ext>
                    </a:extLst>
                  </a:tr>
                  <a:tr h="8400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46763" r="-328000" b="-102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</a:t>
                          </a:r>
                          <a:r>
                            <a:rPr lang="en-CN" sz="1400"/>
                            <a:t>=15</a:t>
                          </a:r>
                        </a:p>
                        <a:p>
                          <a:r>
                            <a:rPr lang="en-CN" sz="1400"/>
                            <a:t>w=[1</a:t>
                          </a:r>
                          <a:r>
                            <a:rPr lang="en-US" sz="1400"/>
                            <a:t>5</a:t>
                          </a:r>
                          <a:r>
                            <a:rPr lang="en-CN" sz="1400"/>
                            <a:t>,…,102</a:t>
                          </a:r>
                          <a:r>
                            <a:rPr lang="en-US" sz="1400"/>
                            <a:t>3</a:t>
                          </a:r>
                          <a:r>
                            <a:rPr lang="en-CN" sz="1400"/>
                            <a:t>]</a:t>
                          </a:r>
                          <a:r>
                            <a:rPr lang="en-CN" sz="1400" baseline="30000"/>
                            <a:t>2</a:t>
                          </a:r>
                          <a:endParaRPr lang="en-CN" sz="1400"/>
                        </a:p>
                        <a:p>
                          <a:r>
                            <a:rPr lang="en-CN" sz="140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502599"/>
                      </a:ext>
                    </a:extLst>
                  </a:tr>
                  <a:tr h="8533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22" t="-145714" r="-328000" b="-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n=[5,…,50]</a:t>
                          </a:r>
                          <a:r>
                            <a:rPr lang="en-US" sz="1400" baseline="30000"/>
                            <a:t>1</a:t>
                          </a:r>
                          <a:endParaRPr lang="en-US" sz="1400"/>
                        </a:p>
                        <a:p>
                          <a:r>
                            <a:rPr lang="en-US" sz="1400"/>
                            <a:t>w=15</a:t>
                          </a:r>
                        </a:p>
                        <a:p>
                          <a:r>
                            <a:rPr lang="en-US" sz="1400"/>
                            <a:t>k=6</a:t>
                          </a:r>
                          <a:endParaRPr lang="en-CN" sz="1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</a:t>
                          </a:r>
                          <a:r>
                            <a:rPr lang="en-CN" sz="1400" dirty="0"/>
                            <a:t>=15</a:t>
                          </a:r>
                        </a:p>
                        <a:p>
                          <a:r>
                            <a:rPr lang="en-CN" sz="1400" dirty="0"/>
                            <a:t>w=[1</a:t>
                          </a:r>
                          <a:r>
                            <a:rPr lang="en-US" sz="1400" dirty="0"/>
                            <a:t>5</a:t>
                          </a:r>
                          <a:r>
                            <a:rPr lang="en-CN" sz="1400" dirty="0"/>
                            <a:t>,…,102</a:t>
                          </a:r>
                          <a:r>
                            <a:rPr lang="en-US" sz="1400" dirty="0"/>
                            <a:t>3</a:t>
                          </a:r>
                          <a:r>
                            <a:rPr lang="en-CN" sz="1400" dirty="0"/>
                            <a:t>]</a:t>
                          </a:r>
                          <a:r>
                            <a:rPr lang="en-CN" sz="1400" baseline="30000" dirty="0"/>
                            <a:t>2</a:t>
                          </a:r>
                          <a:endParaRPr lang="en-CN" sz="1400" dirty="0"/>
                        </a:p>
                        <a:p>
                          <a:r>
                            <a:rPr lang="en-CN" sz="1400" dirty="0"/>
                            <a:t>k=6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0472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/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aggregate input rate,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proportional to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Bernoulli arrival probability;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= number of STAs;  w = initial CW; k = backoff stages.</a:t>
                </a:r>
              </a:p>
              <a:p>
                <a:endParaRPr lang="en-US" sz="1400" baseline="30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CFE8C3-3CC7-7EF1-5D7D-C9571B9C3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69" y="5397934"/>
                <a:ext cx="10789532" cy="678519"/>
              </a:xfrm>
              <a:prstGeom prst="rect">
                <a:avLst/>
              </a:prstGeom>
              <a:blipFill>
                <a:blip r:embed="rId4"/>
                <a:stretch>
                  <a:fillRect l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3E323A-F9A6-8590-87F5-7D0045090CC3}"/>
              </a:ext>
            </a:extLst>
          </p:cNvPr>
          <p:cNvSpPr txBox="1"/>
          <p:nvPr/>
        </p:nvSpPr>
        <p:spPr>
          <a:xfrm>
            <a:off x="7598452" y="5408186"/>
            <a:ext cx="33366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Step size = 5</a:t>
            </a:r>
          </a:p>
          <a:p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Powers of 2 from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2</a:t>
            </a:r>
            <a:r>
              <a:rPr lang="en-US" sz="11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D1392-A407-A8CF-675D-2CE203677800}"/>
              </a:ext>
            </a:extLst>
          </p:cNvPr>
          <p:cNvSpPr txBox="1"/>
          <p:nvPr/>
        </p:nvSpPr>
        <p:spPr>
          <a:xfrm>
            <a:off x="411868" y="1272256"/>
            <a:ext cx="122209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Components in ns-3</a:t>
            </a:r>
          </a:p>
          <a:p>
            <a:endParaRPr lang="en-US" sz="2000" b="1" u="sng" dirty="0">
              <a:solidFill>
                <a:schemeClr val="tx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Queueing Delay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packet enters queue till it becomes Head of Line (HOL)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 Back Off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time instant when it becomes HOL to 1st transmission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Delay: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1st transmission instant till when packet is de-queued from TX Buffer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279352-97B0-1078-8BA9-1ABBDD19E503}"/>
              </a:ext>
            </a:extLst>
          </p:cNvPr>
          <p:cNvSpPr txBox="1"/>
          <p:nvPr/>
        </p:nvSpPr>
        <p:spPr>
          <a:xfrm>
            <a:off x="411868" y="2853352"/>
            <a:ext cx="11543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Validated the delay components </a:t>
            </a:r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(2+3)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ns-3 as defined in analytical model</a:t>
            </a:r>
          </a:p>
        </p:txBody>
      </p:sp>
    </p:spTree>
    <p:extLst>
      <p:ext uri="{BB962C8B-B14F-4D97-AF65-F5344CB8AC3E}">
        <p14:creationId xmlns:p14="http://schemas.microsoft.com/office/powerpoint/2010/main" val="1838945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Validation - Analytical Model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145DF1-8552-A6D4-D173-E239B0D93DCF}"/>
              </a:ext>
            </a:extLst>
          </p:cNvPr>
          <p:cNvSpPr txBox="1"/>
          <p:nvPr/>
        </p:nvSpPr>
        <p:spPr>
          <a:xfrm>
            <a:off x="1409545" y="1668911"/>
            <a:ext cx="8318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Delay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Case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delay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/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τ</a:t>
                </a:r>
                <a:r>
                  <a:rPr lang="en-US" sz="14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channel holding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of successful/failed transmission;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﻿probability of successful transmission of HOL packet given that the channel is idle;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 = initial backoff window size; </a:t>
                </a:r>
              </a:p>
              <a:p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 cutoff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phase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r>
                  <a:rPr lang="en-US" altLang="zh-CN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= 2 for the exponential backoff;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l-G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4E04EA-E552-6DC8-5CDF-5A055606C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311" y="4500006"/>
                <a:ext cx="8584030" cy="1642373"/>
              </a:xfrm>
              <a:prstGeom prst="rect">
                <a:avLst/>
              </a:prstGeom>
              <a:blipFill>
                <a:blip r:embed="rId3"/>
                <a:stretch>
                  <a:fillRect l="-213" t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4B660EB-8CC5-BB4A-6383-F35BFA2E7A65}"/>
              </a:ext>
            </a:extLst>
          </p:cNvPr>
          <p:cNvGrpSpPr/>
          <p:nvPr/>
        </p:nvGrpSpPr>
        <p:grpSpPr>
          <a:xfrm>
            <a:off x="3911635" y="2228307"/>
            <a:ext cx="5770436" cy="502219"/>
            <a:chOff x="3693885" y="1970283"/>
            <a:chExt cx="5770436" cy="5022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A1901F-08D5-FD20-CB59-3A5E87DF1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3885" y="1970283"/>
              <a:ext cx="3743888" cy="5016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B3BA808-7B07-71EC-3088-DDD88A04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3745" y="1970283"/>
              <a:ext cx="2060576" cy="502219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F45C761-541C-862B-0E87-AF2F4DD10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131" y="3519994"/>
            <a:ext cx="1922462" cy="459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/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marR="0" lvl="0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Unsaturated</a:t>
                </a: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Case: e.g., with fixed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=0.15, 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the aggregate input data rate for n nodes</a:t>
                </a: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sz="1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 delay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495C0A-3609-E8D5-3629-73C13E8D8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45" y="3083130"/>
                <a:ext cx="8713026" cy="923330"/>
              </a:xfrm>
              <a:prstGeom prst="rect">
                <a:avLst/>
              </a:prstGeom>
              <a:blipFill>
                <a:blip r:embed="rId7"/>
                <a:stretch>
                  <a:fillRect l="-42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1029B0-728B-3313-B68E-F92423BDAF25}"/>
              </a:ext>
            </a:extLst>
          </p:cNvPr>
          <p:cNvSpPr txBox="1"/>
          <p:nvPr/>
        </p:nvSpPr>
        <p:spPr>
          <a:xfrm>
            <a:off x="1489311" y="4170612"/>
            <a:ext cx="8920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Delay mainly related to the initial backoff window size with low arrival rate and low collision probability.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FD8AB0-77FA-C779-03F0-C615D69D8BE4}"/>
              </a:ext>
            </a:extLst>
          </p:cNvPr>
          <p:cNvSpPr/>
          <p:nvPr/>
        </p:nvSpPr>
        <p:spPr>
          <a:xfrm>
            <a:off x="5099394" y="2269046"/>
            <a:ext cx="343711" cy="42024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1E39B3-1226-81DE-2C98-CFDA1A1D0656}"/>
              </a:ext>
            </a:extLst>
          </p:cNvPr>
          <p:cNvSpPr txBox="1"/>
          <p:nvPr/>
        </p:nvSpPr>
        <p:spPr>
          <a:xfrm>
            <a:off x="4907013" y="2021006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DDEDC2A-2470-902B-8FB4-4749D6F22D32}"/>
              </a:ext>
            </a:extLst>
          </p:cNvPr>
          <p:cNvSpPr/>
          <p:nvPr/>
        </p:nvSpPr>
        <p:spPr>
          <a:xfrm>
            <a:off x="5483321" y="2199348"/>
            <a:ext cx="590098" cy="50221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00948-980A-8BF9-7548-2860AEEDBA87}"/>
              </a:ext>
            </a:extLst>
          </p:cNvPr>
          <p:cNvSpPr txBox="1"/>
          <p:nvPr/>
        </p:nvSpPr>
        <p:spPr>
          <a:xfrm>
            <a:off x="8301235" y="1543705"/>
            <a:ext cx="2761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solidFill>
                  <a:srgbClr val="FF0000"/>
                </a:solidFill>
              </a:rPr>
              <a:t>Stable </a:t>
            </a:r>
            <a:r>
              <a:rPr lang="en-US" sz="1200">
                <a:solidFill>
                  <a:srgbClr val="FF0000"/>
                </a:solidFill>
              </a:rPr>
              <a:t>State </a:t>
            </a:r>
            <a:r>
              <a:rPr lang="en-US" altLang="zh-CN" sz="1200">
                <a:solidFill>
                  <a:srgbClr val="FF0000"/>
                </a:solidFill>
              </a:rPr>
              <a:t>from </a:t>
            </a:r>
            <a:r>
              <a:rPr lang="en-US" sz="1200" b="0" i="0">
                <a:solidFill>
                  <a:srgbClr val="FF0000"/>
                </a:solidFill>
                <a:effectLst/>
                <a:latin typeface="Google Sans"/>
              </a:rPr>
              <a:t>Markov </a:t>
            </a:r>
            <a:r>
              <a:rPr lang="en-US" sz="1200">
                <a:solidFill>
                  <a:srgbClr val="FF0000"/>
                </a:solidFill>
              </a:rPr>
              <a:t> chain for backoff window change due to collisions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255675-F42C-B5C6-4D34-F01B524711EC}"/>
              </a:ext>
            </a:extLst>
          </p:cNvPr>
          <p:cNvSpPr/>
          <p:nvPr/>
        </p:nvSpPr>
        <p:spPr>
          <a:xfrm>
            <a:off x="6084266" y="1987205"/>
            <a:ext cx="3842714" cy="94802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5F7292-1E93-4F07-8CAD-8956173B357E}"/>
              </a:ext>
            </a:extLst>
          </p:cNvPr>
          <p:cNvSpPr txBox="1"/>
          <p:nvPr/>
        </p:nvSpPr>
        <p:spPr>
          <a:xfrm>
            <a:off x="5589404" y="2682764"/>
            <a:ext cx="8713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Failure</a:t>
            </a:r>
          </a:p>
        </p:txBody>
      </p:sp>
      <p:pic>
        <p:nvPicPr>
          <p:cNvPr id="19" name="Picture 18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7DD3C874-4D40-32CF-C1EC-EE5F2ECE42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5106987"/>
            <a:ext cx="5395709" cy="11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0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6" y="46016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Throughput : Single-BSS .11ax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34F3B42-C3B6-03AD-0759-7D6DEC54426D}"/>
              </a:ext>
            </a:extLst>
          </p:cNvPr>
          <p:cNvSpPr txBox="1"/>
          <p:nvPr/>
        </p:nvSpPr>
        <p:spPr>
          <a:xfrm>
            <a:off x="879354" y="1468885"/>
            <a:ext cx="8514703" cy="152301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54106" marR="76764" indent="-342900">
              <a:spcBef>
                <a:spcPts val="88"/>
              </a:spcBef>
              <a:buFont typeface="Arial" panose="020B0604020202020204" pitchFamily="34" charset="0"/>
              <a:buChar char="•"/>
              <a:tabLst>
                <a:tab pos="332272" algn="l"/>
              </a:tabLst>
            </a:pPr>
            <a:r>
              <a:rPr lang="en-US"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Benchmark DCF model under saturated traffic, single BSS: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6" spc="1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Bianchi 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sz="2206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4106" marR="4483" indent="-342900">
              <a:spcBef>
                <a:spcPts val="613"/>
              </a:spcBef>
              <a:buFont typeface="Arial" panose="020B0604020202020204" pitchFamily="34" charset="0"/>
              <a:buChar char="•"/>
              <a:tabLst>
                <a:tab pos="332272" algn="l"/>
              </a:tabLst>
            </a:pP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ns-3 simulations (</a:t>
            </a:r>
            <a:r>
              <a:rPr sz="2206" spc="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2206" spc="9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/examples/wifi-bianchi.cc) </a:t>
            </a:r>
            <a:r>
              <a:rPr sz="2206" spc="1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sz="2206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20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validate </a:t>
            </a:r>
            <a:r>
              <a:rPr sz="2206" spc="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simulator </a:t>
            </a:r>
            <a:r>
              <a:rPr sz="220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against</a:t>
            </a:r>
            <a:r>
              <a:rPr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  <a:endParaRPr lang="en-US" sz="2206" spc="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206" marR="4483">
              <a:spcBef>
                <a:spcPts val="613"/>
              </a:spcBef>
              <a:tabLst>
                <a:tab pos="332272" algn="l"/>
              </a:tabLst>
            </a:pPr>
            <a:r>
              <a:rPr lang="en-US" sz="2206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96B01-B600-485F-70AE-A4BFD970AD9C}"/>
              </a:ext>
            </a:extLst>
          </p:cNvPr>
          <p:cNvSpPr txBox="1"/>
          <p:nvPr/>
        </p:nvSpPr>
        <p:spPr>
          <a:xfrm>
            <a:off x="763481" y="2882696"/>
            <a:ext cx="4373224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6956" indent="-285750">
              <a:spcBef>
                <a:spcPts val="618"/>
              </a:spcBef>
              <a:buFont typeface="Arial" panose="020B0604020202020204" pitchFamily="34" charset="0"/>
              <a:buChar char="•"/>
              <a:tabLst>
                <a:tab pos="332272" algn="l"/>
              </a:tabLst>
            </a:pPr>
            <a:r>
              <a:rPr lang="en-US" sz="2000" spc="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ns-3 Simulation</a:t>
            </a:r>
            <a:r>
              <a:rPr lang="en-US" sz="20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spc="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000" spc="1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nodes, infrastructure network, MCS4</a:t>
            </a:r>
            <a:endParaRPr lang="en-US" sz="2000" spc="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6956" indent="-285750">
              <a:spcBef>
                <a:spcPts val="618"/>
              </a:spcBef>
              <a:buFont typeface="Arial" panose="020B0604020202020204" pitchFamily="34" charset="0"/>
              <a:buChar char="•"/>
              <a:tabLst>
                <a:tab pos="332272" algn="l"/>
              </a:tabLst>
            </a:pPr>
            <a:endParaRPr lang="en-US" sz="2000" spc="9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1F1045-5F6A-AEFA-F278-01C8DDFCC01B}"/>
              </a:ext>
            </a:extLst>
          </p:cNvPr>
          <p:cNvGrpSpPr/>
          <p:nvPr/>
        </p:nvGrpSpPr>
        <p:grpSpPr>
          <a:xfrm>
            <a:off x="5117655" y="3787336"/>
            <a:ext cx="1726333" cy="1514259"/>
            <a:chOff x="5936031" y="2132339"/>
            <a:chExt cx="2999681" cy="2909869"/>
          </a:xfrm>
        </p:grpSpPr>
        <p:pic>
          <p:nvPicPr>
            <p:cNvPr id="10" name="Graphic 9" descr="Cell Tower with solid fill">
              <a:extLst>
                <a:ext uri="{FF2B5EF4-FFF2-40B4-BE49-F238E27FC236}">
                  <a16:creationId xmlns:a16="http://schemas.microsoft.com/office/drawing/2014/main" id="{145EB1DC-8734-E5CA-7E57-FD3F3584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2219" y="3166090"/>
              <a:ext cx="839641" cy="839641"/>
            </a:xfrm>
            <a:prstGeom prst="rect">
              <a:avLst/>
            </a:prstGeom>
          </p:spPr>
        </p:pic>
        <p:pic>
          <p:nvPicPr>
            <p:cNvPr id="11" name="Graphic 10" descr="Smart Phone outline">
              <a:extLst>
                <a:ext uri="{FF2B5EF4-FFF2-40B4-BE49-F238E27FC236}">
                  <a16:creationId xmlns:a16="http://schemas.microsoft.com/office/drawing/2014/main" id="{F92E0A67-9670-63A6-E538-C032CE6EA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6031" y="3286190"/>
              <a:ext cx="635620" cy="635620"/>
            </a:xfrm>
            <a:prstGeom prst="rect">
              <a:avLst/>
            </a:prstGeom>
          </p:spPr>
        </p:pic>
        <p:pic>
          <p:nvPicPr>
            <p:cNvPr id="12" name="Graphic 11" descr="Smart Phone outline">
              <a:extLst>
                <a:ext uri="{FF2B5EF4-FFF2-40B4-BE49-F238E27FC236}">
                  <a16:creationId xmlns:a16="http://schemas.microsoft.com/office/drawing/2014/main" id="{28EF9CD1-D63F-069F-5496-49E16E38D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76420" y="2132339"/>
              <a:ext cx="635620" cy="635620"/>
            </a:xfrm>
            <a:prstGeom prst="rect">
              <a:avLst/>
            </a:prstGeom>
          </p:spPr>
        </p:pic>
        <p:pic>
          <p:nvPicPr>
            <p:cNvPr id="13" name="Graphic 12" descr="Smart Phone outline">
              <a:extLst>
                <a:ext uri="{FF2B5EF4-FFF2-40B4-BE49-F238E27FC236}">
                  <a16:creationId xmlns:a16="http://schemas.microsoft.com/office/drawing/2014/main" id="{B96685B0-67AB-A56D-4585-0AB8BD80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6179" y="2543132"/>
              <a:ext cx="635620" cy="635620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CE519A-247D-0519-3BE0-DB87FFA7CBBF}"/>
                </a:ext>
              </a:extLst>
            </p:cNvPr>
            <p:cNvSpPr/>
            <p:nvPr/>
          </p:nvSpPr>
          <p:spPr>
            <a:xfrm>
              <a:off x="6253843" y="2405245"/>
              <a:ext cx="2364059" cy="2364059"/>
            </a:xfrm>
            <a:prstGeom prst="ellipse">
              <a:avLst/>
            </a:prstGeom>
            <a:noFill/>
            <a:ln w="12700">
              <a:solidFill>
                <a:schemeClr val="accent3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2000"/>
            </a:p>
          </p:txBody>
        </p:sp>
        <p:pic>
          <p:nvPicPr>
            <p:cNvPr id="15" name="Graphic 14" descr="Smart Phone outline">
              <a:extLst>
                <a:ext uri="{FF2B5EF4-FFF2-40B4-BE49-F238E27FC236}">
                  <a16:creationId xmlns:a16="http://schemas.microsoft.com/office/drawing/2014/main" id="{4F4619E9-FEF1-48F9-9AA8-FD776EDF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2040" y="2132339"/>
              <a:ext cx="635620" cy="635620"/>
            </a:xfrm>
            <a:prstGeom prst="rect">
              <a:avLst/>
            </a:prstGeom>
          </p:spPr>
        </p:pic>
        <p:pic>
          <p:nvPicPr>
            <p:cNvPr id="16" name="Graphic 15" descr="Smart Phone outline">
              <a:extLst>
                <a:ext uri="{FF2B5EF4-FFF2-40B4-BE49-F238E27FC236}">
                  <a16:creationId xmlns:a16="http://schemas.microsoft.com/office/drawing/2014/main" id="{81366D4E-C291-C02A-A474-B12998D16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15734" y="2543132"/>
              <a:ext cx="635620" cy="635620"/>
            </a:xfrm>
            <a:prstGeom prst="rect">
              <a:avLst/>
            </a:prstGeom>
          </p:spPr>
        </p:pic>
        <p:pic>
          <p:nvPicPr>
            <p:cNvPr id="17" name="Graphic 16" descr="Smart Phone outline">
              <a:extLst>
                <a:ext uri="{FF2B5EF4-FFF2-40B4-BE49-F238E27FC236}">
                  <a16:creationId xmlns:a16="http://schemas.microsoft.com/office/drawing/2014/main" id="{0BBB9E4A-5FB9-824D-D2DF-39F28D7C5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0092" y="3269463"/>
              <a:ext cx="635620" cy="635620"/>
            </a:xfrm>
            <a:prstGeom prst="rect">
              <a:avLst/>
            </a:prstGeom>
          </p:spPr>
        </p:pic>
        <p:pic>
          <p:nvPicPr>
            <p:cNvPr id="18" name="Graphic 17" descr="Smart Phone outline">
              <a:extLst>
                <a:ext uri="{FF2B5EF4-FFF2-40B4-BE49-F238E27FC236}">
                  <a16:creationId xmlns:a16="http://schemas.microsoft.com/office/drawing/2014/main" id="{031E4662-4C2B-E5F2-7A48-803ABA6B9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01796" y="4033180"/>
              <a:ext cx="635620" cy="635620"/>
            </a:xfrm>
            <a:prstGeom prst="rect">
              <a:avLst/>
            </a:prstGeom>
          </p:spPr>
        </p:pic>
        <p:pic>
          <p:nvPicPr>
            <p:cNvPr id="19" name="Graphic 18" descr="Smart Phone outline">
              <a:extLst>
                <a:ext uri="{FF2B5EF4-FFF2-40B4-BE49-F238E27FC236}">
                  <a16:creationId xmlns:a16="http://schemas.microsoft.com/office/drawing/2014/main" id="{F7252038-7724-3448-EF0B-86CD04611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19145" y="4398735"/>
              <a:ext cx="635620" cy="635620"/>
            </a:xfrm>
            <a:prstGeom prst="rect">
              <a:avLst/>
            </a:prstGeom>
          </p:spPr>
        </p:pic>
        <p:pic>
          <p:nvPicPr>
            <p:cNvPr id="20" name="Graphic 19" descr="Smart Phone outline">
              <a:extLst>
                <a:ext uri="{FF2B5EF4-FFF2-40B4-BE49-F238E27FC236}">
                  <a16:creationId xmlns:a16="http://schemas.microsoft.com/office/drawing/2014/main" id="{EBCEC051-B0FF-6BDA-877A-21407D78E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97462" y="4406588"/>
              <a:ext cx="635620" cy="635620"/>
            </a:xfrm>
            <a:prstGeom prst="rect">
              <a:avLst/>
            </a:prstGeom>
          </p:spPr>
        </p:pic>
        <p:pic>
          <p:nvPicPr>
            <p:cNvPr id="21" name="Graphic 20" descr="Smart Phone outline">
              <a:extLst>
                <a:ext uri="{FF2B5EF4-FFF2-40B4-BE49-F238E27FC236}">
                  <a16:creationId xmlns:a16="http://schemas.microsoft.com/office/drawing/2014/main" id="{6F070D8F-0082-1E64-21CD-D37F595B8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0874" y="4033180"/>
              <a:ext cx="635620" cy="63562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BE5A95F-C3E1-A284-8656-9E1EB71B0BDC}"/>
              </a:ext>
            </a:extLst>
          </p:cNvPr>
          <p:cNvSpPr txBox="1"/>
          <p:nvPr/>
        </p:nvSpPr>
        <p:spPr>
          <a:xfrm>
            <a:off x="1074311" y="4120341"/>
            <a:ext cx="4175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STAs uniformly distributed on a circle;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No successful multiple </a:t>
            </a:r>
            <a:r>
              <a:rPr lang="en-US" sz="1800" dirty="0" err="1">
                <a:solidFill>
                  <a:schemeClr val="tx1"/>
                </a:solidFill>
              </a:rPr>
              <a:t>Txmissions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</a:p>
          <a:p>
            <a:r>
              <a:rPr lang="en-US" sz="1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A7411DA-E483-E3E1-ECDD-A4E71D5AD8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86026" y="2596564"/>
            <a:ext cx="4776588" cy="35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865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 Analysis – Simulation Results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6582D3EA-A986-C1C0-5A63-BF89FFC07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74104" y="1867069"/>
            <a:ext cx="3223360" cy="2048126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A049081-858F-A797-FB98-7CCD2BD15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447800" y="4315469"/>
            <a:ext cx="3223361" cy="2051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/>
              <p:nvPr/>
            </p:nvSpPr>
            <p:spPr>
              <a:xfrm>
                <a:off x="177203" y="1428829"/>
                <a:ext cx="108820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=1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6</a:t>
                </a:r>
                <a:r>
                  <a:rPr lang="en-US" sz="1800" dirty="0">
                    <a:solidFill>
                      <a:schemeClr val="tx1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number of STAs</a:t>
                </a:r>
                <a:r>
                  <a:rPr lang="en-US" sz="1800" dirty="0">
                    <a:solidFill>
                      <a:schemeClr val="tx1"/>
                    </a:solidFill>
                  </a:rPr>
                  <a:t>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2A2B3-5243-D423-1AAB-FEA1110CCD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03" y="1428829"/>
                <a:ext cx="10882086" cy="369332"/>
              </a:xfrm>
              <a:prstGeom prst="rect">
                <a:avLst/>
              </a:prstGeom>
              <a:blipFill>
                <a:blip r:embed="rId7"/>
                <a:stretch>
                  <a:fillRect l="-33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/>
              <p:nvPr/>
            </p:nvSpPr>
            <p:spPr>
              <a:xfrm>
                <a:off x="358040" y="3932567"/>
                <a:ext cx="11031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802.11ax,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nSTA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15, 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CwMax</a:t>
                </a:r>
                <a:r>
                  <a:rPr lang="en-US" sz="18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*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 , DCF Basic, </a:t>
                </a:r>
                <a:r>
                  <a:rPr lang="en-CN" sz="1800" dirty="0">
                    <a:solidFill>
                      <a:schemeClr val="tx1"/>
                    </a:solidFill>
                  </a:rPr>
                  <a:t>Scale by initial CW</a:t>
                </a:r>
                <a:r>
                  <a:rPr lang="en-US" sz="1800" dirty="0">
                    <a:solidFill>
                      <a:schemeClr val="tx1"/>
                    </a:solidFill>
                  </a:rPr>
                  <a:t> (</a:t>
                </a:r>
                <a:r>
                  <a:rPr lang="en-US" sz="1800" dirty="0" err="1">
                    <a:solidFill>
                      <a:schemeClr val="tx1"/>
                    </a:solidFill>
                  </a:rPr>
                  <a:t>CwMin</a:t>
                </a:r>
                <a:r>
                  <a:rPr lang="en-US" sz="1800" dirty="0">
                    <a:solidFill>
                      <a:schemeClr val="tx1"/>
                    </a:solidFill>
                  </a:rPr>
                  <a:t>) , MCS6</a:t>
                </a:r>
                <a:endParaRPr lang="en-CN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9F8103-413F-072B-4FFF-F58A4E4CC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40" y="3932567"/>
                <a:ext cx="11031744" cy="369332"/>
              </a:xfrm>
              <a:prstGeom prst="rect">
                <a:avLst/>
              </a:prstGeom>
              <a:blipFill>
                <a:blip r:embed="rId8"/>
                <a:stretch>
                  <a:fillRect l="-38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8BEACF-392F-4AAD-0472-B27174FC8510}"/>
              </a:ext>
            </a:extLst>
          </p:cNvPr>
          <p:cNvSpPr txBox="1"/>
          <p:nvPr/>
        </p:nvSpPr>
        <p:spPr>
          <a:xfrm>
            <a:off x="5031057" y="2096668"/>
            <a:ext cx="6981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scaled with node numbers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nodes, more collisions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condition: </a:t>
            </a: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delay is constant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fixed aggregate rate, low collisions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A56DC-1753-7B2A-9567-7C3744497700}"/>
              </a:ext>
            </a:extLst>
          </p:cNvPr>
          <p:cNvSpPr txBox="1"/>
          <p:nvPr/>
        </p:nvSpPr>
        <p:spPr>
          <a:xfrm>
            <a:off x="5031057" y="4556254"/>
            <a:ext cx="7084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ns-3 simulation results aligned with analytical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condition: delay first drops then increase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tradeoff between less collisions and long backoff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Under 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</a:rPr>
              <a:t>Un</a:t>
            </a:r>
            <a:r>
              <a:rPr 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saturated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condition, delay increases with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CwMin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only related to the initial CW size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53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pc="-5" dirty="0"/>
              <a:t>ns3-ai</a:t>
            </a:r>
            <a:r>
              <a:rPr lang="en-US" sz="3200" spc="-80" dirty="0"/>
              <a:t> </a:t>
            </a:r>
            <a:r>
              <a:rPr lang="en-US" sz="3200" spc="-5" dirty="0"/>
              <a:t>module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855B62F-4149-E35F-7756-4DB484CDF703}"/>
              </a:ext>
            </a:extLst>
          </p:cNvPr>
          <p:cNvSpPr/>
          <p:nvPr/>
        </p:nvSpPr>
        <p:spPr>
          <a:xfrm>
            <a:off x="7848600" y="1453134"/>
            <a:ext cx="3910583" cy="3951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F0450E2-B40F-FCD0-8F58-D985DBD8474B}"/>
              </a:ext>
            </a:extLst>
          </p:cNvPr>
          <p:cNvSpPr txBox="1"/>
          <p:nvPr/>
        </p:nvSpPr>
        <p:spPr>
          <a:xfrm>
            <a:off x="937110" y="1260621"/>
            <a:ext cx="6536690" cy="5414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Overview</a:t>
            </a:r>
            <a:endParaRPr lang="en-US" sz="2400" dirty="0">
              <a:latin typeface="Calibri"/>
              <a:cs typeface="Calibri"/>
            </a:endParaRPr>
          </a:p>
          <a:p>
            <a:pPr marL="435609" lvl="1" indent="-229235">
              <a:lnSpc>
                <a:spcPct val="100000"/>
              </a:lnSpc>
              <a:spcBef>
                <a:spcPts val="0"/>
              </a:spcBef>
              <a:buChar char="•"/>
              <a:tabLst>
                <a:tab pos="435609" algn="l"/>
                <a:tab pos="436245" algn="l"/>
              </a:tabLst>
            </a:pPr>
            <a:r>
              <a:rPr lang="en-US" sz="2000" spc="-5" dirty="0">
                <a:solidFill>
                  <a:schemeClr val="tx1"/>
                </a:solidFill>
                <a:latin typeface="Arial"/>
                <a:cs typeface="Arial"/>
              </a:rPr>
              <a:t>Use</a:t>
            </a:r>
            <a:r>
              <a:rPr lang="en-US" sz="2000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50" dirty="0">
                <a:solidFill>
                  <a:schemeClr val="tx1"/>
                </a:solidFill>
                <a:latin typeface="Arial"/>
                <a:cs typeface="Arial"/>
              </a:rPr>
              <a:t>shared</a:t>
            </a:r>
            <a:r>
              <a:rPr lang="en-US"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105" dirty="0">
                <a:solidFill>
                  <a:schemeClr val="tx1"/>
                </a:solidFill>
                <a:latin typeface="Arial"/>
                <a:cs typeface="Arial"/>
              </a:rPr>
              <a:t>memory</a:t>
            </a:r>
            <a:r>
              <a:rPr lang="en-US"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-2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lang="en-US"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a</a:t>
            </a:r>
            <a:r>
              <a:rPr lang="en-US" sz="200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65" dirty="0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lang="en-US" sz="200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60" dirty="0">
                <a:solidFill>
                  <a:schemeClr val="tx1"/>
                </a:solidFill>
                <a:latin typeface="Arial"/>
                <a:cs typeface="Arial"/>
              </a:rPr>
              <a:t>transmission</a:t>
            </a:r>
            <a:r>
              <a:rPr lang="en-US" sz="20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000" spc="95" dirty="0">
                <a:solidFill>
                  <a:schemeClr val="tx1"/>
                </a:solidFill>
                <a:latin typeface="Arial"/>
                <a:cs typeface="Arial"/>
              </a:rPr>
              <a:t>module</a:t>
            </a:r>
          </a:p>
          <a:p>
            <a:pPr marL="892174" lvl="2" indent="-285750">
              <a:spcBef>
                <a:spcPts val="490"/>
              </a:spcBef>
              <a:buFont typeface="Courier New" panose="02070309020205020404" pitchFamily="49" charset="0"/>
              <a:buChar char="o"/>
              <a:tabLst>
                <a:tab pos="435609" algn="l"/>
                <a:tab pos="436245" algn="l"/>
              </a:tabLst>
            </a:pPr>
            <a:r>
              <a:rPr lang="en-US" sz="1800" spc="10" dirty="0">
                <a:solidFill>
                  <a:srgbClr val="FF0000"/>
                </a:solidFill>
                <a:latin typeface="Arial"/>
                <a:cs typeface="Arial"/>
              </a:rPr>
              <a:t>Faster</a:t>
            </a:r>
            <a:r>
              <a:rPr lang="en-US" sz="1800" spc="10" dirty="0">
                <a:solidFill>
                  <a:schemeClr val="tx1"/>
                </a:solidFill>
                <a:latin typeface="Arial"/>
                <a:cs typeface="Arial"/>
              </a:rPr>
              <a:t> interaction compared with socket by ns3-gym</a:t>
            </a:r>
          </a:p>
          <a:p>
            <a:pPr marL="435609" lvl="1" indent="-22923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40" dirty="0">
                <a:solidFill>
                  <a:schemeClr val="tx1"/>
                </a:solidFill>
                <a:latin typeface="Arial"/>
                <a:cs typeface="Arial"/>
              </a:rPr>
              <a:t>Divide</a:t>
            </a:r>
            <a:r>
              <a:rPr sz="20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9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chemeClr val="tx1"/>
                </a:solidFill>
                <a:latin typeface="Arial"/>
                <a:cs typeface="Arial"/>
              </a:rPr>
              <a:t>data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chemeClr val="tx1"/>
                </a:solidFill>
                <a:latin typeface="Arial"/>
                <a:cs typeface="Arial"/>
              </a:rPr>
              <a:t>transmission</a:t>
            </a:r>
            <a:r>
              <a:rPr sz="2000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95" dirty="0">
                <a:solidFill>
                  <a:schemeClr val="tx1"/>
                </a:solidFill>
                <a:latin typeface="Arial"/>
                <a:cs typeface="Arial"/>
              </a:rPr>
              <a:t>module</a:t>
            </a:r>
            <a:r>
              <a:rPr sz="20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chemeClr val="tx1"/>
                </a:solidFill>
                <a:latin typeface="Arial"/>
                <a:cs typeface="Arial"/>
              </a:rPr>
              <a:t>into</a:t>
            </a:r>
            <a:r>
              <a:rPr sz="20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120" dirty="0">
                <a:solidFill>
                  <a:schemeClr val="tx1"/>
                </a:solidFill>
                <a:latin typeface="Arial"/>
                <a:cs typeface="Arial"/>
              </a:rPr>
              <a:t>two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chemeClr val="tx1"/>
                </a:solidFill>
                <a:latin typeface="Arial"/>
                <a:cs typeface="Arial"/>
              </a:rPr>
              <a:t>parts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892174" lvl="2" indent="-285750">
              <a:spcBef>
                <a:spcPts val="505"/>
              </a:spcBef>
              <a:buFont typeface="Courier New" panose="02070309020205020404" pitchFamily="49" charset="0"/>
              <a:buChar char="o"/>
              <a:tabLst>
                <a:tab pos="435609" algn="l"/>
                <a:tab pos="436245" algn="l"/>
              </a:tabLst>
            </a:pPr>
            <a:r>
              <a:rPr sz="1800" spc="10" dirty="0">
                <a:solidFill>
                  <a:schemeClr val="tx1"/>
                </a:solidFill>
                <a:latin typeface="Arial"/>
                <a:cs typeface="Arial"/>
              </a:rPr>
              <a:t>Python side</a:t>
            </a:r>
          </a:p>
          <a:p>
            <a:pPr marL="892174" lvl="2" indent="-285750">
              <a:spcBef>
                <a:spcPts val="490"/>
              </a:spcBef>
              <a:buFont typeface="Courier New" panose="02070309020205020404" pitchFamily="49" charset="0"/>
              <a:buChar char="o"/>
              <a:tabLst>
                <a:tab pos="435609" algn="l"/>
                <a:tab pos="436245" algn="l"/>
              </a:tabLst>
            </a:pPr>
            <a:r>
              <a:rPr sz="1800" spc="10" dirty="0">
                <a:solidFill>
                  <a:schemeClr val="tx1"/>
                </a:solidFill>
                <a:latin typeface="Arial"/>
                <a:cs typeface="Arial"/>
              </a:rPr>
              <a:t>C++ side</a:t>
            </a:r>
          </a:p>
          <a:p>
            <a:pPr marL="435609" lvl="1" indent="-22923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sz="2000" spc="100" dirty="0">
                <a:solidFill>
                  <a:schemeClr val="tx1"/>
                </a:solidFill>
                <a:latin typeface="Arial"/>
                <a:cs typeface="Arial"/>
              </a:rPr>
              <a:t>Memory</a:t>
            </a:r>
            <a:r>
              <a:rPr sz="2000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chemeClr val="tx1"/>
                </a:solidFill>
                <a:latin typeface="Arial"/>
                <a:cs typeface="Arial"/>
              </a:rPr>
              <a:t>Management:</a:t>
            </a:r>
            <a:endParaRPr lang="en-US" sz="2000" spc="6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49325" lvl="2" indent="-285750">
              <a:lnSpc>
                <a:spcPct val="100000"/>
              </a:lnSpc>
              <a:spcBef>
                <a:spcPts val="515"/>
              </a:spcBef>
              <a:buFont typeface="Courier New" panose="02070309020205020404" pitchFamily="49" charset="0"/>
              <a:buChar char="o"/>
              <a:tabLst>
                <a:tab pos="893444" algn="l"/>
              </a:tabLst>
            </a:pPr>
            <a:r>
              <a:rPr lang="en-US" sz="1800" spc="10" dirty="0">
                <a:solidFill>
                  <a:schemeClr val="tx1"/>
                </a:solidFill>
                <a:latin typeface="Arial"/>
                <a:cs typeface="Arial"/>
              </a:rPr>
              <a:t>Shared </a:t>
            </a:r>
            <a:r>
              <a:rPr lang="en-US" sz="1800" spc="95" dirty="0">
                <a:solidFill>
                  <a:schemeClr val="tx1"/>
                </a:solidFill>
                <a:latin typeface="Arial"/>
                <a:cs typeface="Arial"/>
              </a:rPr>
              <a:t>memory </a:t>
            </a:r>
            <a:r>
              <a:rPr lang="en-US" sz="1800" spc="80" dirty="0">
                <a:solidFill>
                  <a:schemeClr val="tx1"/>
                </a:solidFill>
                <a:latin typeface="Arial"/>
                <a:cs typeface="Arial"/>
              </a:rPr>
              <a:t>pool</a:t>
            </a:r>
            <a:r>
              <a:rPr lang="en-US" sz="1800" spc="-2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spc="65" dirty="0">
                <a:solidFill>
                  <a:schemeClr val="tx1"/>
                </a:solidFill>
                <a:latin typeface="Arial"/>
                <a:cs typeface="Arial"/>
              </a:rPr>
              <a:t>management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49325" lvl="2" indent="-285750">
              <a:lnSpc>
                <a:spcPct val="100000"/>
              </a:lnSpc>
              <a:spcBef>
                <a:spcPts val="490"/>
              </a:spcBef>
              <a:buFont typeface="Courier New" panose="02070309020205020404" pitchFamily="49" charset="0"/>
              <a:buChar char="o"/>
              <a:tabLst>
                <a:tab pos="893444" algn="l"/>
              </a:tabLst>
            </a:pPr>
            <a:r>
              <a:rPr lang="en-US" sz="1800" spc="40" dirty="0">
                <a:solidFill>
                  <a:schemeClr val="tx1"/>
                </a:solidFill>
                <a:latin typeface="Arial"/>
                <a:cs typeface="Arial"/>
              </a:rPr>
              <a:t>Dynamic </a:t>
            </a:r>
            <a:r>
              <a:rPr lang="en-US" sz="1800" spc="95" dirty="0">
                <a:solidFill>
                  <a:schemeClr val="tx1"/>
                </a:solidFill>
                <a:latin typeface="Arial"/>
                <a:cs typeface="Arial"/>
              </a:rPr>
              <a:t>memory</a:t>
            </a:r>
            <a:r>
              <a:rPr lang="en-US" sz="1800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spc="50" dirty="0">
                <a:solidFill>
                  <a:schemeClr val="tx1"/>
                </a:solidFill>
                <a:latin typeface="Arial"/>
                <a:cs typeface="Arial"/>
              </a:rPr>
              <a:t>allocation</a:t>
            </a:r>
            <a:endParaRPr lang="en-US"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49325" lvl="2" indent="-285750">
              <a:lnSpc>
                <a:spcPct val="100000"/>
              </a:lnSpc>
              <a:spcBef>
                <a:spcPts val="505"/>
              </a:spcBef>
              <a:buFont typeface="Courier New" panose="02070309020205020404" pitchFamily="49" charset="0"/>
              <a:buChar char="o"/>
              <a:tabLst>
                <a:tab pos="893444" algn="l"/>
              </a:tabLst>
            </a:pPr>
            <a:r>
              <a:rPr lang="en-US" sz="1800" spc="35" dirty="0">
                <a:solidFill>
                  <a:schemeClr val="tx1"/>
                </a:solidFill>
                <a:latin typeface="Arial"/>
                <a:cs typeface="Arial"/>
              </a:rPr>
              <a:t>Read/Write</a:t>
            </a:r>
            <a:r>
              <a:rPr lang="en-US" sz="1800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800" spc="35" dirty="0">
                <a:solidFill>
                  <a:schemeClr val="tx1"/>
                </a:solidFill>
                <a:latin typeface="Arial"/>
                <a:cs typeface="Arial"/>
              </a:rPr>
              <a:t>lock</a:t>
            </a:r>
          </a:p>
          <a:p>
            <a:pPr marL="435609" lvl="1" indent="-22923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lang="en-US" sz="2000" spc="60" dirty="0">
                <a:solidFill>
                  <a:schemeClr val="tx1"/>
                </a:solidFill>
                <a:latin typeface="Arial"/>
                <a:cs typeface="Arial"/>
              </a:rPr>
              <a:t>Current support of RL/DL algorithms</a:t>
            </a:r>
          </a:p>
          <a:p>
            <a:pPr marL="949324" lvl="2" indent="-342900">
              <a:buFont typeface="Courier New" panose="02070309020205020404" pitchFamily="49" charset="0"/>
              <a:buChar char="o"/>
              <a:tabLst>
                <a:tab pos="435609" algn="l"/>
                <a:tab pos="436245" algn="l"/>
              </a:tabLst>
            </a:pPr>
            <a:r>
              <a:rPr lang="en-US" sz="1800" spc="60" dirty="0">
                <a:solidFill>
                  <a:schemeClr val="tx1"/>
                </a:solidFill>
                <a:latin typeface="Arial"/>
                <a:cs typeface="Arial"/>
              </a:rPr>
              <a:t>DL: RNN, LSTM</a:t>
            </a:r>
          </a:p>
          <a:p>
            <a:pPr marL="949324" lvl="2" indent="-342900">
              <a:buFont typeface="Courier New" panose="02070309020205020404" pitchFamily="49" charset="0"/>
              <a:buChar char="o"/>
              <a:tabLst>
                <a:tab pos="435609" algn="l"/>
                <a:tab pos="436245" algn="l"/>
              </a:tabLst>
            </a:pPr>
            <a:r>
              <a:rPr lang="en-US" sz="1800" spc="60" dirty="0">
                <a:solidFill>
                  <a:schemeClr val="tx1"/>
                </a:solidFill>
                <a:latin typeface="Arial"/>
                <a:cs typeface="Arial"/>
              </a:rPr>
              <a:t>RL: </a:t>
            </a:r>
            <a:r>
              <a:rPr lang="en-US" sz="1800" spc="40" dirty="0">
                <a:solidFill>
                  <a:schemeClr val="tx1"/>
                </a:solidFill>
                <a:latin typeface="Arial"/>
                <a:cs typeface="Arial"/>
              </a:rPr>
              <a:t>Thompson sampling, </a:t>
            </a:r>
            <a:r>
              <a:rPr lang="en-US" sz="1800" spc="60" dirty="0">
                <a:solidFill>
                  <a:schemeClr val="tx1"/>
                </a:solidFill>
                <a:latin typeface="Arial"/>
                <a:cs typeface="Arial"/>
              </a:rPr>
              <a:t>DQN, PPO</a:t>
            </a:r>
          </a:p>
          <a:p>
            <a:pPr marL="435609" lvl="1" indent="-229235">
              <a:lnSpc>
                <a:spcPct val="100000"/>
              </a:lnSpc>
              <a:buChar char="•"/>
              <a:tabLst>
                <a:tab pos="435609" algn="l"/>
                <a:tab pos="436245" algn="l"/>
              </a:tabLst>
            </a:pPr>
            <a:r>
              <a:rPr lang="en-US" sz="2000" spc="60" dirty="0">
                <a:solidFill>
                  <a:schemeClr val="tx1"/>
                </a:solidFill>
                <a:latin typeface="Arial"/>
                <a:cs typeface="Arial"/>
              </a:rPr>
              <a:t>Existing examples for Wi-Fi Simulations</a:t>
            </a:r>
          </a:p>
          <a:p>
            <a:pPr marL="949325" lvl="2" indent="-285750">
              <a:buFont typeface="Courier New" panose="02070309020205020404" pitchFamily="49" charset="0"/>
              <a:buChar char="o"/>
              <a:tabLst>
                <a:tab pos="893444" algn="l"/>
              </a:tabLst>
            </a:pPr>
            <a:r>
              <a:rPr lang="en-US" sz="1800" spc="40" dirty="0">
                <a:solidFill>
                  <a:schemeClr val="tx1"/>
                </a:solidFill>
                <a:latin typeface="Arial"/>
                <a:cs typeface="Arial"/>
              </a:rPr>
              <a:t>Wi-Fi link adaptation with Thompson sampling</a:t>
            </a:r>
          </a:p>
          <a:p>
            <a:pPr marL="949325" lvl="2" indent="-285750">
              <a:buFont typeface="Courier New" panose="02070309020205020404" pitchFamily="49" charset="0"/>
              <a:buChar char="o"/>
              <a:tabLst>
                <a:tab pos="893444" algn="l"/>
              </a:tabLst>
            </a:pPr>
            <a:r>
              <a:rPr lang="en-US" sz="1800" spc="40" dirty="0">
                <a:solidFill>
                  <a:schemeClr val="tx1"/>
                </a:solidFill>
                <a:latin typeface="Arial"/>
                <a:cs typeface="Arial"/>
              </a:rPr>
              <a:t>Wi-Fi multi-</a:t>
            </a:r>
            <a:r>
              <a:rPr lang="en-US" sz="1800" spc="40" dirty="0" err="1">
                <a:solidFill>
                  <a:schemeClr val="tx1"/>
                </a:solidFill>
                <a:latin typeface="Arial"/>
                <a:cs typeface="Arial"/>
              </a:rPr>
              <a:t>bss</a:t>
            </a:r>
            <a:r>
              <a:rPr lang="en-US" sz="1800" spc="40" dirty="0">
                <a:solidFill>
                  <a:schemeClr val="tx1"/>
                </a:solidFill>
                <a:latin typeface="Arial"/>
                <a:cs typeface="Arial"/>
              </a:rPr>
              <a:t> example</a:t>
            </a:r>
          </a:p>
          <a:p>
            <a:pPr marL="663575" lvl="2" indent="0">
              <a:tabLst>
                <a:tab pos="893444" algn="l"/>
              </a:tabLst>
            </a:pPr>
            <a:endParaRPr lang="en-US" sz="1800" spc="4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3F5890-2EF5-A9DB-0F84-F111A026CFD5}"/>
              </a:ext>
            </a:extLst>
          </p:cNvPr>
          <p:cNvSpPr txBox="1"/>
          <p:nvPr/>
        </p:nvSpPr>
        <p:spPr>
          <a:xfrm>
            <a:off x="7008862" y="5936775"/>
            <a:ext cx="42460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highlight>
                  <a:srgbClr val="FFFF00"/>
                </a:highlight>
              </a:rPr>
              <a:t>App store for ns3-ai</a:t>
            </a:r>
            <a:r>
              <a:rPr lang="en-US" sz="1400" dirty="0">
                <a:solidFill>
                  <a:schemeClr val="tx1"/>
                </a:solidFill>
              </a:rPr>
              <a:t>: </a:t>
            </a:r>
            <a:r>
              <a:rPr lang="en-US" sz="1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https://apps.nsnam.org/app/ns3-ai/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 descr="A picture containing graphics, font, logo, red&#10;&#10;Description automatically generated">
            <a:extLst>
              <a:ext uri="{FF2B5EF4-FFF2-40B4-BE49-F238E27FC236}">
                <a16:creationId xmlns:a16="http://schemas.microsoft.com/office/drawing/2014/main" id="{61EF0323-DCB4-8C0A-C826-4F3400D85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5485" y="5665509"/>
            <a:ext cx="888674" cy="68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15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Basic Usage of ns3-ai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5A7AEF0-A94A-A9D0-9033-C63D12208CDA}"/>
              </a:ext>
            </a:extLst>
          </p:cNvPr>
          <p:cNvSpPr txBox="1"/>
          <p:nvPr/>
        </p:nvSpPr>
        <p:spPr>
          <a:xfrm>
            <a:off x="1219200" y="1660154"/>
            <a:ext cx="10591800" cy="4399346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4965" marR="1254760" indent="-342900">
              <a:lnSpc>
                <a:spcPct val="150000"/>
              </a:lnSpc>
              <a:spcBef>
                <a:spcPts val="10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75" dirty="0">
                <a:solidFill>
                  <a:schemeClr val="tx1"/>
                </a:solidFill>
                <a:latin typeface="Arial"/>
                <a:cs typeface="Arial"/>
              </a:rPr>
              <a:t>Codebase: ns-3-dev (</a:t>
            </a:r>
            <a:r>
              <a:rPr sz="2000" spc="75" dirty="0">
                <a:solidFill>
                  <a:schemeClr val="tx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https://gitlab.com/nsnam/ns-3-dev</a:t>
            </a:r>
            <a:r>
              <a:rPr sz="2000" spc="75" dirty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marL="354965" marR="1254760" indent="-342900">
              <a:lnSpc>
                <a:spcPct val="150000"/>
              </a:lnSpc>
              <a:spcBef>
                <a:spcPts val="103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75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Installation </a:t>
            </a:r>
            <a:r>
              <a:rPr sz="2000" spc="50" dirty="0">
                <a:solidFill>
                  <a:schemeClr val="tx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guide: </a:t>
            </a:r>
            <a:r>
              <a:rPr sz="2000" u="heavy" spc="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https://github.com/hust-diangroup/ns3-  </a:t>
            </a:r>
            <a:r>
              <a:rPr sz="2000" u="heavy" spc="8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ai#installation</a:t>
            </a: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55600" marR="753745" indent="-342900">
              <a:lnSpc>
                <a:spcPct val="150000"/>
              </a:lnSpc>
              <a:spcBef>
                <a:spcPts val="101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Basic </a:t>
            </a:r>
            <a:r>
              <a:rPr sz="2000" spc="10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usage </a:t>
            </a:r>
            <a:r>
              <a:rPr sz="2000" spc="50" dirty="0">
                <a:solidFill>
                  <a:schemeClr val="tx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example: </a:t>
            </a:r>
            <a:r>
              <a:rPr sz="2000" u="heavy" spc="90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https://github.com/hust-diangroup/ns3-  </a:t>
            </a:r>
            <a:r>
              <a:rPr sz="2000" u="heavy" spc="105" dirty="0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ai/tree/master/example/multi-run</a:t>
            </a:r>
            <a:endParaRPr lang="en-US" sz="2000" u="heavy" spc="105" dirty="0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</a:rPr>
              <a:t>Online Tutorials:</a:t>
            </a: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</a:rPr>
              <a:t>Recording WNS3 2021: </a:t>
            </a: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https://vimeo.com/566296651</a:t>
            </a:r>
            <a:endParaRPr lang="en-US" sz="2000" spc="75" dirty="0">
              <a:solidFill>
                <a:schemeClr val="tx1"/>
              </a:solidFill>
              <a:latin typeface="Arial"/>
              <a:cs typeface="Arial"/>
            </a:endParaRPr>
          </a:p>
          <a:p>
            <a:pPr marL="10858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</a:rPr>
              <a:t>Slides:  </a:t>
            </a:r>
            <a:r>
              <a:rPr lang="en-US" sz="1600" spc="75" dirty="0">
                <a:solidFill>
                  <a:schemeClr val="tx1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https://www.nsnam.org/wp-content/uploads/2021/tutorials/ns3-ai-tutorial-June-2021.pdf</a:t>
            </a:r>
            <a:r>
              <a:rPr lang="en-US" sz="1600" spc="75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</a:p>
          <a:p>
            <a:pPr marL="355600" marR="753745" indent="-342900">
              <a:lnSpc>
                <a:spcPts val="2590"/>
              </a:lnSpc>
              <a:spcBef>
                <a:spcPts val="1015"/>
              </a:spcBef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endParaRPr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33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Future development of ns3-ai (</a:t>
            </a:r>
            <a:r>
              <a:rPr lang="en-US" dirty="0" err="1"/>
              <a:t>GSoC</a:t>
            </a:r>
            <a:r>
              <a:rPr lang="en-US" dirty="0"/>
              <a:t> 2023)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5A7AEF0-A94A-A9D0-9033-C63D12208CDA}"/>
              </a:ext>
            </a:extLst>
          </p:cNvPr>
          <p:cNvSpPr txBox="1"/>
          <p:nvPr/>
        </p:nvSpPr>
        <p:spPr>
          <a:xfrm>
            <a:off x="533400" y="1524000"/>
            <a:ext cx="11430000" cy="4389087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065" marR="1254760">
              <a:lnSpc>
                <a:spcPts val="2590"/>
              </a:lnSpc>
              <a:spcBef>
                <a:spcPts val="1035"/>
              </a:spcBef>
              <a:tabLst>
                <a:tab pos="354965" algn="l"/>
                <a:tab pos="355600" algn="l"/>
              </a:tabLst>
            </a:pP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</a:rPr>
              <a:t>Phase 1</a:t>
            </a:r>
          </a:p>
          <a:p>
            <a:pPr marL="1097915" marR="1254760" lvl="1" indent="-342900">
              <a:lnSpc>
                <a:spcPts val="2590"/>
              </a:lnSpc>
              <a:spcBef>
                <a:spcPts val="1035"/>
              </a:spcBef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800" spc="75" dirty="0">
                <a:solidFill>
                  <a:schemeClr val="tx1"/>
                </a:solidFill>
                <a:latin typeface="Arial"/>
                <a:cs typeface="Arial"/>
              </a:rPr>
              <a:t>std::vector support (done): Add APIs for storing std::vector in shared memory to reduce the interaction between C++ and Python.</a:t>
            </a:r>
          </a:p>
          <a:p>
            <a:pPr marL="1097915" marR="1254760" lvl="1" indent="-342900">
              <a:lnSpc>
                <a:spcPts val="2590"/>
              </a:lnSpc>
              <a:spcBef>
                <a:spcPts val="1035"/>
              </a:spcBef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800" spc="75" dirty="0">
                <a:solidFill>
                  <a:schemeClr val="tx1"/>
                </a:solidFill>
                <a:latin typeface="Arial"/>
                <a:cs typeface="Arial"/>
              </a:rPr>
              <a:t>OpenAI Gym-like interface (in progress): Introduce a Gym-like interface to enable users to train RL models with ns-3.</a:t>
            </a:r>
          </a:p>
          <a:p>
            <a:pPr marL="12065" marR="1254760">
              <a:lnSpc>
                <a:spcPts val="2590"/>
              </a:lnSpc>
              <a:spcBef>
                <a:spcPts val="1035"/>
              </a:spcBef>
              <a:tabLst>
                <a:tab pos="354965" algn="l"/>
                <a:tab pos="355600" algn="l"/>
              </a:tabLst>
            </a:pPr>
            <a:r>
              <a:rPr lang="en-US" sz="2000" spc="75" dirty="0">
                <a:solidFill>
                  <a:schemeClr val="tx1"/>
                </a:solidFill>
                <a:latin typeface="Arial"/>
                <a:cs typeface="Arial"/>
              </a:rPr>
              <a:t>Phase 2</a:t>
            </a:r>
          </a:p>
          <a:p>
            <a:pPr marL="1097915" marR="1254760" lvl="1" indent="-342900">
              <a:lnSpc>
                <a:spcPts val="2590"/>
              </a:lnSpc>
              <a:spcBef>
                <a:spcPts val="1035"/>
              </a:spcBef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800" spc="75" dirty="0">
                <a:solidFill>
                  <a:schemeClr val="tx1"/>
                </a:solidFill>
                <a:latin typeface="Arial"/>
                <a:cs typeface="Arial"/>
              </a:rPr>
              <a:t>Integration of C++-based ML: Introduce an interface to use C++-based ML framework directly in ns-3.</a:t>
            </a:r>
          </a:p>
          <a:p>
            <a:pPr marL="1097915" marR="1254760" lvl="1" indent="-342900">
              <a:lnSpc>
                <a:spcPts val="2590"/>
              </a:lnSpc>
              <a:spcBef>
                <a:spcPts val="1035"/>
              </a:spcBef>
              <a:buFont typeface="Segoe UI"/>
              <a:buChar char="&gt;"/>
              <a:tabLst>
                <a:tab pos="354965" algn="l"/>
                <a:tab pos="355600" algn="l"/>
              </a:tabLst>
            </a:pPr>
            <a:r>
              <a:rPr lang="en-US" sz="1800" spc="75" dirty="0">
                <a:solidFill>
                  <a:schemeClr val="tx1"/>
                </a:solidFill>
                <a:latin typeface="Arial"/>
                <a:cs typeface="Arial"/>
              </a:rPr>
              <a:t>Finishing new examples &amp; benchmarking: improve examples and documentation to better introduce the interfaces; compare performance with previous interface &amp; ns3-gym.</a:t>
            </a:r>
          </a:p>
        </p:txBody>
      </p:sp>
    </p:spTree>
    <p:extLst>
      <p:ext uri="{BB962C8B-B14F-4D97-AF65-F5344CB8AC3E}">
        <p14:creationId xmlns:p14="http://schemas.microsoft.com/office/powerpoint/2010/main" val="1584737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235010" y="435245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tx1"/>
                </a:solidFill>
              </a:rPr>
              <a:t>Throughput : Multi-BSS .11ax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Slide </a:t>
            </a:r>
            <a:fld id="{B3165115-9078-433B-A278-1F5ED971F63A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July 2023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184D9B-514A-9760-D514-1A79A7ADAE84}"/>
              </a:ext>
            </a:extLst>
          </p:cNvPr>
          <p:cNvSpPr txBox="1"/>
          <p:nvPr/>
        </p:nvSpPr>
        <p:spPr>
          <a:xfrm>
            <a:off x="352536" y="1645437"/>
            <a:ext cx="79349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 BSS [2]:</a:t>
            </a:r>
            <a:endParaRPr lang="en-US" altLang="zh-C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inter-BSS distance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BSS transmission range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SINR 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 # STA per BSS, ALL at same location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threshold: -82 dBm, TX power: 20 dBm</a:t>
            </a:r>
          </a:p>
          <a:p>
            <a:pPr marL="671513" lvl="1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CCA Range: 30 meters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distance path loss (PL) model 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Uplink traffic only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78F9750-D9CC-A5D5-3BD7-714D168A2C5E}"/>
              </a:ext>
            </a:extLst>
          </p:cNvPr>
          <p:cNvSpPr txBox="1"/>
          <p:nvPr/>
        </p:nvSpPr>
        <p:spPr>
          <a:xfrm>
            <a:off x="9443050" y="749964"/>
            <a:ext cx="23060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Axis: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AP1 (0, 0)    AP2 (d, 0)</a:t>
            </a: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STAs (0, r)    STAs (d, r)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86E36F-E023-A383-536C-594197538475}"/>
              </a:ext>
            </a:extLst>
          </p:cNvPr>
          <p:cNvGrpSpPr/>
          <p:nvPr/>
        </p:nvGrpSpPr>
        <p:grpSpPr>
          <a:xfrm>
            <a:off x="4495800" y="3901803"/>
            <a:ext cx="2818303" cy="1134106"/>
            <a:chOff x="883193" y="3822651"/>
            <a:chExt cx="2446374" cy="1134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46029EC-E513-C59D-7919-621742F279D8}"/>
                    </a:ext>
                  </a:extLst>
                </p:cNvPr>
                <p:cNvSpPr txBox="1"/>
                <p:nvPr/>
              </p:nvSpPr>
              <p:spPr>
                <a:xfrm>
                  <a:off x="1042996" y="3822651"/>
                  <a:ext cx="1853897" cy="474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FF0000"/>
                      </a:solidFill>
                    </a:rPr>
                    <a:t>SINR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𝑟𝑥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𝑁𝑜𝑖𝑠𝑒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46029EC-E513-C59D-7919-621742F27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996" y="3822651"/>
                  <a:ext cx="1853897" cy="474104"/>
                </a:xfrm>
                <a:prstGeom prst="rect">
                  <a:avLst/>
                </a:prstGeom>
                <a:blipFill>
                  <a:blip r:embed="rId3"/>
                  <a:stretch>
                    <a:fillRect l="-1714"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779F554-DC9B-E034-2964-670FC38FCF5C}"/>
                    </a:ext>
                  </a:extLst>
                </p:cNvPr>
                <p:cNvSpPr txBox="1"/>
                <p:nvPr/>
              </p:nvSpPr>
              <p:spPr>
                <a:xfrm>
                  <a:off x="883193" y="4278500"/>
                  <a:ext cx="19781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𝑡𝑥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oMath>
                    </m:oMathPara>
                  </a14:m>
                  <a:endParaRPr lang="en-US" sz="1600" i="1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9779F554-DC9B-E034-2964-670FC38FCF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93" y="4278500"/>
                  <a:ext cx="1978112" cy="338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D739EAA-3413-AB29-97E0-E47985CE7EB8}"/>
                    </a:ext>
                  </a:extLst>
                </p:cNvPr>
                <p:cNvSpPr txBox="1"/>
                <p:nvPr/>
              </p:nvSpPr>
              <p:spPr>
                <a:xfrm>
                  <a:off x="945301" y="4588066"/>
                  <a:ext cx="2384266" cy="3686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a14:m>
                  <a:r>
                    <a:rPr lang="en-US" sz="1600" i="1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D739EAA-3413-AB29-97E0-E47985CE7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301" y="4588066"/>
                  <a:ext cx="2384266" cy="368691"/>
                </a:xfrm>
                <a:prstGeom prst="rect">
                  <a:avLst/>
                </a:prstGeom>
                <a:blipFill>
                  <a:blip r:embed="rId5"/>
                  <a:stretch>
                    <a:fillRect b="-2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1578C670-BBF9-14F8-1EDC-175577A73398}"/>
              </a:ext>
            </a:extLst>
          </p:cNvPr>
          <p:cNvSpPr txBox="1"/>
          <p:nvPr/>
        </p:nvSpPr>
        <p:spPr>
          <a:xfrm>
            <a:off x="7689158" y="5966175"/>
            <a:ext cx="424602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1"/>
                </a:solidFill>
              </a:rPr>
              <a:t>SINR required for  target PER,  packet size 1500 bytes</a:t>
            </a:r>
          </a:p>
        </p:txBody>
      </p:sp>
      <p:graphicFrame>
        <p:nvGraphicFramePr>
          <p:cNvPr id="51" name="Table 22">
            <a:extLst>
              <a:ext uri="{FF2B5EF4-FFF2-40B4-BE49-F238E27FC236}">
                <a16:creationId xmlns:a16="http://schemas.microsoft.com/office/drawing/2014/main" id="{73E0F8F3-3691-9709-E568-AB12C35C2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56906"/>
              </p:ext>
            </p:extLst>
          </p:nvPr>
        </p:nvGraphicFramePr>
        <p:xfrm>
          <a:off x="8349561" y="3964280"/>
          <a:ext cx="2186978" cy="204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3489">
                  <a:extLst>
                    <a:ext uri="{9D8B030D-6E8A-4147-A177-3AD203B41FA5}">
                      <a16:colId xmlns:a16="http://schemas.microsoft.com/office/drawing/2014/main" val="1374437128"/>
                    </a:ext>
                  </a:extLst>
                </a:gridCol>
                <a:gridCol w="1093489">
                  <a:extLst>
                    <a:ext uri="{9D8B030D-6E8A-4147-A177-3AD203B41FA5}">
                      <a16:colId xmlns:a16="http://schemas.microsoft.com/office/drawing/2014/main" val="3263276478"/>
                    </a:ext>
                  </a:extLst>
                </a:gridCol>
              </a:tblGrid>
              <a:tr h="3529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MCS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PER = 0.01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0490317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4.58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1276384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10.53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361123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17.31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9657511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23.35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8640020"/>
                  </a:ext>
                </a:extLst>
              </a:tr>
              <a:tr h="33771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29.24 </a:t>
                      </a:r>
                      <a:r>
                        <a:rPr lang="en-US" sz="12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dB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209949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2B055126-06E2-815F-EA0C-924D15E357D7}"/>
              </a:ext>
            </a:extLst>
          </p:cNvPr>
          <p:cNvGrpSpPr/>
          <p:nvPr/>
        </p:nvGrpSpPr>
        <p:grpSpPr>
          <a:xfrm>
            <a:off x="7532924" y="1654167"/>
            <a:ext cx="3611880" cy="2251293"/>
            <a:chOff x="5532120" y="989210"/>
            <a:chExt cx="3611880" cy="2251293"/>
          </a:xfrm>
        </p:grpSpPr>
        <p:pic>
          <p:nvPicPr>
            <p:cNvPr id="53" name="Content Placeholder 6" descr="Diagram&#10;&#10;Description automatically generated">
              <a:extLst>
                <a:ext uri="{FF2B5EF4-FFF2-40B4-BE49-F238E27FC236}">
                  <a16:creationId xmlns:a16="http://schemas.microsoft.com/office/drawing/2014/main" id="{8BB86CC4-A234-AC5D-A77D-C2877B82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9493" y="1204929"/>
              <a:ext cx="2777134" cy="1643247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1BCB7E-28DE-454E-79A8-593DD0BD0D63}"/>
                </a:ext>
              </a:extLst>
            </p:cNvPr>
            <p:cNvSpPr txBox="1"/>
            <p:nvPr/>
          </p:nvSpPr>
          <p:spPr>
            <a:xfrm>
              <a:off x="6201037" y="2087074"/>
              <a:ext cx="52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AP1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A97664-948E-1960-FBB0-995256F1BD8E}"/>
                </a:ext>
              </a:extLst>
            </p:cNvPr>
            <p:cNvSpPr txBox="1"/>
            <p:nvPr/>
          </p:nvSpPr>
          <p:spPr>
            <a:xfrm>
              <a:off x="8264843" y="2087074"/>
              <a:ext cx="528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AP2</a:t>
              </a:r>
            </a:p>
          </p:txBody>
        </p:sp>
        <p:pic>
          <p:nvPicPr>
            <p:cNvPr id="56" name="Graphic 55" descr="Smart Phone with solid fill">
              <a:extLst>
                <a:ext uri="{FF2B5EF4-FFF2-40B4-BE49-F238E27FC236}">
                  <a16:creationId xmlns:a16="http://schemas.microsoft.com/office/drawing/2014/main" id="{37879409-21CB-CC30-F63E-0B9A733CB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67578" y="1184184"/>
              <a:ext cx="161872" cy="161872"/>
            </a:xfrm>
            <a:prstGeom prst="rect">
              <a:avLst/>
            </a:prstGeom>
          </p:spPr>
        </p:pic>
        <p:pic>
          <p:nvPicPr>
            <p:cNvPr id="57" name="Graphic 56" descr="Smart Phone with solid fill">
              <a:extLst>
                <a:ext uri="{FF2B5EF4-FFF2-40B4-BE49-F238E27FC236}">
                  <a16:creationId xmlns:a16="http://schemas.microsoft.com/office/drawing/2014/main" id="{BF86E331-E7F8-2471-8BBF-94E200ED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94501" y="1259205"/>
              <a:ext cx="161872" cy="161872"/>
            </a:xfrm>
            <a:prstGeom prst="rect">
              <a:avLst/>
            </a:prstGeom>
          </p:spPr>
        </p:pic>
        <p:pic>
          <p:nvPicPr>
            <p:cNvPr id="58" name="Graphic 57" descr="Smart Phone with solid fill">
              <a:extLst>
                <a:ext uri="{FF2B5EF4-FFF2-40B4-BE49-F238E27FC236}">
                  <a16:creationId xmlns:a16="http://schemas.microsoft.com/office/drawing/2014/main" id="{83B1FBDF-AEA6-4B01-05A2-1BD65E26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19746" y="1148475"/>
              <a:ext cx="161872" cy="161872"/>
            </a:xfrm>
            <a:prstGeom prst="rect">
              <a:avLst/>
            </a:prstGeom>
          </p:spPr>
        </p:pic>
        <p:pic>
          <p:nvPicPr>
            <p:cNvPr id="59" name="Graphic 58" descr="Smart Phone with solid fill">
              <a:extLst>
                <a:ext uri="{FF2B5EF4-FFF2-40B4-BE49-F238E27FC236}">
                  <a16:creationId xmlns:a16="http://schemas.microsoft.com/office/drawing/2014/main" id="{845299EB-8534-5F6E-15DB-67E5FDAC9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23785" y="1259205"/>
              <a:ext cx="161872" cy="161872"/>
            </a:xfrm>
            <a:prstGeom prst="rect">
              <a:avLst/>
            </a:prstGeom>
          </p:spPr>
        </p:pic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887F724-B8C5-955B-3549-5A2EEBFE2CC9}"/>
                </a:ext>
              </a:extLst>
            </p:cNvPr>
            <p:cNvSpPr/>
            <p:nvPr/>
          </p:nvSpPr>
          <p:spPr>
            <a:xfrm>
              <a:off x="5532120" y="989210"/>
              <a:ext cx="3611880" cy="1995322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DE8A41A-9B66-ABD8-7E03-AF561DA5A060}"/>
                </a:ext>
              </a:extLst>
            </p:cNvPr>
            <p:cNvSpPr txBox="1"/>
            <p:nvPr/>
          </p:nvSpPr>
          <p:spPr>
            <a:xfrm>
              <a:off x="6471107" y="2901949"/>
              <a:ext cx="22555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CCA Range = 30 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92EC345-97EC-0CD9-E6DD-D0D6EC4A294E}"/>
                </a:ext>
              </a:extLst>
            </p:cNvPr>
            <p:cNvSpPr txBox="1"/>
            <p:nvPr/>
          </p:nvSpPr>
          <p:spPr>
            <a:xfrm>
              <a:off x="6802883" y="1370272"/>
              <a:ext cx="1638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interference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9222FC5-F47B-8ED0-D0FC-A0742F4DF873}"/>
                </a:ext>
              </a:extLst>
            </p:cNvPr>
            <p:cNvCxnSpPr>
              <a:endCxn id="59" idx="1"/>
            </p:cNvCxnSpPr>
            <p:nvPr/>
          </p:nvCxnSpPr>
          <p:spPr>
            <a:xfrm flipV="1">
              <a:off x="6775437" y="1340141"/>
              <a:ext cx="1148348" cy="661932"/>
            </a:xfrm>
            <a:prstGeom prst="line">
              <a:avLst/>
            </a:pr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510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47404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Throughput – Multi-BSS .11ax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/>
              <p:nvPr/>
            </p:nvSpPr>
            <p:spPr>
              <a:xfrm>
                <a:off x="457200" y="1310123"/>
                <a:ext cx="8646925" cy="2909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1: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Two BSS </a:t>
                </a:r>
                <a:r>
                  <a:rPr lang="en-US" altLang="zh-CN" sz="2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T’put</a:t>
                </a:r>
                <a:r>
                  <a:rPr lang="en-US" altLang="zh-CN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equiv.  one large BSS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Setup: Total 50 STAs (25 STAs in each BSS)</a:t>
                </a:r>
              </a:p>
              <a:p>
                <a:pPr marL="557213" lvl="1" indent="-214313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8m, d = 5m,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9.5m, SINR = 2 dB</a:t>
                </a: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SINR = 2 dB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successful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transmissions for ALL MCS</a:t>
                </a:r>
              </a:p>
              <a:p>
                <a:pPr marL="557213" marR="0" lvl="1" indent="-2143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ALL nodes within a carrier sensing range of 30 m (i.e., can sense each other)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BSS  ~  One larger cell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0123"/>
                <a:ext cx="8646925" cy="2909643"/>
              </a:xfrm>
              <a:prstGeom prst="rect">
                <a:avLst/>
              </a:prstGeom>
              <a:blipFill>
                <a:blip r:embed="rId3"/>
                <a:stretch>
                  <a:fillRect l="-917" b="-2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193106"/>
                  </p:ext>
                </p:extLst>
              </p:nvPr>
            </p:nvGraphicFramePr>
            <p:xfrm>
              <a:off x="1905000" y="3919435"/>
              <a:ext cx="2490328" cy="1372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164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45164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44886">
                    <a:tc>
                      <a:txBody>
                        <a:bodyPr/>
                        <a:lstStyle/>
                        <a:p>
                          <a:r>
                            <a:rPr lang="en-US" sz="100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4488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44886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5193106"/>
                  </p:ext>
                </p:extLst>
              </p:nvPr>
            </p:nvGraphicFramePr>
            <p:xfrm>
              <a:off x="1905000" y="3919435"/>
              <a:ext cx="2490328" cy="1372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5164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45164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44886">
                    <a:tc>
                      <a:txBody>
                        <a:bodyPr/>
                        <a:lstStyle/>
                        <a:p>
                          <a:r>
                            <a:rPr lang="en-US" sz="100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88" t="-87234" r="-101951" b="-3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-61.6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88" t="-187234" r="-101951" b="-2212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-64.6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22232B-AD39-ACD6-CBA2-52EB1DC84B30}"/>
              </a:ext>
            </a:extLst>
          </p:cNvPr>
          <p:cNvSpPr txBox="1"/>
          <p:nvPr/>
        </p:nvSpPr>
        <p:spPr>
          <a:xfrm>
            <a:off x="8534400" y="3943135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validated against  Bianchi model predictions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85C181-55DA-4151-60B6-4E2AF2B5B15A}"/>
              </a:ext>
            </a:extLst>
          </p:cNvPr>
          <p:cNvSpPr txBox="1"/>
          <p:nvPr/>
        </p:nvSpPr>
        <p:spPr>
          <a:xfrm>
            <a:off x="609600" y="6114206"/>
            <a:ext cx="7310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Codes: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https://gitlab.com/haoyinyh/ns-3-dev/-/tree/multibss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FC09D3-0C2B-A962-EC64-4513098DF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6452" y="3472426"/>
            <a:ext cx="3599697" cy="2699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2B4F9A-99ED-3EB2-BD42-2C20DFBEB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800" y="1310124"/>
            <a:ext cx="3340692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46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6" y="469900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Throughput – Multi-BSS .11ax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/>
              <p:nvPr/>
            </p:nvSpPr>
            <p:spPr>
              <a:xfrm>
                <a:off x="457200" y="1310123"/>
                <a:ext cx="8646925" cy="295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2: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Successful 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Simultaneous transmission @ low MCSs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Setup: Total 50 STAs (25 STAs in each BSS)</a:t>
                </a:r>
              </a:p>
              <a:p>
                <a:pPr marL="557213" lvl="1" indent="-214313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r = 10m, d = 20m,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2000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22.3m, SINR = 12 dB</a:t>
                </a: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SINR = 12 dB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support successful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transmission at MCS 0/1/2</a:t>
                </a:r>
              </a:p>
              <a:p>
                <a:pPr marL="557213" marR="0" lvl="1" indent="-2143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ALL nodes within a carrier sensing range of 30 m (i.e., can sense each other)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Expectation: 2 BSS has larger throughput in MCS 0/1/2 than one large cell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0123"/>
                <a:ext cx="8646925" cy="2955809"/>
              </a:xfrm>
              <a:prstGeom prst="rect">
                <a:avLst/>
              </a:prstGeom>
              <a:blipFill>
                <a:blip r:embed="rId3"/>
                <a:stretch>
                  <a:fillRect l="-917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932101"/>
                  </p:ext>
                </p:extLst>
              </p:nvPr>
            </p:nvGraphicFramePr>
            <p:xfrm>
              <a:off x="1905000" y="3919434"/>
              <a:ext cx="2590800" cy="1414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52365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7932101"/>
                  </p:ext>
                </p:extLst>
              </p:nvPr>
            </p:nvGraphicFramePr>
            <p:xfrm>
              <a:off x="1905000" y="3919434"/>
              <a:ext cx="2590800" cy="141456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52365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69" t="-91489" r="-101878" b="-3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-65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69" t="-187500" r="-101878" b="-2229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-77.2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29055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12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22232B-AD39-ACD6-CBA2-52EB1DC84B30}"/>
              </a:ext>
            </a:extLst>
          </p:cNvPr>
          <p:cNvSpPr txBox="1"/>
          <p:nvPr/>
        </p:nvSpPr>
        <p:spPr>
          <a:xfrm>
            <a:off x="8441440" y="3882240"/>
            <a:ext cx="3325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Successful simultaneous transmission happens when MCS &lt;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multi-BSS throughput 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larger when MCS &lt; 3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single BSS throughput  validated against the Bianchi model (similar to Case 1)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F06A864-215E-5874-A2B1-A46A6AF95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909244" y="3766049"/>
            <a:ext cx="3018280" cy="2263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AFFA28-6AC1-C4BC-5806-85EB5CFF1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1319648"/>
            <a:ext cx="3325689" cy="21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2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12776" y="457337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Throughput – Multi-BSS .11ax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E2EF71-BAC9-0A46-6A13-63E8052A7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1319648"/>
            <a:ext cx="3325689" cy="2111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/>
              <p:nvPr/>
            </p:nvSpPr>
            <p:spPr>
              <a:xfrm>
                <a:off x="457200" y="1310123"/>
                <a:ext cx="8646925" cy="295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Case 3: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Successful</a:t>
                </a:r>
                <a:r>
                  <a:rPr lang="en-US" sz="2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Simultaneous transmission @ all MCSs </a:t>
                </a:r>
              </a:p>
              <a:p>
                <a:pPr marL="214313" indent="-214313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Setup: Total 50 STAs (25 STAs in each BSS)</a:t>
                </a:r>
              </a:p>
              <a:p>
                <a:pPr marL="557213" lvl="1" indent="-214313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r = 3m, d = 20m,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= 20.3m, SINR = 28.9 dB</a:t>
                </a: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SINR = 28.9 dB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support successful </a:t>
                </a:r>
                <a:r>
                  <a:rPr lang="en-US" sz="2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simult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transmission at all MCSs</a:t>
                </a:r>
              </a:p>
              <a:p>
                <a:pPr marL="557213" marR="0" lvl="1" indent="-214313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ALL nodes within a carrier sensing range of 30 m (i.e., can sense each other)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57213" lvl="1" indent="-214313">
                  <a:buFont typeface="Wingdings" panose="05000000000000000000" pitchFamily="2" charset="2"/>
                  <a:buChar char="§"/>
                </a:pP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Expectation: 2 BSS has larger throughput for all MCSs than one large cell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v"/>
                </a:pP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Results: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C2F800-C93C-56AA-89E9-224E6DC1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10123"/>
                <a:ext cx="8646925" cy="2955809"/>
              </a:xfrm>
              <a:prstGeom prst="rect">
                <a:avLst/>
              </a:prstGeom>
              <a:blipFill>
                <a:blip r:embed="rId4"/>
                <a:stretch>
                  <a:fillRect l="-917" b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723585"/>
                  </p:ext>
                </p:extLst>
              </p:nvPr>
            </p:nvGraphicFramePr>
            <p:xfrm>
              <a:off x="1905000" y="3919434"/>
              <a:ext cx="2590800" cy="14907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65959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𝑟𝑥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400" b="0" i="0" kern="1200" smtClean="0">
                                        <a:solidFill>
                                          <a:schemeClr val="dk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𝑖𝑛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b="0" i="0" kern="120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ED5446DC-7F6A-8495-642F-380D078E68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2723585"/>
                  </p:ext>
                </p:extLst>
              </p:nvPr>
            </p:nvGraphicFramePr>
            <p:xfrm>
              <a:off x="1905000" y="3919434"/>
              <a:ext cx="2590800" cy="14907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731987258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6207615"/>
                        </a:ext>
                      </a:extLst>
                    </a:gridCol>
                  </a:tblGrid>
                  <a:tr h="265959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Parameters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000"/>
                            <a:t>Value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756920835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69" t="-90000" r="-101878" b="-3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-46.7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95161227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5"/>
                          <a:stretch>
                            <a:fillRect l="-469" t="-186275" r="-101878" b="-213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-75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969435514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Noise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-128 dBm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464030319"/>
                      </a:ext>
                    </a:extLst>
                  </a:tr>
                  <a:tr h="30620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SINR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sz="14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28.9 dB</a:t>
                          </a:r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0885317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422232B-AD39-ACD6-CBA2-52EB1DC84B30}"/>
              </a:ext>
            </a:extLst>
          </p:cNvPr>
          <p:cNvSpPr txBox="1"/>
          <p:nvPr/>
        </p:nvSpPr>
        <p:spPr>
          <a:xfrm>
            <a:off x="8189384" y="3874591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Successful simultaneous transmission happens for</a:t>
            </a:r>
            <a:r>
              <a:rPr lang="zh-CN" alt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zh-CN" altLang="en-US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MCSs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multi-BSS throughput is UNIFORMLY larger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single BSS throughput  validated against the Bianchi model (similar to Case 1)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F34E86D-E578-DEC5-B228-22CC3F499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07692" y="3758399"/>
            <a:ext cx="3018280" cy="22637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03E5A8-2EF2-46FB-5AB0-F79591B63EF1}"/>
              </a:ext>
            </a:extLst>
          </p:cNvPr>
          <p:cNvSpPr txBox="1"/>
          <p:nvPr/>
        </p:nvSpPr>
        <p:spPr>
          <a:xfrm>
            <a:off x="900323" y="6020177"/>
            <a:ext cx="11186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adjust universal CCA threshold over all BSSs to gain FURTHER from successful simultaneous transmission?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8444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98138" y="552474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Changing CCA-PD: Simple 2-BSS case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D035E2E-204E-AAFA-9481-D8D801292B03}"/>
              </a:ext>
            </a:extLst>
          </p:cNvPr>
          <p:cNvGrpSpPr/>
          <p:nvPr/>
        </p:nvGrpSpPr>
        <p:grpSpPr>
          <a:xfrm>
            <a:off x="3276600" y="1524000"/>
            <a:ext cx="5924557" cy="1559247"/>
            <a:chOff x="1219200" y="2057400"/>
            <a:chExt cx="8347555" cy="239744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176BD13-8C58-663B-A0A7-8C3D9F0DBA02}"/>
                </a:ext>
              </a:extLst>
            </p:cNvPr>
            <p:cNvGrpSpPr/>
            <p:nvPr/>
          </p:nvGrpSpPr>
          <p:grpSpPr>
            <a:xfrm>
              <a:off x="1651921" y="2623611"/>
              <a:ext cx="7054454" cy="1115427"/>
              <a:chOff x="952500" y="1519291"/>
              <a:chExt cx="7054454" cy="1115427"/>
            </a:xfrm>
          </p:grpSpPr>
          <p:pic>
            <p:nvPicPr>
              <p:cNvPr id="40" name="Graphic 39" descr="Wireless router with solid fill">
                <a:extLst>
                  <a:ext uri="{FF2B5EF4-FFF2-40B4-BE49-F238E27FC236}">
                    <a16:creationId xmlns:a16="http://schemas.microsoft.com/office/drawing/2014/main" id="{E661CCEC-9626-667D-1153-FFE92CBF2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8956" y="15192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1" name="Graphic 40" descr="Wireless router with solid fill">
                <a:extLst>
                  <a:ext uri="{FF2B5EF4-FFF2-40B4-BE49-F238E27FC236}">
                    <a16:creationId xmlns:a16="http://schemas.microsoft.com/office/drawing/2014/main" id="{76C399D8-3A45-59BE-9F3C-AF02CB182A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55623" y="15192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2" name="Graphic 41" descr="Smart Phone with solid fill">
                <a:extLst>
                  <a:ext uri="{FF2B5EF4-FFF2-40B4-BE49-F238E27FC236}">
                    <a16:creationId xmlns:a16="http://schemas.microsoft.com/office/drawing/2014/main" id="{46860791-6E46-DB23-116B-47C9FB538E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2500" y="1797318"/>
                <a:ext cx="580768" cy="580768"/>
              </a:xfrm>
              <a:prstGeom prst="rect">
                <a:avLst/>
              </a:prstGeom>
            </p:spPr>
          </p:pic>
          <p:pic>
            <p:nvPicPr>
              <p:cNvPr id="43" name="Graphic 42" descr="Smart Phone with solid fill">
                <a:extLst>
                  <a:ext uri="{FF2B5EF4-FFF2-40B4-BE49-F238E27FC236}">
                    <a16:creationId xmlns:a16="http://schemas.microsoft.com/office/drawing/2014/main" id="{E81A9272-9BAC-C524-6C0B-547A96D50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55892" y="1721807"/>
                <a:ext cx="580768" cy="580768"/>
              </a:xfrm>
              <a:prstGeom prst="rect">
                <a:avLst/>
              </a:prstGeom>
            </p:spPr>
          </p:pic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3A2610-5D86-F7B5-31D0-5C571D18FDE2}"/>
                  </a:ext>
                </a:extLst>
              </p:cNvPr>
              <p:cNvCxnSpPr/>
              <p:nvPr/>
            </p:nvCxnSpPr>
            <p:spPr>
              <a:xfrm>
                <a:off x="1588873" y="2087702"/>
                <a:ext cx="4900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37250BF-7297-39D1-09F9-2C7EB0CAAB60}"/>
                  </a:ext>
                </a:extLst>
              </p:cNvPr>
              <p:cNvCxnSpPr/>
              <p:nvPr/>
            </p:nvCxnSpPr>
            <p:spPr>
              <a:xfrm>
                <a:off x="6452112" y="2085643"/>
                <a:ext cx="4900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D2E767E-15D6-E795-F6D4-9AEAF04C6F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126" y="2085643"/>
                <a:ext cx="19680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9600406-3A1D-6418-D375-88CEB7317CE4}"/>
                  </a:ext>
                </a:extLst>
              </p:cNvPr>
              <p:cNvSpPr txBox="1"/>
              <p:nvPr/>
            </p:nvSpPr>
            <p:spPr>
              <a:xfrm>
                <a:off x="1692336" y="1654185"/>
                <a:ext cx="2491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A0E7AB4-93D3-E531-2EE3-7834DA56BF0C}"/>
                  </a:ext>
                </a:extLst>
              </p:cNvPr>
              <p:cNvSpPr txBox="1"/>
              <p:nvPr/>
            </p:nvSpPr>
            <p:spPr>
              <a:xfrm>
                <a:off x="4159981" y="1640461"/>
                <a:ext cx="2491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7B46704-8428-0342-E1B9-5FA653897026}"/>
                  </a:ext>
                </a:extLst>
              </p:cNvPr>
              <p:cNvSpPr txBox="1"/>
              <p:nvPr/>
            </p:nvSpPr>
            <p:spPr>
              <a:xfrm>
                <a:off x="6543898" y="1547042"/>
                <a:ext cx="24912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19361F2-DF4E-00EA-207D-80D0F1BEAFFE}"/>
                  </a:ext>
                </a:extLst>
              </p:cNvPr>
              <p:cNvSpPr txBox="1"/>
              <p:nvPr/>
            </p:nvSpPr>
            <p:spPr>
              <a:xfrm>
                <a:off x="976476" y="2357719"/>
                <a:ext cx="1051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3A9933-F326-6ADF-ACBA-814AA639118F}"/>
                  </a:ext>
                </a:extLst>
              </p:cNvPr>
              <p:cNvSpPr txBox="1"/>
              <p:nvPr/>
            </p:nvSpPr>
            <p:spPr>
              <a:xfrm>
                <a:off x="6955892" y="2284504"/>
                <a:ext cx="1051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STA2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C58F95-0BD1-4D9B-CACE-698342FF67E0}"/>
                  </a:ext>
                </a:extLst>
              </p:cNvPr>
              <p:cNvSpPr txBox="1"/>
              <p:nvPr/>
            </p:nvSpPr>
            <p:spPr>
              <a:xfrm>
                <a:off x="2271707" y="2357619"/>
                <a:ext cx="1051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AP1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5C9FE3-9FAD-D5AE-E624-A52E1FC905A0}"/>
                  </a:ext>
                </a:extLst>
              </p:cNvPr>
              <p:cNvSpPr txBox="1"/>
              <p:nvPr/>
            </p:nvSpPr>
            <p:spPr>
              <a:xfrm>
                <a:off x="5492836" y="2333660"/>
                <a:ext cx="10510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 2</a:t>
                </a: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9ACFE1D-0E6E-1E4D-6FC1-67AEFD83DB86}"/>
                </a:ext>
              </a:extLst>
            </p:cNvPr>
            <p:cNvSpPr/>
            <p:nvPr/>
          </p:nvSpPr>
          <p:spPr>
            <a:xfrm>
              <a:off x="1219200" y="2057400"/>
              <a:ext cx="8184663" cy="2316373"/>
            </a:xfrm>
            <a:prstGeom prst="ellipse">
              <a:avLst/>
            </a:prstGeom>
            <a:noFill/>
            <a:ln w="190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4CC4612-9E5D-A340-F7C9-36CC1F8326ED}"/>
                </a:ext>
              </a:extLst>
            </p:cNvPr>
            <p:cNvSpPr txBox="1"/>
            <p:nvPr/>
          </p:nvSpPr>
          <p:spPr>
            <a:xfrm>
              <a:off x="7010807" y="4177848"/>
              <a:ext cx="255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CCA -82 dBm, range 30m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DBD0234-55CC-1F92-9E84-AC16C30F4EA8}"/>
                </a:ext>
              </a:extLst>
            </p:cNvPr>
            <p:cNvSpPr/>
            <p:nvPr/>
          </p:nvSpPr>
          <p:spPr>
            <a:xfrm>
              <a:off x="1382092" y="2183853"/>
              <a:ext cx="5769441" cy="2084575"/>
            </a:xfrm>
            <a:prstGeom prst="ellipse">
              <a:avLst/>
            </a:prstGeom>
            <a:noFill/>
            <a:ln w="1905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6C5B02-B768-5F1C-F177-F16B448B55A1}"/>
                </a:ext>
              </a:extLst>
            </p:cNvPr>
            <p:cNvSpPr txBox="1"/>
            <p:nvPr/>
          </p:nvSpPr>
          <p:spPr>
            <a:xfrm>
              <a:off x="3512973" y="3567750"/>
              <a:ext cx="255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CCA -76 dBm, range 20m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9437FD4-C6D7-B361-B24A-C4C6CEEEFE12}"/>
                </a:ext>
              </a:extLst>
            </p:cNvPr>
            <p:cNvSpPr/>
            <p:nvPr/>
          </p:nvSpPr>
          <p:spPr>
            <a:xfrm>
              <a:off x="2778097" y="2291144"/>
              <a:ext cx="4273664" cy="178135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CF11416-017F-4DD1-B9AD-B833DF386AA9}"/>
                </a:ext>
              </a:extLst>
            </p:cNvPr>
            <p:cNvSpPr txBox="1"/>
            <p:nvPr/>
          </p:nvSpPr>
          <p:spPr>
            <a:xfrm>
              <a:off x="6357100" y="2279709"/>
              <a:ext cx="25559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6">
                      <a:lumMod val="50000"/>
                    </a:schemeClr>
                  </a:solidFill>
                </a:rPr>
                <a:t>CCA -79 dBm, range 25m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6626D95-73F8-7EA7-732B-BDEA40D94979}"/>
                  </a:ext>
                </a:extLst>
              </p:cNvPr>
              <p:cNvSpPr txBox="1"/>
              <p:nvPr/>
            </p:nvSpPr>
            <p:spPr>
              <a:xfrm>
                <a:off x="4614972" y="3117851"/>
                <a:ext cx="2743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= 5 m, d=20 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1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𝑡𝑥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</a:t>
                </a:r>
                <a:r>
                  <a:rPr lang="en-US" altLang="zh-CN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dBm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6626D95-73F8-7EA7-732B-BDEA40D9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972" y="3117851"/>
                <a:ext cx="2743200" cy="307777"/>
              </a:xfrm>
              <a:prstGeom prst="rect">
                <a:avLst/>
              </a:prstGeom>
              <a:blipFill>
                <a:blip r:embed="rId7"/>
                <a:stretch>
                  <a:fillRect l="-667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4692B48-5E54-73BC-C663-E24358195F9D}"/>
                  </a:ext>
                </a:extLst>
              </p:cNvPr>
              <p:cNvSpPr txBox="1"/>
              <p:nvPr/>
            </p:nvSpPr>
            <p:spPr>
              <a:xfrm>
                <a:off x="3161009" y="5621558"/>
                <a:ext cx="6563149" cy="876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Interference from STA2 at AP1: SINR(AP1)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2)+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 d</a:t>
                </a: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Interference from AP2 at AP1:   SINR(AP1)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2)+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21 dB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4692B48-5E54-73BC-C663-E24358195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009" y="5621558"/>
                <a:ext cx="6563149" cy="876778"/>
              </a:xfrm>
              <a:prstGeom prst="rect">
                <a:avLst/>
              </a:prstGeom>
              <a:blipFill>
                <a:blip r:embed="rId8"/>
                <a:stretch>
                  <a:fillRect l="-55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3738D5AE-A9B3-3AF0-CF05-FF4C05E40108}"/>
              </a:ext>
            </a:extLst>
          </p:cNvPr>
          <p:cNvGrpSpPr/>
          <p:nvPr/>
        </p:nvGrpSpPr>
        <p:grpSpPr>
          <a:xfrm>
            <a:off x="951871" y="3166462"/>
            <a:ext cx="5005615" cy="2319151"/>
            <a:chOff x="219595" y="3228803"/>
            <a:chExt cx="5005615" cy="2319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0" name="TextBox 5119">
                  <a:extLst>
                    <a:ext uri="{FF2B5EF4-FFF2-40B4-BE49-F238E27FC236}">
                      <a16:creationId xmlns:a16="http://schemas.microsoft.com/office/drawing/2014/main" id="{4E9DB706-3419-7043-6633-7CC508A26EAC}"/>
                    </a:ext>
                  </a:extLst>
                </p:cNvPr>
                <p:cNvSpPr txBox="1"/>
                <p:nvPr/>
              </p:nvSpPr>
              <p:spPr>
                <a:xfrm>
                  <a:off x="230122" y="3610446"/>
                  <a:ext cx="497953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 −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400" i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</a:t>
                  </a:r>
                  <a:r>
                    <a:rPr lang="en-US" sz="1400" i="1" err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d+r</a:t>
                  </a:r>
                  <a:r>
                    <a:rPr lang="en-US" sz="1400" i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 = -82 </a:t>
                  </a:r>
                  <a:r>
                    <a:rPr lang="en-US" altLang="zh-CN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dBm</a:t>
                  </a:r>
                  <a:endParaRPr 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20" name="TextBox 5119">
                  <a:extLst>
                    <a:ext uri="{FF2B5EF4-FFF2-40B4-BE49-F238E27FC236}">
                      <a16:creationId xmlns:a16="http://schemas.microsoft.com/office/drawing/2014/main" id="{4E9DB706-3419-7043-6633-7CC508A26E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122" y="3610446"/>
                  <a:ext cx="4979535" cy="307777"/>
                </a:xfrm>
                <a:prstGeom prst="rect">
                  <a:avLst/>
                </a:prstGeom>
                <a:blipFill>
                  <a:blip r:embed="rId9"/>
                  <a:stretch>
                    <a:fillRect t="-3922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2" name="TextBox 5121">
                  <a:extLst>
                    <a:ext uri="{FF2B5EF4-FFF2-40B4-BE49-F238E27FC236}">
                      <a16:creationId xmlns:a16="http://schemas.microsoft.com/office/drawing/2014/main" id="{799A0F3E-8C9F-C317-B40D-060DE0CC941A}"/>
                    </a:ext>
                  </a:extLst>
                </p:cNvPr>
                <p:cNvSpPr txBox="1"/>
                <p:nvPr/>
              </p:nvSpPr>
              <p:spPr>
                <a:xfrm>
                  <a:off x="252219" y="4047855"/>
                  <a:ext cx="428246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 −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400" i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+d) = -79 </a:t>
                  </a:r>
                  <a:r>
                    <a:rPr lang="en-US" altLang="zh-CN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dBm</a:t>
                  </a:r>
                  <a:endParaRPr 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22" name="TextBox 5121">
                  <a:extLst>
                    <a:ext uri="{FF2B5EF4-FFF2-40B4-BE49-F238E27FC236}">
                      <a16:creationId xmlns:a16="http://schemas.microsoft.com/office/drawing/2014/main" id="{799A0F3E-8C9F-C317-B40D-060DE0CC94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219" y="4047855"/>
                  <a:ext cx="4282465" cy="307777"/>
                </a:xfrm>
                <a:prstGeom prst="rect">
                  <a:avLst/>
                </a:prstGeom>
                <a:blipFill>
                  <a:blip r:embed="rId10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23" name="TextBox 5122">
              <a:extLst>
                <a:ext uri="{FF2B5EF4-FFF2-40B4-BE49-F238E27FC236}">
                  <a16:creationId xmlns:a16="http://schemas.microsoft.com/office/drawing/2014/main" id="{1978F686-7E00-7132-6547-6049E781B236}"/>
                </a:ext>
              </a:extLst>
            </p:cNvPr>
            <p:cNvSpPr txBox="1"/>
            <p:nvPr/>
          </p:nvSpPr>
          <p:spPr>
            <a:xfrm>
              <a:off x="230122" y="3228803"/>
              <a:ext cx="2945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STA1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4" name="TextBox 5123">
                  <a:extLst>
                    <a:ext uri="{FF2B5EF4-FFF2-40B4-BE49-F238E27FC236}">
                      <a16:creationId xmlns:a16="http://schemas.microsoft.com/office/drawing/2014/main" id="{8503E1F9-54B4-5EA9-20D0-7EB1FC4EAB85}"/>
                    </a:ext>
                  </a:extLst>
                </p:cNvPr>
                <p:cNvSpPr txBox="1"/>
                <p:nvPr/>
              </p:nvSpPr>
              <p:spPr>
                <a:xfrm>
                  <a:off x="245675" y="4870845"/>
                  <a:ext cx="497953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 −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en-US" sz="1400" i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+d) = -79 </a:t>
                  </a:r>
                  <a:r>
                    <a:rPr lang="en-US" altLang="zh-CN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dBm</a:t>
                  </a:r>
                  <a:endParaRPr 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24" name="TextBox 5123">
                  <a:extLst>
                    <a:ext uri="{FF2B5EF4-FFF2-40B4-BE49-F238E27FC236}">
                      <a16:creationId xmlns:a16="http://schemas.microsoft.com/office/drawing/2014/main" id="{8503E1F9-54B4-5EA9-20D0-7EB1FC4EAB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75" y="4870845"/>
                  <a:ext cx="4979535" cy="307777"/>
                </a:xfrm>
                <a:prstGeom prst="rect">
                  <a:avLst/>
                </a:prstGeom>
                <a:blipFill>
                  <a:blip r:embed="rId11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5" name="TextBox 5124">
                  <a:extLst>
                    <a:ext uri="{FF2B5EF4-FFF2-40B4-BE49-F238E27FC236}">
                      <a16:creationId xmlns:a16="http://schemas.microsoft.com/office/drawing/2014/main" id="{44CDFEED-947D-8492-4E0A-E984FD5A7BF0}"/>
                    </a:ext>
                  </a:extLst>
                </p:cNvPr>
                <p:cNvSpPr txBox="1"/>
                <p:nvPr/>
              </p:nvSpPr>
              <p:spPr>
                <a:xfrm>
                  <a:off x="245675" y="5240177"/>
                  <a:ext cx="405649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𝑡𝑥</m:t>
                          </m:r>
                        </m:sub>
                      </m:sSub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 −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𝑃𝐿</m:t>
                      </m:r>
                      <m:r>
                        <a:rPr lang="en-US" sz="14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sz="1400" i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d) = -76 </a:t>
                  </a:r>
                  <a:r>
                    <a:rPr lang="en-US" altLang="zh-CN" sz="14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dBm</a:t>
                  </a:r>
                  <a:endParaRPr lang="en-US" sz="14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25" name="TextBox 5124">
                  <a:extLst>
                    <a:ext uri="{FF2B5EF4-FFF2-40B4-BE49-F238E27FC236}">
                      <a16:creationId xmlns:a16="http://schemas.microsoft.com/office/drawing/2014/main" id="{44CDFEED-947D-8492-4E0A-E984FD5A7B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75" y="5240177"/>
                  <a:ext cx="4056494" cy="307777"/>
                </a:xfrm>
                <a:prstGeom prst="rect">
                  <a:avLst/>
                </a:prstGeom>
                <a:blipFill>
                  <a:blip r:embed="rId12"/>
                  <a:stretch>
                    <a:fillRect t="-1961" b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26" name="TextBox 5125">
              <a:extLst>
                <a:ext uri="{FF2B5EF4-FFF2-40B4-BE49-F238E27FC236}">
                  <a16:creationId xmlns:a16="http://schemas.microsoft.com/office/drawing/2014/main" id="{12562B3B-20BC-C3A5-472F-4A6DE0408C94}"/>
                </a:ext>
              </a:extLst>
            </p:cNvPr>
            <p:cNvSpPr txBox="1"/>
            <p:nvPr/>
          </p:nvSpPr>
          <p:spPr>
            <a:xfrm>
              <a:off x="219595" y="4513415"/>
              <a:ext cx="2945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AP1</a:t>
              </a:r>
            </a:p>
          </p:txBody>
        </p:sp>
      </p:grpSp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E8B9FEF1-C1D2-724C-E3CD-AB63CA25763C}"/>
              </a:ext>
            </a:extLst>
          </p:cNvPr>
          <p:cNvGrpSpPr/>
          <p:nvPr/>
        </p:nvGrpSpPr>
        <p:grpSpPr>
          <a:xfrm>
            <a:off x="6553200" y="3357338"/>
            <a:ext cx="5690506" cy="1958953"/>
            <a:chOff x="4529069" y="2983712"/>
            <a:chExt cx="5157683" cy="19589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8" name="TextBox 5127">
                  <a:extLst>
                    <a:ext uri="{FF2B5EF4-FFF2-40B4-BE49-F238E27FC236}">
                      <a16:creationId xmlns:a16="http://schemas.microsoft.com/office/drawing/2014/main" id="{67ED9ACF-9C07-1314-55CF-3D117792FF7B}"/>
                    </a:ext>
                  </a:extLst>
                </p:cNvPr>
                <p:cNvSpPr txBox="1"/>
                <p:nvPr/>
              </p:nvSpPr>
              <p:spPr>
                <a:xfrm>
                  <a:off x="4529069" y="3365927"/>
                  <a:ext cx="3787046" cy="72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𝑃𝐿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𝑑𝑖𝑠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+10∗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∗</m:t>
                        </m:r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𝑑𝑖𝑠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0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28" name="TextBox 5127">
                  <a:extLst>
                    <a:ext uri="{FF2B5EF4-FFF2-40B4-BE49-F238E27FC236}">
                      <a16:creationId xmlns:a16="http://schemas.microsoft.com/office/drawing/2014/main" id="{67ED9ACF-9C07-1314-55CF-3D117792F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9069" y="3365927"/>
                  <a:ext cx="3787046" cy="72891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29" name="TextBox 5128">
                  <a:extLst>
                    <a:ext uri="{FF2B5EF4-FFF2-40B4-BE49-F238E27FC236}">
                      <a16:creationId xmlns:a16="http://schemas.microsoft.com/office/drawing/2014/main" id="{BAA67687-4362-78E3-5F5F-AB7C44D0D7AE}"/>
                    </a:ext>
                  </a:extLst>
                </p:cNvPr>
                <p:cNvSpPr txBox="1"/>
                <p:nvPr/>
              </p:nvSpPr>
              <p:spPr>
                <a:xfrm>
                  <a:off x="4607633" y="3927002"/>
                  <a:ext cx="5079119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n: the path loss distance exponent, n=3.5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reference distance,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endParaRPr 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path loss at reference distance (dB),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= 50</a:t>
                  </a:r>
                </a:p>
              </p:txBody>
            </p:sp>
          </mc:Choice>
          <mc:Fallback xmlns="">
            <p:sp>
              <p:nvSpPr>
                <p:cNvPr id="5129" name="TextBox 5128">
                  <a:extLst>
                    <a:ext uri="{FF2B5EF4-FFF2-40B4-BE49-F238E27FC236}">
                      <a16:creationId xmlns:a16="http://schemas.microsoft.com/office/drawing/2014/main" id="{BAA67687-4362-78E3-5F5F-AB7C44D0D7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7633" y="3927002"/>
                  <a:ext cx="5079119" cy="1015663"/>
                </a:xfrm>
                <a:prstGeom prst="rect">
                  <a:avLst/>
                </a:prstGeom>
                <a:blipFill>
                  <a:blip r:embed="rId14"/>
                  <a:stretch>
                    <a:fillRect l="-1088" t="-2994" b="-9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30" name="TextBox 5129">
              <a:extLst>
                <a:ext uri="{FF2B5EF4-FFF2-40B4-BE49-F238E27FC236}">
                  <a16:creationId xmlns:a16="http://schemas.microsoft.com/office/drawing/2014/main" id="{BBCE0365-45D1-F79C-B788-75964D5BF144}"/>
                </a:ext>
              </a:extLst>
            </p:cNvPr>
            <p:cNvSpPr txBox="1"/>
            <p:nvPr/>
          </p:nvSpPr>
          <p:spPr>
            <a:xfrm>
              <a:off x="4659577" y="2983712"/>
              <a:ext cx="4026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Log distance propagation 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297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837141" y="456869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CCA-PD: Simple 2- BSS case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Sumit Roy, UW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July 2023</a:t>
            </a:r>
            <a:endParaRPr lang="en-GB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D81135-8745-5305-27F3-F4103A6F9334}"/>
              </a:ext>
            </a:extLst>
          </p:cNvPr>
          <p:cNvSpPr txBox="1"/>
          <p:nvPr/>
        </p:nvSpPr>
        <p:spPr>
          <a:xfrm>
            <a:off x="929217" y="3202816"/>
            <a:ext cx="7005811" cy="2073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CCA thresholds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Case1: 2-BSS all within the CCA range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Case2: 2-BSS, STA1 can’t hear STA2  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Case3: 2-BSS, STA1 can’t hear Network2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Case4: 2-BSS, Network 1 and 2 can’t hear each other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E0D574-EE99-63D7-D6DB-7252E1EA350B}"/>
              </a:ext>
            </a:extLst>
          </p:cNvPr>
          <p:cNvGrpSpPr/>
          <p:nvPr/>
        </p:nvGrpSpPr>
        <p:grpSpPr>
          <a:xfrm>
            <a:off x="1853460" y="1560747"/>
            <a:ext cx="7686418" cy="1640237"/>
            <a:chOff x="771782" y="973777"/>
            <a:chExt cx="8145187" cy="1911297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FEE7AC5-E854-8FB7-600C-2699D7EF0DA5}"/>
                </a:ext>
              </a:extLst>
            </p:cNvPr>
            <p:cNvSpPr/>
            <p:nvPr/>
          </p:nvSpPr>
          <p:spPr>
            <a:xfrm>
              <a:off x="6181201" y="973777"/>
              <a:ext cx="2599342" cy="1487896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EF5CFDB-2FCD-62A1-C753-38D3707EB5DE}"/>
                </a:ext>
              </a:extLst>
            </p:cNvPr>
            <p:cNvSpPr/>
            <p:nvPr/>
          </p:nvSpPr>
          <p:spPr>
            <a:xfrm>
              <a:off x="1223198" y="1115032"/>
              <a:ext cx="3009586" cy="1234625"/>
            </a:xfrm>
            <a:prstGeom prst="roundRect">
              <a:avLst/>
            </a:prstGeom>
            <a:solidFill>
              <a:schemeClr val="bg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4AEF6AA-CB3C-0CE7-BF56-A890791E92F3}"/>
                </a:ext>
              </a:extLst>
            </p:cNvPr>
            <p:cNvGrpSpPr/>
            <p:nvPr/>
          </p:nvGrpSpPr>
          <p:grpSpPr>
            <a:xfrm>
              <a:off x="1862515" y="1087281"/>
              <a:ext cx="7054454" cy="1232928"/>
              <a:chOff x="952500" y="1519291"/>
              <a:chExt cx="7054454" cy="1232928"/>
            </a:xfrm>
          </p:grpSpPr>
          <p:pic>
            <p:nvPicPr>
              <p:cNvPr id="35" name="Graphic 34" descr="Wireless router with solid fill">
                <a:extLst>
                  <a:ext uri="{FF2B5EF4-FFF2-40B4-BE49-F238E27FC236}">
                    <a16:creationId xmlns:a16="http://schemas.microsoft.com/office/drawing/2014/main" id="{DC7AC855-8009-AFDC-9A10-60F0893C3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078956" y="15192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6" name="Graphic 35" descr="Wireless router with solid fill">
                <a:extLst>
                  <a:ext uri="{FF2B5EF4-FFF2-40B4-BE49-F238E27FC236}">
                    <a16:creationId xmlns:a16="http://schemas.microsoft.com/office/drawing/2014/main" id="{23739580-1040-7201-8A30-81F8518CB3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355623" y="1519291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7" name="Graphic 36" descr="Smart Phone with solid fill">
                <a:extLst>
                  <a:ext uri="{FF2B5EF4-FFF2-40B4-BE49-F238E27FC236}">
                    <a16:creationId xmlns:a16="http://schemas.microsoft.com/office/drawing/2014/main" id="{1E4A5AB4-A43D-F04B-369A-6699A72339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52500" y="1797318"/>
                <a:ext cx="580768" cy="580768"/>
              </a:xfrm>
              <a:prstGeom prst="rect">
                <a:avLst/>
              </a:prstGeom>
            </p:spPr>
          </p:pic>
          <p:pic>
            <p:nvPicPr>
              <p:cNvPr id="38" name="Graphic 37" descr="Smart Phone with solid fill">
                <a:extLst>
                  <a:ext uri="{FF2B5EF4-FFF2-40B4-BE49-F238E27FC236}">
                    <a16:creationId xmlns:a16="http://schemas.microsoft.com/office/drawing/2014/main" id="{9AEE94D2-3477-E7EF-BADA-A8D0BBFAE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955892" y="1721807"/>
                <a:ext cx="580768" cy="580768"/>
              </a:xfrm>
              <a:prstGeom prst="rect">
                <a:avLst/>
              </a:prstGeom>
            </p:spPr>
          </p:pic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B388E0D-D890-A99F-7E7F-4059782538DE}"/>
                  </a:ext>
                </a:extLst>
              </p:cNvPr>
              <p:cNvCxnSpPr/>
              <p:nvPr/>
            </p:nvCxnSpPr>
            <p:spPr>
              <a:xfrm>
                <a:off x="1588873" y="2087702"/>
                <a:ext cx="4900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FD083C86-30CD-C90D-42E3-A2436557D5EA}"/>
                  </a:ext>
                </a:extLst>
              </p:cNvPr>
              <p:cNvCxnSpPr/>
              <p:nvPr/>
            </p:nvCxnSpPr>
            <p:spPr>
              <a:xfrm>
                <a:off x="6452112" y="2085643"/>
                <a:ext cx="490083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1A2A551-5C80-D7BC-6E35-BF85F88879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3126" y="2085643"/>
                <a:ext cx="19680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9EF9CA3-1664-4A54-745C-D94AC227ECE6}"/>
                  </a:ext>
                </a:extLst>
              </p:cNvPr>
              <p:cNvSpPr txBox="1"/>
              <p:nvPr/>
            </p:nvSpPr>
            <p:spPr>
              <a:xfrm>
                <a:off x="1692336" y="1654185"/>
                <a:ext cx="24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47A93C2-A4C9-F34C-DB97-228019A4915F}"/>
                  </a:ext>
                </a:extLst>
              </p:cNvPr>
              <p:cNvSpPr txBox="1"/>
              <p:nvPr/>
            </p:nvSpPr>
            <p:spPr>
              <a:xfrm>
                <a:off x="4159981" y="1640461"/>
                <a:ext cx="24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544CD97-FB3A-5C8B-ACD9-EE5C86C82A90}"/>
                  </a:ext>
                </a:extLst>
              </p:cNvPr>
              <p:cNvSpPr txBox="1"/>
              <p:nvPr/>
            </p:nvSpPr>
            <p:spPr>
              <a:xfrm>
                <a:off x="6543898" y="1547042"/>
                <a:ext cx="2491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1DA28EC-4A35-AE9D-2DD3-4F15F6B21A3E}"/>
                  </a:ext>
                </a:extLst>
              </p:cNvPr>
              <p:cNvSpPr txBox="1"/>
              <p:nvPr/>
            </p:nvSpPr>
            <p:spPr>
              <a:xfrm>
                <a:off x="976476" y="2357717"/>
                <a:ext cx="1051062" cy="39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STA1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C55E1D-2D4D-CC13-7555-F99E0E7BAFCA}"/>
                  </a:ext>
                </a:extLst>
              </p:cNvPr>
              <p:cNvSpPr txBox="1"/>
              <p:nvPr/>
            </p:nvSpPr>
            <p:spPr>
              <a:xfrm>
                <a:off x="6955892" y="2284504"/>
                <a:ext cx="1051062" cy="39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STA2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297DE0E-713B-EF3E-22FE-E458A3B8B844}"/>
                  </a:ext>
                </a:extLst>
              </p:cNvPr>
              <p:cNvSpPr txBox="1"/>
              <p:nvPr/>
            </p:nvSpPr>
            <p:spPr>
              <a:xfrm>
                <a:off x="2271707" y="2357618"/>
                <a:ext cx="1051062" cy="39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AP1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C1F0EB7-D3FB-9EB3-3A1F-2802B95E355F}"/>
                  </a:ext>
                </a:extLst>
              </p:cNvPr>
              <p:cNvSpPr txBox="1"/>
              <p:nvPr/>
            </p:nvSpPr>
            <p:spPr>
              <a:xfrm>
                <a:off x="5492836" y="2333659"/>
                <a:ext cx="1051062" cy="394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 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0BCD015-871F-1C29-CF7B-D906115B54FE}"/>
                    </a:ext>
                  </a:extLst>
                </p:cNvPr>
                <p:cNvSpPr txBox="1"/>
                <p:nvPr/>
              </p:nvSpPr>
              <p:spPr>
                <a:xfrm>
                  <a:off x="810266" y="2317913"/>
                  <a:ext cx="206394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𝑆𝑇𝐴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=−82 </m:t>
                        </m:r>
                        <m:r>
                          <a:rPr 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𝑑𝐵𝑚</m:t>
                        </m:r>
                      </m:oMath>
                    </m:oMathPara>
                  </a14:m>
                  <a:endParaRPr 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60BCD015-871F-1C29-CF7B-D906115B54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266" y="2317913"/>
                  <a:ext cx="2063947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B153084-2E44-8CB7-8E36-F108F37CAA8E}"/>
                    </a:ext>
                  </a:extLst>
                </p:cNvPr>
                <p:cNvSpPr txBox="1"/>
                <p:nvPr/>
              </p:nvSpPr>
              <p:spPr>
                <a:xfrm>
                  <a:off x="771782" y="2557603"/>
                  <a:ext cx="2063947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𝐴𝑃</m:t>
                            </m:r>
                            <m:r>
                              <a:rPr lang="en-US" sz="1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=−79</m:t>
                        </m:r>
                        <m:r>
                          <a:rPr lang="en-US" sz="1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𝑑𝐵𝑚</m:t>
                        </m:r>
                      </m:oMath>
                    </m:oMathPara>
                  </a14:m>
                  <a:endParaRPr 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B153084-2E44-8CB7-8E36-F108F37CA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82" y="2557603"/>
                  <a:ext cx="2063947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683C86D-5356-886C-DDEC-74A8AFBDDD73}"/>
                    </a:ext>
                  </a:extLst>
                </p:cNvPr>
                <p:cNvSpPr txBox="1"/>
                <p:nvPr/>
              </p:nvSpPr>
              <p:spPr>
                <a:xfrm>
                  <a:off x="3118286" y="2338906"/>
                  <a:ext cx="218971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1400" i="1">
                      <a:latin typeface="Cambria Math" panose="020405030504060302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𝑆𝑇𝐴</m:t>
                      </m:r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</m:oMath>
                  </a14:m>
                  <a:r>
                    <a:rPr lang="en-US" sz="1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-79 </a:t>
                  </a:r>
                  <a14:m>
                    <m:oMath xmlns:m="http://schemas.openxmlformats.org/officeDocument/2006/math"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</m:oMath>
                  </a14:m>
                  <a:endParaRPr 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683C86D-5356-886C-DDEC-74A8AFBDD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8286" y="2338906"/>
                  <a:ext cx="2189710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2655655-9F1A-8151-5E5D-3580F3C2C87D}"/>
                    </a:ext>
                  </a:extLst>
                </p:cNvPr>
                <p:cNvSpPr txBox="1"/>
                <p:nvPr/>
              </p:nvSpPr>
              <p:spPr>
                <a:xfrm>
                  <a:off x="3079802" y="2608075"/>
                  <a:ext cx="218971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en-US"/>
                  </a:defPPr>
                  <a:lvl1pPr>
                    <a:defRPr sz="1400" i="1">
                      <a:latin typeface="Cambria Math" panose="02040503050406030204" pitchFamily="18" charset="0"/>
                    </a:defRPr>
                  </a:lvl1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𝑟𝑥</m:t>
                          </m:r>
                          <m:r>
                            <a:rPr lang="en-US" sz="12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2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2)=</m:t>
                      </m:r>
                    </m:oMath>
                  </a14:m>
                  <a:r>
                    <a:rPr lang="en-US" sz="120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-76 </a:t>
                  </a:r>
                  <a14:m>
                    <m:oMath xmlns:m="http://schemas.openxmlformats.org/officeDocument/2006/math">
                      <m:r>
                        <a:rPr lang="en-US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𝑑𝐵𝑚</m:t>
                      </m:r>
                    </m:oMath>
                  </a14:m>
                  <a:endParaRPr lang="en-US" sz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2655655-9F1A-8151-5E5D-3580F3C2C8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9802" y="2608075"/>
                  <a:ext cx="2189710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35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ED23A992-4D2E-E184-649F-EA0EF450E340}"/>
              </a:ext>
            </a:extLst>
          </p:cNvPr>
          <p:cNvSpPr txBox="1"/>
          <p:nvPr/>
        </p:nvSpPr>
        <p:spPr>
          <a:xfrm>
            <a:off x="6324600" y="3514896"/>
            <a:ext cx="259934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(CCA &lt;= -82 dBm)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(-82&lt;CCA&lt;= -79 dBm)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(-79&lt;CCA&lt;= -76 dBm)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(CCA &gt;  -76 dBm)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EF4762-6BD5-B154-977F-126B8B8D99E0}"/>
                  </a:ext>
                </a:extLst>
              </p:cNvPr>
              <p:cNvSpPr txBox="1"/>
              <p:nvPr/>
            </p:nvSpPr>
            <p:spPr>
              <a:xfrm>
                <a:off x="1494270" y="5409050"/>
                <a:ext cx="7106629" cy="8767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SINR(AP1)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2)+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24 dB: STA1 collides with STA2 at AP1</a:t>
                </a:r>
              </a:p>
              <a:p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SINR(AP1)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𝑆𝑇𝐴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𝑟𝑥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2)+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𝑁𝑜𝑖𝑠𝑒</m:t>
                        </m:r>
                        <m:r>
                          <a:rPr lang="en-US" sz="16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 21 dB: STA1 collides with AP2 (ACK) at AP1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EF4762-6BD5-B154-977F-126B8B8D9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70" y="5409050"/>
                <a:ext cx="7106629" cy="876778"/>
              </a:xfrm>
              <a:prstGeom prst="rect">
                <a:avLst/>
              </a:prstGeom>
              <a:blipFill>
                <a:blip r:embed="rId11"/>
                <a:stretch>
                  <a:fillRect l="-429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5" name="Table 34">
                <a:extLst>
                  <a:ext uri="{FF2B5EF4-FFF2-40B4-BE49-F238E27FC236}">
                    <a16:creationId xmlns:a16="http://schemas.microsoft.com/office/drawing/2014/main" id="{2FCF04CB-EDD5-4004-67DB-ADF2B9F8E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4127057"/>
                  </p:ext>
                </p:extLst>
              </p:nvPr>
            </p:nvGraphicFramePr>
            <p:xfrm>
              <a:off x="9266770" y="3587089"/>
              <a:ext cx="2127056" cy="189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8858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3699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𝟐𝟒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100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sub>
                                </m:sSub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𝟐𝟏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𝒅𝑩</m:t>
                                </m:r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1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21407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275501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48291"/>
                      </a:ext>
                    </a:extLst>
                  </a:tr>
                  <a:tr h="254524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174202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5" name="Table 34">
                <a:extLst>
                  <a:ext uri="{FF2B5EF4-FFF2-40B4-BE49-F238E27FC236}">
                    <a16:creationId xmlns:a16="http://schemas.microsoft.com/office/drawing/2014/main" id="{2FCF04CB-EDD5-4004-67DB-ADF2B9F8E0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4127057"/>
                  </p:ext>
                </p:extLst>
              </p:nvPr>
            </p:nvGraphicFramePr>
            <p:xfrm>
              <a:off x="9266770" y="3587089"/>
              <a:ext cx="2127056" cy="18948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4499">
                      <a:extLst>
                        <a:ext uri="{9D8B030D-6E8A-4147-A177-3AD203B41FA5}">
                          <a16:colId xmlns:a16="http://schemas.microsoft.com/office/drawing/2014/main" val="1842066941"/>
                        </a:ext>
                      </a:extLst>
                    </a:gridCol>
                    <a:gridCol w="758858">
                      <a:extLst>
                        <a:ext uri="{9D8B030D-6E8A-4147-A177-3AD203B41FA5}">
                          <a16:colId xmlns:a16="http://schemas.microsoft.com/office/drawing/2014/main" val="2907231266"/>
                        </a:ext>
                      </a:extLst>
                    </a:gridCol>
                    <a:gridCol w="763699">
                      <a:extLst>
                        <a:ext uri="{9D8B030D-6E8A-4147-A177-3AD203B41FA5}">
                          <a16:colId xmlns:a16="http://schemas.microsoft.com/office/drawing/2014/main" val="12644411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100"/>
                            <a:t>MCS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80000" t="-1639" r="-104000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2"/>
                          <a:stretch>
                            <a:fillRect l="-178571" t="-1639" r="-3175" b="-4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29835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0-4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6062435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3836145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0.001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0.99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94829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0.05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497046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sz="1400" kern="1200" dirty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636504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DC246C24-247B-3BCC-31A0-72931854B5EF}"/>
              </a:ext>
            </a:extLst>
          </p:cNvPr>
          <p:cNvSpPr txBox="1"/>
          <p:nvPr/>
        </p:nvSpPr>
        <p:spPr>
          <a:xfrm>
            <a:off x="8159227" y="3077758"/>
            <a:ext cx="4222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Packet error rate for different MCSs and SINR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9DD5CE3-AFFC-2607-96C1-5CB8EACC7A7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1977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WNG July 2023</Template>
  <TotalTime>4243</TotalTime>
  <Words>5420</Words>
  <Application>Microsoft Office PowerPoint</Application>
  <PresentationFormat>Widescreen</PresentationFormat>
  <Paragraphs>975</Paragraphs>
  <Slides>33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Arial,Sans-Serif</vt:lpstr>
      <vt:lpstr>Calibri</vt:lpstr>
      <vt:lpstr>Calibri Light</vt:lpstr>
      <vt:lpstr>Cambria Math</vt:lpstr>
      <vt:lpstr>Courier New</vt:lpstr>
      <vt:lpstr>Google Sans</vt:lpstr>
      <vt:lpstr>Segoe UI</vt:lpstr>
      <vt:lpstr>Times New Roman</vt:lpstr>
      <vt:lpstr>Wingdings</vt:lpstr>
      <vt:lpstr>Office Theme</vt:lpstr>
      <vt:lpstr>Custom Design</vt:lpstr>
      <vt:lpstr>Document</vt:lpstr>
      <vt:lpstr>Multi-BSS Network Simulation with ns-3: A Status Update</vt:lpstr>
      <vt:lpstr>Abstract</vt:lpstr>
      <vt:lpstr>Throughput : Single-BSS .11ax</vt:lpstr>
      <vt:lpstr>Throughput : Multi-BSS .11ax</vt:lpstr>
      <vt:lpstr>Throughput – Multi-BSS .11ax</vt:lpstr>
      <vt:lpstr>Throughput – Multi-BSS .11ax</vt:lpstr>
      <vt:lpstr>Throughput – Multi-BSS .11ax</vt:lpstr>
      <vt:lpstr>Changing CCA-PD: Simple 2-BSS case</vt:lpstr>
      <vt:lpstr>Changing CCA-PD: Simple 2- BSS case</vt:lpstr>
      <vt:lpstr>Throughput Simulation Results</vt:lpstr>
      <vt:lpstr>Throughput Simulation Results</vt:lpstr>
      <vt:lpstr>More complex cases: nSTA &gt; 2</vt:lpstr>
      <vt:lpstr>ns-3 Rx Decoding Summary (1)</vt:lpstr>
      <vt:lpstr>ns-3 Rx Decoding Summary (2)</vt:lpstr>
      <vt:lpstr>ns-3 Labels: PHY Reception Failure Cases</vt:lpstr>
      <vt:lpstr>802.11ax TGax Residential Scenario [4]</vt:lpstr>
      <vt:lpstr>VR/AR Gaming Scenario</vt:lpstr>
      <vt:lpstr>Simulation Results</vt:lpstr>
      <vt:lpstr>Challenges and Motivation</vt:lpstr>
      <vt:lpstr>Example: Optimization with DRL and ns3-ai</vt:lpstr>
      <vt:lpstr>Deep Q-Learning</vt:lpstr>
      <vt:lpstr>Simulation Results</vt:lpstr>
      <vt:lpstr>Future Work</vt:lpstr>
      <vt:lpstr>References</vt:lpstr>
      <vt:lpstr>References</vt:lpstr>
      <vt:lpstr>BACKUP</vt:lpstr>
      <vt:lpstr>Delay Analysis</vt:lpstr>
      <vt:lpstr>Delay Analysis - Simulation </vt:lpstr>
      <vt:lpstr>Delay Validation - Analytical Model</vt:lpstr>
      <vt:lpstr>Delay Analysis – Simulation Results</vt:lpstr>
      <vt:lpstr>ns3-ai module</vt:lpstr>
      <vt:lpstr>Basic Usage of ns3-ai</vt:lpstr>
      <vt:lpstr>Future development of ns3-ai (GSoC 2023)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 BSS Wi-Fi Simulations in ns-3</dc:title>
  <dc:creator>HAO YIN</dc:creator>
  <cp:keywords>11-23-1158r0</cp:keywords>
  <cp:lastModifiedBy>Stanley, Dorothy</cp:lastModifiedBy>
  <cp:revision>50</cp:revision>
  <cp:lastPrinted>1601-01-01T00:00:00Z</cp:lastPrinted>
  <dcterms:created xsi:type="dcterms:W3CDTF">2023-07-05T23:00:12Z</dcterms:created>
  <dcterms:modified xsi:type="dcterms:W3CDTF">2023-07-13T08:19:42Z</dcterms:modified>
</cp:coreProperties>
</file>