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21"/>
  </p:notesMasterIdLst>
  <p:sldIdLst>
    <p:sldId id="256" r:id="rId2"/>
    <p:sldId id="257" r:id="rId3"/>
    <p:sldId id="258" r:id="rId4"/>
    <p:sldId id="259" r:id="rId5"/>
    <p:sldId id="261" r:id="rId6"/>
    <p:sldId id="369" r:id="rId7"/>
    <p:sldId id="370" r:id="rId8"/>
    <p:sldId id="372" r:id="rId9"/>
    <p:sldId id="371" r:id="rId10"/>
    <p:sldId id="262" r:id="rId11"/>
    <p:sldId id="289" r:id="rId12"/>
    <p:sldId id="266" r:id="rId13"/>
    <p:sldId id="290" r:id="rId14"/>
    <p:sldId id="283" r:id="rId15"/>
    <p:sldId id="288" r:id="rId16"/>
    <p:sldId id="2385" r:id="rId17"/>
    <p:sldId id="2373" r:id="rId18"/>
    <p:sldId id="293" r:id="rId19"/>
    <p:sldId id="267" r:id="rId20"/>
  </p:sldIdLst>
  <p:sldSz cx="9144000" cy="6858000" type="screen4x3"/>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1pPr>
    <a:lvl2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2pPr>
    <a:lvl3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3pPr>
    <a:lvl4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4pPr>
    <a:lvl5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5pPr>
    <a:lvl6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6pPr>
    <a:lvl7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7pPr>
    <a:lvl8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8pPr>
    <a:lvl9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ECDD"/>
          </a:solidFill>
        </a:fill>
      </a:tcStyle>
    </a:wholeTbl>
    <a:band2H>
      <a:tcTxStyle/>
      <a:tcStyle>
        <a:tcBdr/>
        <a:fill>
          <a:solidFill>
            <a:srgbClr val="E6F6EF"/>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ECDD"/>
          </a:solidFill>
        </a:fill>
      </a:tcStyle>
    </a:wholeTbl>
    <a:band2H>
      <a:tcTxStyle/>
      <a:tcStyle>
        <a:tcBdr/>
        <a:fill>
          <a:solidFill>
            <a:srgbClr val="E6F6EF"/>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EEE7283C-3CF3-47DC-8721-378D4A62B22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BDBDB"/>
          </a:solidFill>
        </a:fill>
      </a:tcStyle>
    </a:wholeTbl>
    <a:band2H>
      <a:tcTxStyle/>
      <a:tcStyle>
        <a:tcBdr/>
        <a:fill>
          <a:solidFill>
            <a:srgbClr val="EEEEEE"/>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CF821DB8-F4EB-4A41-A1BA-3FCAFE7338EE}"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CCCE6"/>
          </a:solidFill>
        </a:fill>
      </a:tcStyle>
    </a:wholeTbl>
    <a:band2H>
      <a:tcTxStyle/>
      <a:tcStyle>
        <a:tcBdr/>
        <a:fill>
          <a:solidFill>
            <a:srgbClr val="E7E7F3"/>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33BA23B1-9221-436E-865A-0063620EA4FD}" styleName="">
    <a:tblBg/>
    <a:wholeTbl>
      <a:tcTxStyle b="off" i="off">
        <a:fontRef idx="min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in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in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2708684C-4D16-4618-839F-0558EEFCDFE6}"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a:tcStyle>
        <a:tcBdr/>
        <a:fill>
          <a:solidFill>
            <a:srgbClr val="E6E6E6"/>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03" autoAdjust="0"/>
    <p:restoredTop sz="96786"/>
  </p:normalViewPr>
  <p:slideViewPr>
    <p:cSldViewPr snapToGrid="0" snapToObjects="1">
      <p:cViewPr varScale="1">
        <p:scale>
          <a:sx n="118" d="100"/>
          <a:sy n="118" d="100"/>
        </p:scale>
        <p:origin x="732"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microsoft.com/office/2016/11/relationships/changesInfo" Target="changesInfos/changesInfo1.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nsley, Carol (CCI-Atlanta)" userId="cbcdc21a-90c4-4b2f-81f7-da4165205229" providerId="ADAL" clId="{578ECB81-29AD-4137-8D54-1B2805C3F441}"/>
    <pc:docChg chg="modMainMaster">
      <pc:chgData name="Ansley, Carol (CCI-Atlanta)" userId="cbcdc21a-90c4-4b2f-81f7-da4165205229" providerId="ADAL" clId="{578ECB81-29AD-4137-8D54-1B2805C3F441}" dt="2023-07-06T14:18:22.044" v="1" actId="20577"/>
      <pc:docMkLst>
        <pc:docMk/>
      </pc:docMkLst>
      <pc:sldMasterChg chg="modSp mod">
        <pc:chgData name="Ansley, Carol (CCI-Atlanta)" userId="cbcdc21a-90c4-4b2f-81f7-da4165205229" providerId="ADAL" clId="{578ECB81-29AD-4137-8D54-1B2805C3F441}" dt="2023-07-06T14:18:22.044" v="1" actId="20577"/>
        <pc:sldMasterMkLst>
          <pc:docMk/>
          <pc:sldMasterMk cId="0" sldId="2147483648"/>
        </pc:sldMasterMkLst>
        <pc:spChg chg="mod">
          <ac:chgData name="Ansley, Carol (CCI-Atlanta)" userId="cbcdc21a-90c4-4b2f-81f7-da4165205229" providerId="ADAL" clId="{578ECB81-29AD-4137-8D54-1B2805C3F441}" dt="2023-07-06T14:18:22.044" v="1" actId="20577"/>
          <ac:spMkLst>
            <pc:docMk/>
            <pc:sldMasterMk cId="0" sldId="2147483648"/>
            <ac:spMk id="5" creationId="{00000000-0000-0000-0000-000000000000}"/>
          </ac:spMkLst>
        </pc:spChg>
      </pc:sldMasterChg>
    </pc:docChg>
  </pc:docChgLst>
</pc:chgInfo>
</file>

<file path=ppt/diagrams/colors1.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26989D4-A794-CB4D-9E98-866524B64B1F}" type="doc">
      <dgm:prSet loTypeId="urn:microsoft.com/office/officeart/2005/8/layout/vProcess5" loCatId="process" qsTypeId="urn:microsoft.com/office/officeart/2005/8/quickstyle/simple1" qsCatId="simple" csTypeId="urn:microsoft.com/office/officeart/2005/8/colors/accent0_1" csCatId="mainScheme" phldr="1"/>
      <dgm:spPr/>
      <dgm:t>
        <a:bodyPr/>
        <a:lstStyle/>
        <a:p>
          <a:endParaRPr lang="en-US"/>
        </a:p>
      </dgm:t>
    </dgm:pt>
    <dgm:pt modelId="{353C6CAD-6C50-FB4D-8CBA-B53530EDC72D}">
      <dgm:prSet custT="1"/>
      <dgm:spPr/>
      <dgm:t>
        <a:bodyPr/>
        <a:lstStyle/>
        <a:p>
          <a:r>
            <a:rPr lang="en-US" sz="1400" b="0" i="0" baseline="0"/>
            <a:t>Continuing call for submissions</a:t>
          </a:r>
          <a:endParaRPr lang="en-US" sz="1400"/>
        </a:p>
      </dgm:t>
    </dgm:pt>
    <dgm:pt modelId="{AAA5A74E-615D-9040-A6A5-6B26011562D9}" type="parTrans" cxnId="{DC1C3E1F-C8ED-0141-B710-BC513121D8C0}">
      <dgm:prSet/>
      <dgm:spPr/>
      <dgm:t>
        <a:bodyPr/>
        <a:lstStyle/>
        <a:p>
          <a:endParaRPr lang="en-US" sz="2400"/>
        </a:p>
      </dgm:t>
    </dgm:pt>
    <dgm:pt modelId="{A0B7DBDB-ABB2-1740-8CC7-2C23D838F457}" type="sibTrans" cxnId="{DC1C3E1F-C8ED-0141-B710-BC513121D8C0}">
      <dgm:prSet/>
      <dgm:spPr/>
      <dgm:t>
        <a:bodyPr/>
        <a:lstStyle/>
        <a:p>
          <a:endParaRPr lang="en-US" sz="2400"/>
        </a:p>
      </dgm:t>
    </dgm:pt>
    <dgm:pt modelId="{E7BFD4AA-043C-264A-B80E-A24667728F54}">
      <dgm:prSet custT="1"/>
      <dgm:spPr/>
      <dgm:t>
        <a:bodyPr/>
        <a:lstStyle/>
        <a:p>
          <a:r>
            <a:rPr lang="en-US" sz="1400" b="0" i="0" baseline="0"/>
            <a:t>Submissions can include use cases and/or issue identification</a:t>
          </a:r>
          <a:endParaRPr lang="en-US" sz="1400"/>
        </a:p>
      </dgm:t>
    </dgm:pt>
    <dgm:pt modelId="{EFD2D3CA-47C8-404C-9969-DB7AB3A557D7}" type="parTrans" cxnId="{6E145990-FD89-D84D-8D0A-A352DF23A991}">
      <dgm:prSet/>
      <dgm:spPr/>
      <dgm:t>
        <a:bodyPr/>
        <a:lstStyle/>
        <a:p>
          <a:endParaRPr lang="en-US" sz="2400"/>
        </a:p>
      </dgm:t>
    </dgm:pt>
    <dgm:pt modelId="{5AB03FA5-AA5B-EB4D-B070-827495A8927B}" type="sibTrans" cxnId="{6E145990-FD89-D84D-8D0A-A352DF23A991}">
      <dgm:prSet/>
      <dgm:spPr/>
      <dgm:t>
        <a:bodyPr/>
        <a:lstStyle/>
        <a:p>
          <a:endParaRPr lang="en-US" sz="2400"/>
        </a:p>
      </dgm:t>
    </dgm:pt>
    <dgm:pt modelId="{0496C4A9-7960-EF4D-AD4E-E718D487D0F4}">
      <dgm:prSet custT="1"/>
      <dgm:spPr/>
      <dgm:t>
        <a:bodyPr/>
        <a:lstStyle/>
        <a:p>
          <a:r>
            <a:rPr lang="en-US" sz="1400" b="0" i="0" baseline="0" dirty="0"/>
            <a:t>Develop a Use Case/Requirement Document based on submissions</a:t>
          </a:r>
          <a:endParaRPr lang="en-US" sz="1400" dirty="0"/>
        </a:p>
      </dgm:t>
    </dgm:pt>
    <dgm:pt modelId="{7C04BB35-2145-F744-8E2C-F85B7EC4F37E}" type="parTrans" cxnId="{0367A0CB-81D5-E643-9E9A-B09722E609F4}">
      <dgm:prSet/>
      <dgm:spPr/>
      <dgm:t>
        <a:bodyPr/>
        <a:lstStyle/>
        <a:p>
          <a:endParaRPr lang="en-US" sz="2400"/>
        </a:p>
      </dgm:t>
    </dgm:pt>
    <dgm:pt modelId="{E34A5937-51EC-8D43-BB77-DAB59D9E385E}" type="sibTrans" cxnId="{0367A0CB-81D5-E643-9E9A-B09722E609F4}">
      <dgm:prSet/>
      <dgm:spPr/>
      <dgm:t>
        <a:bodyPr/>
        <a:lstStyle/>
        <a:p>
          <a:endParaRPr lang="en-US" sz="2400"/>
        </a:p>
      </dgm:t>
    </dgm:pt>
    <dgm:pt modelId="{318196FD-5F5B-1245-92F4-C8A8109CD68F}">
      <dgm:prSet custT="1"/>
      <dgm:spPr/>
      <dgm:t>
        <a:bodyPr/>
        <a:lstStyle/>
        <a:p>
          <a:r>
            <a:rPr lang="en-US" sz="1400" b="0" i="0" baseline="0" dirty="0"/>
            <a:t>Develop a Draft based on approved features</a:t>
          </a:r>
          <a:endParaRPr lang="en-US" sz="1400" dirty="0"/>
        </a:p>
      </dgm:t>
    </dgm:pt>
    <dgm:pt modelId="{3B585E92-C420-BD4A-A1BA-9021B0E0DB04}" type="parTrans" cxnId="{45FC3BAA-E28B-D44D-BD6D-AA5C9DDD674F}">
      <dgm:prSet/>
      <dgm:spPr/>
      <dgm:t>
        <a:bodyPr/>
        <a:lstStyle/>
        <a:p>
          <a:endParaRPr lang="en-US" sz="2400"/>
        </a:p>
      </dgm:t>
    </dgm:pt>
    <dgm:pt modelId="{4358918B-0D36-1348-9C30-282ADFEDACDB}" type="sibTrans" cxnId="{45FC3BAA-E28B-D44D-BD6D-AA5C9DDD674F}">
      <dgm:prSet/>
      <dgm:spPr/>
      <dgm:t>
        <a:bodyPr/>
        <a:lstStyle/>
        <a:p>
          <a:endParaRPr lang="en-US" sz="2400"/>
        </a:p>
      </dgm:t>
    </dgm:pt>
    <dgm:pt modelId="{0216F240-17F0-5341-BC30-8C9742E9FB3C}" type="pres">
      <dgm:prSet presAssocID="{726989D4-A794-CB4D-9E98-866524B64B1F}" presName="outerComposite" presStyleCnt="0">
        <dgm:presLayoutVars>
          <dgm:chMax val="5"/>
          <dgm:dir/>
          <dgm:resizeHandles val="exact"/>
        </dgm:presLayoutVars>
      </dgm:prSet>
      <dgm:spPr/>
    </dgm:pt>
    <dgm:pt modelId="{2FAC7406-2047-C748-B4F5-102AE31D35BF}" type="pres">
      <dgm:prSet presAssocID="{726989D4-A794-CB4D-9E98-866524B64B1F}" presName="dummyMaxCanvas" presStyleCnt="0">
        <dgm:presLayoutVars/>
      </dgm:prSet>
      <dgm:spPr/>
    </dgm:pt>
    <dgm:pt modelId="{F7C29724-39E6-8C46-AE35-56493A71B618}" type="pres">
      <dgm:prSet presAssocID="{726989D4-A794-CB4D-9E98-866524B64B1F}" presName="ThreeNodes_1" presStyleLbl="node1" presStyleIdx="0" presStyleCnt="3">
        <dgm:presLayoutVars>
          <dgm:bulletEnabled val="1"/>
        </dgm:presLayoutVars>
      </dgm:prSet>
      <dgm:spPr/>
    </dgm:pt>
    <dgm:pt modelId="{7064C985-DF20-5245-844B-7AE3D022FAD3}" type="pres">
      <dgm:prSet presAssocID="{726989D4-A794-CB4D-9E98-866524B64B1F}" presName="ThreeNodes_2" presStyleLbl="node1" presStyleIdx="1" presStyleCnt="3">
        <dgm:presLayoutVars>
          <dgm:bulletEnabled val="1"/>
        </dgm:presLayoutVars>
      </dgm:prSet>
      <dgm:spPr/>
    </dgm:pt>
    <dgm:pt modelId="{3EAB7F97-7588-C94B-9C7B-EB77FE124974}" type="pres">
      <dgm:prSet presAssocID="{726989D4-A794-CB4D-9E98-866524B64B1F}" presName="ThreeNodes_3" presStyleLbl="node1" presStyleIdx="2" presStyleCnt="3">
        <dgm:presLayoutVars>
          <dgm:bulletEnabled val="1"/>
        </dgm:presLayoutVars>
      </dgm:prSet>
      <dgm:spPr/>
    </dgm:pt>
    <dgm:pt modelId="{DB9FE80C-61B6-9E42-952D-DDA131F441A6}" type="pres">
      <dgm:prSet presAssocID="{726989D4-A794-CB4D-9E98-866524B64B1F}" presName="ThreeConn_1-2" presStyleLbl="fgAccFollowNode1" presStyleIdx="0" presStyleCnt="2">
        <dgm:presLayoutVars>
          <dgm:bulletEnabled val="1"/>
        </dgm:presLayoutVars>
      </dgm:prSet>
      <dgm:spPr/>
    </dgm:pt>
    <dgm:pt modelId="{66938D0C-9A21-1F4A-A60A-8FE90FD4AF1D}" type="pres">
      <dgm:prSet presAssocID="{726989D4-A794-CB4D-9E98-866524B64B1F}" presName="ThreeConn_2-3" presStyleLbl="fgAccFollowNode1" presStyleIdx="1" presStyleCnt="2">
        <dgm:presLayoutVars>
          <dgm:bulletEnabled val="1"/>
        </dgm:presLayoutVars>
      </dgm:prSet>
      <dgm:spPr/>
    </dgm:pt>
    <dgm:pt modelId="{5CC82DD7-5E76-5F4E-BF06-FB964595A814}" type="pres">
      <dgm:prSet presAssocID="{726989D4-A794-CB4D-9E98-866524B64B1F}" presName="ThreeNodes_1_text" presStyleLbl="node1" presStyleIdx="2" presStyleCnt="3">
        <dgm:presLayoutVars>
          <dgm:bulletEnabled val="1"/>
        </dgm:presLayoutVars>
      </dgm:prSet>
      <dgm:spPr/>
    </dgm:pt>
    <dgm:pt modelId="{47309AD8-BF8F-A142-A632-2093592EA59E}" type="pres">
      <dgm:prSet presAssocID="{726989D4-A794-CB4D-9E98-866524B64B1F}" presName="ThreeNodes_2_text" presStyleLbl="node1" presStyleIdx="2" presStyleCnt="3">
        <dgm:presLayoutVars>
          <dgm:bulletEnabled val="1"/>
        </dgm:presLayoutVars>
      </dgm:prSet>
      <dgm:spPr/>
    </dgm:pt>
    <dgm:pt modelId="{629FED43-BA04-C042-8A22-221F71C641E7}" type="pres">
      <dgm:prSet presAssocID="{726989D4-A794-CB4D-9E98-866524B64B1F}" presName="ThreeNodes_3_text" presStyleLbl="node1" presStyleIdx="2" presStyleCnt="3">
        <dgm:presLayoutVars>
          <dgm:bulletEnabled val="1"/>
        </dgm:presLayoutVars>
      </dgm:prSet>
      <dgm:spPr/>
    </dgm:pt>
  </dgm:ptLst>
  <dgm:cxnLst>
    <dgm:cxn modelId="{B397E31D-62F6-544F-A75A-EC170A20E451}" type="presOf" srcId="{318196FD-5F5B-1245-92F4-C8A8109CD68F}" destId="{3EAB7F97-7588-C94B-9C7B-EB77FE124974}" srcOrd="0" destOrd="0" presId="urn:microsoft.com/office/officeart/2005/8/layout/vProcess5"/>
    <dgm:cxn modelId="{DC1C3E1F-C8ED-0141-B710-BC513121D8C0}" srcId="{726989D4-A794-CB4D-9E98-866524B64B1F}" destId="{353C6CAD-6C50-FB4D-8CBA-B53530EDC72D}" srcOrd="0" destOrd="0" parTransId="{AAA5A74E-615D-9040-A6A5-6B26011562D9}" sibTransId="{A0B7DBDB-ABB2-1740-8CC7-2C23D838F457}"/>
    <dgm:cxn modelId="{D0BFD967-5EE8-DE41-B187-15F7673F4117}" type="presOf" srcId="{E34A5937-51EC-8D43-BB77-DAB59D9E385E}" destId="{66938D0C-9A21-1F4A-A60A-8FE90FD4AF1D}" srcOrd="0" destOrd="0" presId="urn:microsoft.com/office/officeart/2005/8/layout/vProcess5"/>
    <dgm:cxn modelId="{76CDAA4C-387F-864E-825A-678E918E7005}" type="presOf" srcId="{E7BFD4AA-043C-264A-B80E-A24667728F54}" destId="{5CC82DD7-5E76-5F4E-BF06-FB964595A814}" srcOrd="1" destOrd="1" presId="urn:microsoft.com/office/officeart/2005/8/layout/vProcess5"/>
    <dgm:cxn modelId="{CDFF3653-CDFB-7942-B78C-B86FA6B24EE2}" type="presOf" srcId="{0496C4A9-7960-EF4D-AD4E-E718D487D0F4}" destId="{47309AD8-BF8F-A142-A632-2093592EA59E}" srcOrd="1" destOrd="0" presId="urn:microsoft.com/office/officeart/2005/8/layout/vProcess5"/>
    <dgm:cxn modelId="{8A9D9555-7354-5547-B9B9-94E7F77BABCA}" type="presOf" srcId="{E7BFD4AA-043C-264A-B80E-A24667728F54}" destId="{F7C29724-39E6-8C46-AE35-56493A71B618}" srcOrd="0" destOrd="1" presId="urn:microsoft.com/office/officeart/2005/8/layout/vProcess5"/>
    <dgm:cxn modelId="{6E145990-FD89-D84D-8D0A-A352DF23A991}" srcId="{353C6CAD-6C50-FB4D-8CBA-B53530EDC72D}" destId="{E7BFD4AA-043C-264A-B80E-A24667728F54}" srcOrd="0" destOrd="0" parTransId="{EFD2D3CA-47C8-404C-9969-DB7AB3A557D7}" sibTransId="{5AB03FA5-AA5B-EB4D-B070-827495A8927B}"/>
    <dgm:cxn modelId="{88604492-402C-A546-86BE-B5C2BE8FE9D8}" type="presOf" srcId="{0496C4A9-7960-EF4D-AD4E-E718D487D0F4}" destId="{7064C985-DF20-5245-844B-7AE3D022FAD3}" srcOrd="0" destOrd="0" presId="urn:microsoft.com/office/officeart/2005/8/layout/vProcess5"/>
    <dgm:cxn modelId="{B23C6C9E-DF72-F544-BB81-9099D359604D}" type="presOf" srcId="{318196FD-5F5B-1245-92F4-C8A8109CD68F}" destId="{629FED43-BA04-C042-8A22-221F71C641E7}" srcOrd="1" destOrd="0" presId="urn:microsoft.com/office/officeart/2005/8/layout/vProcess5"/>
    <dgm:cxn modelId="{45FC3BAA-E28B-D44D-BD6D-AA5C9DDD674F}" srcId="{726989D4-A794-CB4D-9E98-866524B64B1F}" destId="{318196FD-5F5B-1245-92F4-C8A8109CD68F}" srcOrd="2" destOrd="0" parTransId="{3B585E92-C420-BD4A-A1BA-9021B0E0DB04}" sibTransId="{4358918B-0D36-1348-9C30-282ADFEDACDB}"/>
    <dgm:cxn modelId="{7E890DAC-8376-594C-8E71-EE5E78B12267}" type="presOf" srcId="{726989D4-A794-CB4D-9E98-866524B64B1F}" destId="{0216F240-17F0-5341-BC30-8C9742E9FB3C}" srcOrd="0" destOrd="0" presId="urn:microsoft.com/office/officeart/2005/8/layout/vProcess5"/>
    <dgm:cxn modelId="{B0C49FAD-3A14-CC45-80A9-53D0CF84A999}" type="presOf" srcId="{353C6CAD-6C50-FB4D-8CBA-B53530EDC72D}" destId="{5CC82DD7-5E76-5F4E-BF06-FB964595A814}" srcOrd="1" destOrd="0" presId="urn:microsoft.com/office/officeart/2005/8/layout/vProcess5"/>
    <dgm:cxn modelId="{52F07CC2-5284-024F-94ED-2DA653ECFCA4}" type="presOf" srcId="{353C6CAD-6C50-FB4D-8CBA-B53530EDC72D}" destId="{F7C29724-39E6-8C46-AE35-56493A71B618}" srcOrd="0" destOrd="0" presId="urn:microsoft.com/office/officeart/2005/8/layout/vProcess5"/>
    <dgm:cxn modelId="{F20649C8-2094-7241-A2A2-DE5FF2DE315E}" type="presOf" srcId="{A0B7DBDB-ABB2-1740-8CC7-2C23D838F457}" destId="{DB9FE80C-61B6-9E42-952D-DDA131F441A6}" srcOrd="0" destOrd="0" presId="urn:microsoft.com/office/officeart/2005/8/layout/vProcess5"/>
    <dgm:cxn modelId="{0367A0CB-81D5-E643-9E9A-B09722E609F4}" srcId="{726989D4-A794-CB4D-9E98-866524B64B1F}" destId="{0496C4A9-7960-EF4D-AD4E-E718D487D0F4}" srcOrd="1" destOrd="0" parTransId="{7C04BB35-2145-F744-8E2C-F85B7EC4F37E}" sibTransId="{E34A5937-51EC-8D43-BB77-DAB59D9E385E}"/>
    <dgm:cxn modelId="{EB9505C2-491B-A040-BBC0-5C9690925A8F}" type="presParOf" srcId="{0216F240-17F0-5341-BC30-8C9742E9FB3C}" destId="{2FAC7406-2047-C748-B4F5-102AE31D35BF}" srcOrd="0" destOrd="0" presId="urn:microsoft.com/office/officeart/2005/8/layout/vProcess5"/>
    <dgm:cxn modelId="{41E798CF-F0A4-3A4F-A642-9C70149A0E6B}" type="presParOf" srcId="{0216F240-17F0-5341-BC30-8C9742E9FB3C}" destId="{F7C29724-39E6-8C46-AE35-56493A71B618}" srcOrd="1" destOrd="0" presId="urn:microsoft.com/office/officeart/2005/8/layout/vProcess5"/>
    <dgm:cxn modelId="{DE6D8A10-2B47-1C48-927D-9B6468BF07EC}" type="presParOf" srcId="{0216F240-17F0-5341-BC30-8C9742E9FB3C}" destId="{7064C985-DF20-5245-844B-7AE3D022FAD3}" srcOrd="2" destOrd="0" presId="urn:microsoft.com/office/officeart/2005/8/layout/vProcess5"/>
    <dgm:cxn modelId="{2A653B86-BB2E-EC4F-BA4C-61135A1ABDFA}" type="presParOf" srcId="{0216F240-17F0-5341-BC30-8C9742E9FB3C}" destId="{3EAB7F97-7588-C94B-9C7B-EB77FE124974}" srcOrd="3" destOrd="0" presId="urn:microsoft.com/office/officeart/2005/8/layout/vProcess5"/>
    <dgm:cxn modelId="{B90FA750-B188-E04D-AD8B-1BF40DFFF816}" type="presParOf" srcId="{0216F240-17F0-5341-BC30-8C9742E9FB3C}" destId="{DB9FE80C-61B6-9E42-952D-DDA131F441A6}" srcOrd="4" destOrd="0" presId="urn:microsoft.com/office/officeart/2005/8/layout/vProcess5"/>
    <dgm:cxn modelId="{1B942D09-8E07-1844-8A99-BB9B176B1022}" type="presParOf" srcId="{0216F240-17F0-5341-BC30-8C9742E9FB3C}" destId="{66938D0C-9A21-1F4A-A60A-8FE90FD4AF1D}" srcOrd="5" destOrd="0" presId="urn:microsoft.com/office/officeart/2005/8/layout/vProcess5"/>
    <dgm:cxn modelId="{9DCF25DA-101D-0B4A-91F4-5657A7BBBCF1}" type="presParOf" srcId="{0216F240-17F0-5341-BC30-8C9742E9FB3C}" destId="{5CC82DD7-5E76-5F4E-BF06-FB964595A814}" srcOrd="6" destOrd="0" presId="urn:microsoft.com/office/officeart/2005/8/layout/vProcess5"/>
    <dgm:cxn modelId="{1837872C-9A0A-4E4C-81EA-2AABC2461471}" type="presParOf" srcId="{0216F240-17F0-5341-BC30-8C9742E9FB3C}" destId="{47309AD8-BF8F-A142-A632-2093592EA59E}" srcOrd="7" destOrd="0" presId="urn:microsoft.com/office/officeart/2005/8/layout/vProcess5"/>
    <dgm:cxn modelId="{1DE9180C-B516-604D-B835-D38EE60AA74C}" type="presParOf" srcId="{0216F240-17F0-5341-BC30-8C9742E9FB3C}" destId="{629FED43-BA04-C042-8A22-221F71C641E7}" srcOrd="8"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7C29724-39E6-8C46-AE35-56493A71B618}">
      <dsp:nvSpPr>
        <dsp:cNvPr id="0" name=""/>
        <dsp:cNvSpPr/>
      </dsp:nvSpPr>
      <dsp:spPr>
        <a:xfrm>
          <a:off x="0" y="0"/>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a:t>Continuing call for submissions</a:t>
          </a:r>
          <a:endParaRPr lang="en-US" sz="1400" kern="1200"/>
        </a:p>
        <a:p>
          <a:pPr marL="114300" lvl="1" indent="-114300" algn="l" defTabSz="622300">
            <a:lnSpc>
              <a:spcPct val="90000"/>
            </a:lnSpc>
            <a:spcBef>
              <a:spcPct val="0"/>
            </a:spcBef>
            <a:spcAft>
              <a:spcPct val="15000"/>
            </a:spcAft>
            <a:buChar char="•"/>
          </a:pPr>
          <a:r>
            <a:rPr lang="en-US" sz="1400" b="0" i="0" kern="1200" baseline="0"/>
            <a:t>Submissions can include use cases and/or issue identification</a:t>
          </a:r>
          <a:endParaRPr lang="en-US" sz="1400" kern="1200"/>
        </a:p>
      </dsp:txBody>
      <dsp:txXfrm>
        <a:off x="36149" y="36149"/>
        <a:ext cx="5274104" cy="1161926"/>
      </dsp:txXfrm>
    </dsp:sp>
    <dsp:sp modelId="{7064C985-DF20-5245-844B-7AE3D022FAD3}">
      <dsp:nvSpPr>
        <dsp:cNvPr id="0" name=""/>
        <dsp:cNvSpPr/>
      </dsp:nvSpPr>
      <dsp:spPr>
        <a:xfrm>
          <a:off x="582875" y="1439928"/>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Use Case/Requirement Document based on submissions</a:t>
          </a:r>
          <a:endParaRPr lang="en-US" sz="1400" kern="1200" dirty="0"/>
        </a:p>
      </dsp:txBody>
      <dsp:txXfrm>
        <a:off x="619024" y="1476077"/>
        <a:ext cx="5148508" cy="1161926"/>
      </dsp:txXfrm>
    </dsp:sp>
    <dsp:sp modelId="{3EAB7F97-7588-C94B-9C7B-EB77FE124974}">
      <dsp:nvSpPr>
        <dsp:cNvPr id="0" name=""/>
        <dsp:cNvSpPr/>
      </dsp:nvSpPr>
      <dsp:spPr>
        <a:xfrm>
          <a:off x="1165751" y="2879856"/>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Draft based on approved features</a:t>
          </a:r>
          <a:endParaRPr lang="en-US" sz="1400" kern="1200" dirty="0"/>
        </a:p>
      </dsp:txBody>
      <dsp:txXfrm>
        <a:off x="1201900" y="2916005"/>
        <a:ext cx="5148508" cy="1161926"/>
      </dsp:txXfrm>
    </dsp:sp>
    <dsp:sp modelId="{DB9FE80C-61B6-9E42-952D-DDA131F441A6}">
      <dsp:nvSpPr>
        <dsp:cNvPr id="0" name=""/>
        <dsp:cNvSpPr/>
      </dsp:nvSpPr>
      <dsp:spPr>
        <a:xfrm>
          <a:off x="5803682" y="935953"/>
          <a:ext cx="802245" cy="802245"/>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5984187" y="935953"/>
        <a:ext cx="441235" cy="603689"/>
      </dsp:txXfrm>
    </dsp:sp>
    <dsp:sp modelId="{66938D0C-9A21-1F4A-A60A-8FE90FD4AF1D}">
      <dsp:nvSpPr>
        <dsp:cNvPr id="0" name=""/>
        <dsp:cNvSpPr/>
      </dsp:nvSpPr>
      <dsp:spPr>
        <a:xfrm>
          <a:off x="6386558" y="2367653"/>
          <a:ext cx="802245" cy="802245"/>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6567063" y="2367653"/>
        <a:ext cx="441235" cy="603689"/>
      </dsp:txXfrm>
    </dsp:sp>
  </dsp:spTree>
</dsp:drawing>
</file>

<file path=ppt/diagrams/layout1.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0" name="Shape 50"/>
          <p:cNvSpPr>
            <a:spLocks noGrp="1" noRot="1" noChangeAspect="1"/>
          </p:cNvSpPr>
          <p:nvPr>
            <p:ph type="sldImg"/>
          </p:nvPr>
        </p:nvSpPr>
        <p:spPr>
          <a:xfrm>
            <a:off x="1143000" y="685800"/>
            <a:ext cx="4572000" cy="3429000"/>
          </a:xfrm>
          <a:prstGeom prst="rect">
            <a:avLst/>
          </a:prstGeom>
        </p:spPr>
        <p:txBody>
          <a:bodyPr/>
          <a:lstStyle/>
          <a:p>
            <a:endParaRPr/>
          </a:p>
        </p:txBody>
      </p:sp>
      <p:sp>
        <p:nvSpPr>
          <p:cNvPr id="51" name="Shape 51"/>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latinLnBrk="0">
      <a:defRPr sz="1200">
        <a:latin typeface="+mj-lt"/>
        <a:ea typeface="+mj-ea"/>
        <a:cs typeface="+mj-cs"/>
        <a:sym typeface="Helvetica Neue"/>
      </a:defRPr>
    </a:lvl1pPr>
    <a:lvl2pPr indent="228600" latinLnBrk="0">
      <a:defRPr sz="1200">
        <a:latin typeface="+mj-lt"/>
        <a:ea typeface="+mj-ea"/>
        <a:cs typeface="+mj-cs"/>
        <a:sym typeface="Helvetica Neue"/>
      </a:defRPr>
    </a:lvl2pPr>
    <a:lvl3pPr indent="457200" latinLnBrk="0">
      <a:defRPr sz="1200">
        <a:latin typeface="+mj-lt"/>
        <a:ea typeface="+mj-ea"/>
        <a:cs typeface="+mj-cs"/>
        <a:sym typeface="Helvetica Neue"/>
      </a:defRPr>
    </a:lvl3pPr>
    <a:lvl4pPr indent="685800" latinLnBrk="0">
      <a:defRPr sz="1200">
        <a:latin typeface="+mj-lt"/>
        <a:ea typeface="+mj-ea"/>
        <a:cs typeface="+mj-cs"/>
        <a:sym typeface="Helvetica Neue"/>
      </a:defRPr>
    </a:lvl4pPr>
    <a:lvl5pPr indent="914400" latinLnBrk="0">
      <a:defRPr sz="1200">
        <a:latin typeface="+mj-lt"/>
        <a:ea typeface="+mj-ea"/>
        <a:cs typeface="+mj-cs"/>
        <a:sym typeface="Helvetica Neue"/>
      </a:defRPr>
    </a:lvl5pPr>
    <a:lvl6pPr indent="1143000" latinLnBrk="0">
      <a:defRPr sz="1200">
        <a:latin typeface="+mj-lt"/>
        <a:ea typeface="+mj-ea"/>
        <a:cs typeface="+mj-cs"/>
        <a:sym typeface="Helvetica Neue"/>
      </a:defRPr>
    </a:lvl6pPr>
    <a:lvl7pPr indent="1371600" latinLnBrk="0">
      <a:defRPr sz="1200">
        <a:latin typeface="+mj-lt"/>
        <a:ea typeface="+mj-ea"/>
        <a:cs typeface="+mj-cs"/>
        <a:sym typeface="Helvetica Neue"/>
      </a:defRPr>
    </a:lvl7pPr>
    <a:lvl8pPr indent="1600200" latinLnBrk="0">
      <a:defRPr sz="1200">
        <a:latin typeface="+mj-lt"/>
        <a:ea typeface="+mj-ea"/>
        <a:cs typeface="+mj-cs"/>
        <a:sym typeface="Helvetica Neue"/>
      </a:defRPr>
    </a:lvl8pPr>
    <a:lvl9pPr indent="1828800" latinLnBrk="0">
      <a:defRPr sz="1200">
        <a:latin typeface="+mj-lt"/>
        <a:ea typeface="+mj-ea"/>
        <a:cs typeface="+mj-cs"/>
        <a:sym typeface="Helvetica Neue"/>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2838" y="703263"/>
            <a:ext cx="4632325" cy="3473450"/>
          </a:xfrm>
        </p:spPr>
      </p:sp>
      <p:sp>
        <p:nvSpPr>
          <p:cNvPr id="3" name="Notes Placeholder 2"/>
          <p:cNvSpPr>
            <a:spLocks noGrp="1"/>
          </p:cNvSpPr>
          <p:nvPr>
            <p:ph type="body" idx="1"/>
          </p:nvPr>
        </p:nvSpPr>
        <p:spPr/>
        <p:txBody>
          <a:bodyPr/>
          <a:lstStyle/>
          <a:p>
            <a:r>
              <a:rPr lang="en-US" dirty="0"/>
              <a:t>Agenda item 2.1.2.1</a:t>
            </a:r>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a:t>Page </a:t>
            </a:r>
            <a:fld id="{F4F34E98-D62A-4186-8764-CE3AA6FA445F}" type="slidenum">
              <a:rPr lang="en-US" smtClean="0"/>
              <a:pPr>
                <a:defRPr/>
              </a:pPr>
              <a:t>12</a:t>
            </a:fld>
            <a:endParaRPr lang="en-US"/>
          </a:p>
        </p:txBody>
      </p:sp>
    </p:spTree>
    <p:extLst>
      <p:ext uri="{BB962C8B-B14F-4D97-AF65-F5344CB8AC3E}">
        <p14:creationId xmlns:p14="http://schemas.microsoft.com/office/powerpoint/2010/main" val="10823716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2838" y="703263"/>
            <a:ext cx="4632325"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a:t>Page </a:t>
            </a:r>
            <a:fld id="{F4F34E98-D62A-4186-8764-CE3AA6FA445F}" type="slidenum">
              <a:rPr lang="en-US" smtClean="0"/>
              <a:pPr>
                <a:defRPr/>
              </a:pPr>
              <a:t>13</a:t>
            </a:fld>
            <a:endParaRPr lang="en-US"/>
          </a:p>
        </p:txBody>
      </p:sp>
    </p:spTree>
    <p:extLst>
      <p:ext uri="{BB962C8B-B14F-4D97-AF65-F5344CB8AC3E}">
        <p14:creationId xmlns:p14="http://schemas.microsoft.com/office/powerpoint/2010/main" val="7914024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Blank Slide">
    <p:spTree>
      <p:nvGrpSpPr>
        <p:cNvPr id="1" name=""/>
        <p:cNvGrpSpPr/>
        <p:nvPr/>
      </p:nvGrpSpPr>
      <p:grpSpPr>
        <a:xfrm>
          <a:off x="0" y="0"/>
          <a:ext cx="0" cy="0"/>
          <a:chOff x="0" y="0"/>
          <a:chExt cx="0" cy="0"/>
        </a:xfrm>
      </p:grpSpPr>
      <p:sp>
        <p:nvSpPr>
          <p:cNvPr id="17"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le Slide">
    <p:spTree>
      <p:nvGrpSpPr>
        <p:cNvPr id="1" name=""/>
        <p:cNvGrpSpPr/>
        <p:nvPr/>
      </p:nvGrpSpPr>
      <p:grpSpPr>
        <a:xfrm>
          <a:off x="0" y="0"/>
          <a:ext cx="0" cy="0"/>
          <a:chOff x="0" y="0"/>
          <a:chExt cx="0" cy="0"/>
        </a:xfrm>
      </p:grpSpPr>
      <p:sp>
        <p:nvSpPr>
          <p:cNvPr id="24" name="Title Text"/>
          <p:cNvSpPr txBox="1">
            <a:spLocks noGrp="1"/>
          </p:cNvSpPr>
          <p:nvPr>
            <p:ph type="title"/>
          </p:nvPr>
        </p:nvSpPr>
        <p:spPr>
          <a:prstGeom prst="rect">
            <a:avLst/>
          </a:prstGeom>
        </p:spPr>
        <p:txBody>
          <a:bodyPr/>
          <a:lstStyle/>
          <a:p>
            <a:r>
              <a:t>Title Text</a:t>
            </a:r>
          </a:p>
        </p:txBody>
      </p:sp>
      <p:sp>
        <p:nvSpPr>
          <p:cNvPr id="25"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26"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Content">
    <p:spTree>
      <p:nvGrpSpPr>
        <p:cNvPr id="1" name=""/>
        <p:cNvGrpSpPr/>
        <p:nvPr/>
      </p:nvGrpSpPr>
      <p:grpSpPr>
        <a:xfrm>
          <a:off x="0" y="0"/>
          <a:ext cx="0" cy="0"/>
          <a:chOff x="0" y="0"/>
          <a:chExt cx="0" cy="0"/>
        </a:xfrm>
      </p:grpSpPr>
      <p:sp>
        <p:nvSpPr>
          <p:cNvPr id="33" name="Title Text"/>
          <p:cNvSpPr txBox="1">
            <a:spLocks noGrp="1"/>
          </p:cNvSpPr>
          <p:nvPr>
            <p:ph type="title"/>
          </p:nvPr>
        </p:nvSpPr>
        <p:spPr>
          <a:prstGeom prst="rect">
            <a:avLst/>
          </a:prstGeom>
        </p:spPr>
        <p:txBody>
          <a:bodyPr/>
          <a:lstStyle/>
          <a:p>
            <a:r>
              <a:t>Title Text</a:t>
            </a:r>
          </a:p>
        </p:txBody>
      </p:sp>
      <p:sp>
        <p:nvSpPr>
          <p:cNvPr id="34" name="Body Level One…"/>
          <p:cNvSpPr txBox="1">
            <a:spLocks noGrp="1"/>
          </p:cNvSpPr>
          <p:nvPr>
            <p:ph type="body" idx="1" hasCustomPrompt="1"/>
          </p:nvPr>
        </p:nvSpPr>
        <p:spPr>
          <a:prstGeom prst="rect">
            <a:avLst/>
          </a:prstGeom>
        </p:spPr>
        <p:txBody>
          <a:bodyPr anchor="t"/>
          <a:lstStyle>
            <a:lvl2pPr marL="274320" indent="-457200">
              <a:defRPr/>
            </a:lvl2pPr>
          </a:lstStyle>
          <a:p>
            <a:r>
              <a:rPr dirty="0"/>
              <a:t>Body Level One</a:t>
            </a:r>
          </a:p>
          <a:p>
            <a:pPr lvl="1"/>
            <a:r>
              <a:rPr dirty="0"/>
              <a:t>Body Level Two</a:t>
            </a:r>
          </a:p>
          <a:p>
            <a:pPr lvl="2"/>
            <a:r>
              <a:rPr dirty="0"/>
              <a:t>Body Level Three</a:t>
            </a:r>
          </a:p>
          <a:p>
            <a:pPr lvl="3"/>
            <a:r>
              <a:rPr dirty="0"/>
              <a:t>Body Level Four</a:t>
            </a:r>
          </a:p>
          <a:p>
            <a:pPr lvl="4"/>
            <a:r>
              <a:rPr dirty="0"/>
              <a:t>Body Level Five</a:t>
            </a:r>
          </a:p>
        </p:txBody>
      </p:sp>
      <p:sp>
        <p:nvSpPr>
          <p:cNvPr id="35"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Title, Content">
    <p:spTree>
      <p:nvGrpSpPr>
        <p:cNvPr id="1" name=""/>
        <p:cNvGrpSpPr/>
        <p:nvPr/>
      </p:nvGrpSpPr>
      <p:grpSpPr>
        <a:xfrm>
          <a:off x="0" y="0"/>
          <a:ext cx="0" cy="0"/>
          <a:chOff x="0" y="0"/>
          <a:chExt cx="0" cy="0"/>
        </a:xfrm>
      </p:grpSpPr>
      <p:sp>
        <p:nvSpPr>
          <p:cNvPr id="42" name="Title Text"/>
          <p:cNvSpPr txBox="1">
            <a:spLocks noGrp="1"/>
          </p:cNvSpPr>
          <p:nvPr>
            <p:ph type="title"/>
          </p:nvPr>
        </p:nvSpPr>
        <p:spPr>
          <a:prstGeom prst="rect">
            <a:avLst/>
          </a:prstGeom>
        </p:spPr>
        <p:txBody>
          <a:bodyPr/>
          <a:lstStyle>
            <a:lvl1pPr algn="l">
              <a:defRPr sz="1800" b="0" spc="0">
                <a:latin typeface="+mn-lt"/>
                <a:ea typeface="+mn-ea"/>
                <a:cs typeface="+mn-cs"/>
                <a:sym typeface="Helvetica"/>
              </a:defRPr>
            </a:lvl1pPr>
          </a:lstStyle>
          <a:p>
            <a:r>
              <a:t>Title Text</a:t>
            </a:r>
          </a:p>
        </p:txBody>
      </p:sp>
      <p:sp>
        <p:nvSpPr>
          <p:cNvPr id="43"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44"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6553200" y="6079352"/>
            <a:ext cx="859210" cy="276999"/>
          </a:xfrm>
          <a:prstGeom prst="rect">
            <a:avLst/>
          </a:prstGeo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5"/>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en-GB"/>
              <a:t>Robert Stacey, Intel</a:t>
            </a:r>
            <a:endParaRPr lang="en-GB" dirty="0"/>
          </a:p>
        </p:txBody>
      </p:sp>
    </p:spTree>
    <p:extLst>
      <p:ext uri="{BB962C8B-B14F-4D97-AF65-F5344CB8AC3E}">
        <p14:creationId xmlns:p14="http://schemas.microsoft.com/office/powerpoint/2010/main" val="11854049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Headline Bluebar 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60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85744" indent="-171446">
              <a:buFont typeface="Lucida Grande"/>
              <a:buChar char="﹣"/>
              <a:defRPr>
                <a:latin typeface="Calibri" panose="020F0502020204030204" pitchFamily="34" charset="0"/>
                <a:cs typeface="Calibri" panose="020F0502020204030204" pitchFamily="34" charset="0"/>
              </a:defRPr>
            </a:lvl4pPr>
            <a:lvl5pPr marL="398453" indent="-109536" defTabSz="684196">
              <a:buFont typeface="Lucida Grande"/>
              <a:buChar char="･"/>
              <a:tabLst/>
              <a:defRPr>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63321706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CustomShape 1"/>
          <p:cNvSpPr txBox="1"/>
          <p:nvPr/>
        </p:nvSpPr>
        <p:spPr>
          <a:xfrm>
            <a:off x="521639" y="331761"/>
            <a:ext cx="941412" cy="27699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nchor="b">
            <a:spAutoFit/>
          </a:bodyPr>
          <a:lstStyle>
            <a:lvl1pPr>
              <a:defRPr b="1" spc="-1">
                <a:latin typeface="Times New Roman"/>
                <a:ea typeface="Times New Roman"/>
                <a:cs typeface="Times New Roman"/>
                <a:sym typeface="Times New Roman"/>
              </a:defRPr>
            </a:lvl1pPr>
          </a:lstStyle>
          <a:p>
            <a:r>
              <a:rPr lang="en-US" dirty="0"/>
              <a:t>July </a:t>
            </a:r>
            <a:r>
              <a:rPr dirty="0"/>
              <a:t>202</a:t>
            </a:r>
            <a:r>
              <a:rPr lang="en-US" dirty="0"/>
              <a:t>3</a:t>
            </a:r>
            <a:endParaRPr dirty="0"/>
          </a:p>
        </p:txBody>
      </p:sp>
      <p:sp>
        <p:nvSpPr>
          <p:cNvPr id="3" name="Line 2"/>
          <p:cNvSpPr/>
          <p:nvPr/>
        </p:nvSpPr>
        <p:spPr>
          <a:xfrm>
            <a:off x="685440" y="609119"/>
            <a:ext cx="7772760" cy="362"/>
          </a:xfrm>
          <a:prstGeom prst="line">
            <a:avLst/>
          </a:prstGeom>
          <a:ln w="12600">
            <a:solidFill>
              <a:srgbClr val="000000"/>
            </a:solidFill>
          </a:ln>
        </p:spPr>
        <p:txBody>
          <a:bodyPr lIns="45718" tIns="45718" rIns="45718" bIns="45718"/>
          <a:lstStyle/>
          <a:p>
            <a:endParaRPr/>
          </a:p>
        </p:txBody>
      </p:sp>
      <p:sp>
        <p:nvSpPr>
          <p:cNvPr id="4" name="CustomShape 3"/>
          <p:cNvSpPr txBox="1"/>
          <p:nvPr/>
        </p:nvSpPr>
        <p:spPr>
          <a:xfrm>
            <a:off x="698399" y="6475319"/>
            <a:ext cx="485883" cy="18402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spAutoFit/>
          </a:bodyPr>
          <a:lstStyle>
            <a:lvl1pPr>
              <a:defRPr sz="1200" spc="-1">
                <a:latin typeface="Times New Roman"/>
                <a:ea typeface="Times New Roman"/>
                <a:cs typeface="Times New Roman"/>
                <a:sym typeface="Times New Roman"/>
              </a:defRPr>
            </a:lvl1pPr>
          </a:lstStyle>
          <a:p>
            <a:r>
              <a:t>Agenda</a:t>
            </a:r>
          </a:p>
        </p:txBody>
      </p:sp>
      <p:sp>
        <p:nvSpPr>
          <p:cNvPr id="5" name="CustomShape 4"/>
          <p:cNvSpPr txBox="1"/>
          <p:nvPr userDrawn="1"/>
        </p:nvSpPr>
        <p:spPr>
          <a:xfrm>
            <a:off x="5378795" y="304602"/>
            <a:ext cx="2830647" cy="27699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nchor="b">
            <a:spAutoFit/>
          </a:bodyPr>
          <a:lstStyle/>
          <a:p>
            <a:pPr algn="r">
              <a:defRPr b="1" spc="-1">
                <a:latin typeface="Times New Roman"/>
                <a:ea typeface="Times New Roman"/>
                <a:cs typeface="Times New Roman"/>
                <a:sym typeface="Times New Roman"/>
              </a:defRPr>
            </a:pPr>
            <a:r>
              <a:rPr dirty="0"/>
              <a:t>doc.: IEEE 802.11-2</a:t>
            </a:r>
            <a:r>
              <a:rPr lang="en-US" dirty="0"/>
              <a:t>3</a:t>
            </a:r>
            <a:r>
              <a:rPr dirty="0"/>
              <a:t>/</a:t>
            </a:r>
            <a:r>
              <a:rPr lang="en-US" dirty="0"/>
              <a:t>1154r1</a:t>
            </a:r>
            <a:endParaRPr dirty="0"/>
          </a:p>
        </p:txBody>
      </p:sp>
      <p:sp>
        <p:nvSpPr>
          <p:cNvPr id="6" name="Line 5"/>
          <p:cNvSpPr/>
          <p:nvPr/>
        </p:nvSpPr>
        <p:spPr>
          <a:xfrm>
            <a:off x="685079" y="6476760"/>
            <a:ext cx="7849082" cy="2"/>
          </a:xfrm>
          <a:prstGeom prst="line">
            <a:avLst/>
          </a:prstGeom>
          <a:ln w="12600">
            <a:solidFill>
              <a:srgbClr val="000000"/>
            </a:solidFill>
          </a:ln>
        </p:spPr>
        <p:txBody>
          <a:bodyPr lIns="45718" tIns="45718" rIns="45718" bIns="45718"/>
          <a:lstStyle/>
          <a:p>
            <a:endParaRPr/>
          </a:p>
        </p:txBody>
      </p:sp>
      <p:sp>
        <p:nvSpPr>
          <p:cNvPr id="7" name="CustomShape 6"/>
          <p:cNvSpPr txBox="1"/>
          <p:nvPr/>
        </p:nvSpPr>
        <p:spPr>
          <a:xfrm>
            <a:off x="7174240" y="6475693"/>
            <a:ext cx="1187121" cy="18466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nchor="b">
            <a:spAutoFit/>
          </a:bodyPr>
          <a:lstStyle>
            <a:lvl1pPr algn="r">
              <a:defRPr sz="1200" spc="-1">
                <a:latin typeface="Times New Roman"/>
                <a:ea typeface="Times New Roman"/>
                <a:cs typeface="Times New Roman"/>
                <a:sym typeface="Times New Roman"/>
              </a:defRPr>
            </a:lvl1pPr>
          </a:lstStyle>
          <a:p>
            <a:r>
              <a:rPr dirty="0"/>
              <a:t>Carol Ansley,  </a:t>
            </a:r>
            <a:r>
              <a:rPr lang="en-US" dirty="0"/>
              <a:t>Cox</a:t>
            </a:r>
            <a:endParaRPr dirty="0"/>
          </a:p>
        </p:txBody>
      </p:sp>
      <p:sp>
        <p:nvSpPr>
          <p:cNvPr id="8" name="Title Text"/>
          <p:cNvSpPr txBox="1">
            <a:spLocks noGrp="1"/>
          </p:cNvSpPr>
          <p:nvPr>
            <p:ph type="title"/>
          </p:nvPr>
        </p:nvSpPr>
        <p:spPr>
          <a:xfrm>
            <a:off x="685800" y="685800"/>
            <a:ext cx="7771680" cy="106596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normAutofit/>
          </a:bodyPr>
          <a:lstStyle/>
          <a:p>
            <a:r>
              <a:t>Title Text</a:t>
            </a:r>
          </a:p>
        </p:txBody>
      </p:sp>
      <p:sp>
        <p:nvSpPr>
          <p:cNvPr id="9" name="Body Level One…"/>
          <p:cNvSpPr txBox="1">
            <a:spLocks noGrp="1"/>
          </p:cNvSpPr>
          <p:nvPr>
            <p:ph type="body" idx="1"/>
          </p:nvPr>
        </p:nvSpPr>
        <p:spPr>
          <a:xfrm>
            <a:off x="685800" y="1981080"/>
            <a:ext cx="7771680" cy="411408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normAutofit/>
          </a:bodyPr>
          <a:lstStyle/>
          <a:p>
            <a:r>
              <a:rPr dirty="0"/>
              <a:t>Body Level One</a:t>
            </a:r>
          </a:p>
          <a:p>
            <a:pPr lvl="4"/>
            <a:r>
              <a:rPr dirty="0"/>
              <a:t>Body Level Two</a:t>
            </a:r>
          </a:p>
          <a:p>
            <a:pPr lvl="2"/>
            <a:r>
              <a:rPr dirty="0"/>
              <a:t>Body Level Three</a:t>
            </a:r>
          </a:p>
          <a:p>
            <a:pPr lvl="3"/>
            <a:r>
              <a:rPr dirty="0"/>
              <a:t>Body Level Four</a:t>
            </a:r>
          </a:p>
          <a:p>
            <a:pPr lvl="4"/>
            <a:r>
              <a:rPr dirty="0"/>
              <a:t>Body Level Five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Lst>
  <p:transition spd="med"/>
  <p:txStyles>
    <p:titleStyle>
      <a:lvl1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1pPr>
      <a:lvl2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2pPr>
      <a:lvl3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3pPr>
      <a:lvl4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4pPr>
      <a:lvl5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5pPr>
      <a:lvl6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6pPr>
      <a:lvl7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7pPr>
      <a:lvl8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8pPr>
      <a:lvl9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9pPr>
    </p:titleStyle>
    <p:bodyStyle>
      <a:lvl1pPr marL="285750" marR="0" indent="-285750" algn="l" defTabSz="914400" rtl="0" latinLnBrk="0">
        <a:lnSpc>
          <a:spcPct val="100000"/>
        </a:lnSpc>
        <a:spcBef>
          <a:spcPts val="0"/>
        </a:spcBef>
        <a:spcAft>
          <a:spcPts val="0"/>
        </a:spcAft>
        <a:buClrTx/>
        <a:buSzTx/>
        <a:buFont typeface="Arial" panose="020B0604020202020204" pitchFamily="34" charset="0"/>
        <a:buChar char="•"/>
        <a:tabLst/>
        <a:defRPr sz="1800" b="0" i="0" u="none" strike="noStrike" cap="none" spc="0" baseline="0">
          <a:solidFill>
            <a:srgbClr val="000000"/>
          </a:solidFill>
          <a:uFillTx/>
          <a:latin typeface="+mn-lt"/>
          <a:ea typeface="+mn-ea"/>
          <a:cs typeface="+mn-cs"/>
          <a:sym typeface="Helvetica"/>
        </a:defRPr>
      </a:lvl1pPr>
      <a:lvl2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2pPr>
      <a:lvl3pPr marL="914400" marR="0" indent="0" algn="l" defTabSz="914400" rtl="0" latinLnBrk="0">
        <a:lnSpc>
          <a:spcPct val="100000"/>
        </a:lnSpc>
        <a:spcBef>
          <a:spcPts val="0"/>
        </a:spcBef>
        <a:spcAft>
          <a:spcPts val="0"/>
        </a:spcAft>
        <a:buClrTx/>
        <a:buSzTx/>
        <a:buFont typeface="Arial" panose="020B0604020202020204" pitchFamily="34" charset="0"/>
        <a:buChar char="•"/>
        <a:tabLst/>
        <a:defRPr sz="1800" b="0" i="0" u="none" strike="noStrike" cap="none" spc="0" baseline="0">
          <a:solidFill>
            <a:srgbClr val="000000"/>
          </a:solidFill>
          <a:uFillTx/>
          <a:latin typeface="+mn-lt"/>
          <a:ea typeface="+mn-ea"/>
          <a:cs typeface="+mn-cs"/>
          <a:sym typeface="Helvetica"/>
        </a:defRPr>
      </a:lvl3pPr>
      <a:lvl4pPr marL="285750" marR="0" indent="-285750" algn="l" defTabSz="914400" rtl="0" latinLnBrk="0">
        <a:lnSpc>
          <a:spcPct val="100000"/>
        </a:lnSpc>
        <a:spcBef>
          <a:spcPts val="0"/>
        </a:spcBef>
        <a:spcAft>
          <a:spcPts val="0"/>
        </a:spcAft>
        <a:buClrTx/>
        <a:buSzTx/>
        <a:buFont typeface="Arial" panose="020B0604020202020204" pitchFamily="34" charset="0"/>
        <a:buChar char="•"/>
        <a:tabLst>
          <a:tab pos="457200" algn="l"/>
          <a:tab pos="914400" algn="l"/>
        </a:tabLst>
        <a:defRPr sz="1800" b="0" i="0" u="none" strike="noStrike" cap="none" spc="0" baseline="0">
          <a:solidFill>
            <a:srgbClr val="000000"/>
          </a:solidFill>
          <a:uFillTx/>
          <a:latin typeface="+mn-lt"/>
          <a:ea typeface="+mn-ea"/>
          <a:cs typeface="+mn-cs"/>
          <a:sym typeface="Helvetica"/>
        </a:defRPr>
      </a:lvl4pPr>
      <a:lvl5pPr marL="742950" marR="0" indent="-285750" algn="l" defTabSz="914400" rtl="0" latinLnBrk="0">
        <a:lnSpc>
          <a:spcPct val="100000"/>
        </a:lnSpc>
        <a:spcBef>
          <a:spcPts val="0"/>
        </a:spcBef>
        <a:spcAft>
          <a:spcPts val="0"/>
        </a:spcAft>
        <a:buClrTx/>
        <a:buSzTx/>
        <a:buFont typeface="Arial" panose="020B0604020202020204" pitchFamily="34" charset="0"/>
        <a:buChar char="•"/>
        <a:tabLst/>
        <a:defRPr sz="1800" b="0" i="0" u="none" strike="noStrike" cap="none" spc="0" baseline="0">
          <a:solidFill>
            <a:srgbClr val="000000"/>
          </a:solidFill>
          <a:uFillTx/>
          <a:latin typeface="+mn-lt"/>
          <a:ea typeface="+mn-ea"/>
          <a:cs typeface="+mn-cs"/>
          <a:sym typeface="Helvetica"/>
        </a:defRPr>
      </a:lvl5pPr>
      <a:lvl6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6pPr>
      <a:lvl7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7pPr>
      <a:lvl8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8pPr>
      <a:lvl9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9pPr>
    </p:bodyStyle>
    <p:otherStyle>
      <a:lvl1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1pPr>
      <a:lvl2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2pPr>
      <a:lvl3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3pPr>
      <a:lvl4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4pPr>
      <a:lvl5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5pPr>
      <a:lvl6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6pPr>
      <a:lvl7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7pPr>
      <a:lvl8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8pPr>
      <a:lvl9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carol@ansley.com" TargetMode="Externa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3.xml"/><Relationship Id="rId4" Type="http://schemas.openxmlformats.org/officeDocument/2006/relationships/hyperlink" Target="http://www.ieee802.org/devdocs.shtml" TargetMode="External"/></Relationships>
</file>

<file path=ppt/slides/_rels/slide11.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8" Type="http://schemas.openxmlformats.org/officeDocument/2006/relationships/hyperlink" Target="http://standards.ieee.org/board/pat/faq.pdf" TargetMode="External"/><Relationship Id="rId3" Type="http://schemas.openxmlformats.org/officeDocument/2006/relationships/hyperlink" Target="http://www.ieee.org/about/corporate/governance/p7-8.html" TargetMode="External"/><Relationship Id="rId7" Type="http://schemas.openxmlformats.org/officeDocument/2006/relationships/hyperlink" Target="http://standards.ieee.org/develop/policies/bylaws/sect6-7.html#loa" TargetMode="External"/><Relationship Id="rId2" Type="http://schemas.openxmlformats.org/officeDocument/2006/relationships/notesSlide" Target="../notesSlides/notesSlide1.xml"/><Relationship Id="rId1" Type="http://schemas.openxmlformats.org/officeDocument/2006/relationships/slideLayout" Target="../slideLayouts/slideLayout5.xml"/><Relationship Id="rId6" Type="http://schemas.openxmlformats.org/officeDocument/2006/relationships/hyperlink" Target="http://standards.ieee.org/board/pat/pat-slideset.ppt"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html"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2.xml"/><Relationship Id="rId1" Type="http://schemas.openxmlformats.org/officeDocument/2006/relationships/slideLayout" Target="../slideLayouts/slideLayout5.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5.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3.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 name="CustomShape 1"/>
          <p:cNvSpPr txBox="1"/>
          <p:nvPr/>
        </p:nvSpPr>
        <p:spPr>
          <a:xfrm>
            <a:off x="685800" y="934813"/>
            <a:ext cx="7771680" cy="5855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rPr lang="en-US" dirty="0"/>
              <a:t>EDP – </a:t>
            </a:r>
            <a:r>
              <a:rPr lang="en-US" dirty="0" err="1"/>
              <a:t>TGbi</a:t>
            </a:r>
            <a:r>
              <a:rPr lang="en-US" dirty="0"/>
              <a:t> </a:t>
            </a:r>
            <a:r>
              <a:rPr dirty="0"/>
              <a:t>-Agenda-</a:t>
            </a:r>
            <a:r>
              <a:rPr lang="en-US" dirty="0"/>
              <a:t> July 2023</a:t>
            </a:r>
            <a:endParaRPr dirty="0"/>
          </a:p>
        </p:txBody>
      </p:sp>
      <p:sp>
        <p:nvSpPr>
          <p:cNvPr id="54" name="CustomShape 2"/>
          <p:cNvSpPr txBox="1"/>
          <p:nvPr/>
        </p:nvSpPr>
        <p:spPr>
          <a:xfrm>
            <a:off x="685800" y="1981080"/>
            <a:ext cx="7771680" cy="40083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marL="340920" indent="-340201" algn="ctr">
              <a:spcBef>
                <a:spcPts val="400"/>
              </a:spcBef>
              <a:defRPr sz="2000" b="1" spc="-1">
                <a:latin typeface="Times New Roman"/>
                <a:ea typeface="Times New Roman"/>
                <a:cs typeface="Times New Roman"/>
                <a:sym typeface="Times New Roman"/>
              </a:defRPr>
            </a:pPr>
            <a:r>
              <a:rPr dirty="0"/>
              <a:t>Date:</a:t>
            </a:r>
            <a:r>
              <a:rPr b="0" dirty="0"/>
              <a:t> </a:t>
            </a:r>
            <a:r>
              <a:rPr lang="en-US" b="0" dirty="0"/>
              <a:t>2023-07-05</a:t>
            </a:r>
            <a:endParaRPr b="0" dirty="0"/>
          </a:p>
        </p:txBody>
      </p:sp>
      <p:sp>
        <p:nvSpPr>
          <p:cNvPr id="55" name="CustomShape 3"/>
          <p:cNvSpPr txBox="1"/>
          <p:nvPr/>
        </p:nvSpPr>
        <p:spPr>
          <a:xfrm>
            <a:off x="579599" y="1940038"/>
            <a:ext cx="1355043" cy="37346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lvl1pPr marL="340920" indent="-340201">
              <a:spcBef>
                <a:spcPts val="400"/>
              </a:spcBef>
              <a:defRPr sz="2000" b="1" spc="-1">
                <a:latin typeface="Times New Roman"/>
                <a:ea typeface="Times New Roman"/>
                <a:cs typeface="Times New Roman"/>
                <a:sym typeface="Times New Roman"/>
              </a:defRPr>
            </a:lvl1pPr>
          </a:lstStyle>
          <a:p>
            <a:r>
              <a:t>Authors:</a:t>
            </a:r>
          </a:p>
        </p:txBody>
      </p:sp>
      <p:graphicFrame>
        <p:nvGraphicFramePr>
          <p:cNvPr id="56" name="Table 4"/>
          <p:cNvGraphicFramePr/>
          <p:nvPr>
            <p:extLst>
              <p:ext uri="{D42A27DB-BD31-4B8C-83A1-F6EECF244321}">
                <p14:modId xmlns:p14="http://schemas.microsoft.com/office/powerpoint/2010/main" val="2607916740"/>
              </p:ext>
            </p:extLst>
          </p:nvPr>
        </p:nvGraphicFramePr>
        <p:xfrm>
          <a:off x="725400" y="2500558"/>
          <a:ext cx="7387920" cy="2255400"/>
        </p:xfrm>
        <a:graphic>
          <a:graphicData uri="http://schemas.openxmlformats.org/drawingml/2006/table">
            <a:tbl>
              <a:tblPr>
                <a:tableStyleId>{4C3C2611-4C71-4FC5-86AE-919BDF0F9419}</a:tableStyleId>
              </a:tblPr>
              <a:tblGrid>
                <a:gridCol w="1365480">
                  <a:extLst>
                    <a:ext uri="{9D8B030D-6E8A-4147-A177-3AD203B41FA5}">
                      <a16:colId xmlns:a16="http://schemas.microsoft.com/office/drawing/2014/main" val="20000"/>
                    </a:ext>
                  </a:extLst>
                </a:gridCol>
                <a:gridCol w="1589400">
                  <a:extLst>
                    <a:ext uri="{9D8B030D-6E8A-4147-A177-3AD203B41FA5}">
                      <a16:colId xmlns:a16="http://schemas.microsoft.com/office/drawing/2014/main" val="20001"/>
                    </a:ext>
                  </a:extLst>
                </a:gridCol>
                <a:gridCol w="1477440">
                  <a:extLst>
                    <a:ext uri="{9D8B030D-6E8A-4147-A177-3AD203B41FA5}">
                      <a16:colId xmlns:a16="http://schemas.microsoft.com/office/drawing/2014/main" val="20002"/>
                    </a:ext>
                  </a:extLst>
                </a:gridCol>
                <a:gridCol w="1477440">
                  <a:extLst>
                    <a:ext uri="{9D8B030D-6E8A-4147-A177-3AD203B41FA5}">
                      <a16:colId xmlns:a16="http://schemas.microsoft.com/office/drawing/2014/main" val="20003"/>
                    </a:ext>
                  </a:extLst>
                </a:gridCol>
                <a:gridCol w="1478160">
                  <a:extLst>
                    <a:ext uri="{9D8B030D-6E8A-4147-A177-3AD203B41FA5}">
                      <a16:colId xmlns:a16="http://schemas.microsoft.com/office/drawing/2014/main" val="20004"/>
                    </a:ext>
                  </a:extLst>
                </a:gridCol>
              </a:tblGrid>
              <a:tr h="538560">
                <a:tc>
                  <a:txBody>
                    <a:bodyPr/>
                    <a:lstStyle/>
                    <a:p>
                      <a:r>
                        <a:rPr sz="1400" b="1" spc="-1">
                          <a:latin typeface="Times New Roman"/>
                          <a:ea typeface="Times New Roman"/>
                          <a:cs typeface="Times New Roman"/>
                          <a:sym typeface="Times New Roman"/>
                        </a:rPr>
                        <a:t>Name</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Affiliations</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Address</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Phone</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Email</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extLst>
                  <a:ext uri="{0D108BD9-81ED-4DB2-BD59-A6C34878D82A}">
                    <a16:rowId xmlns:a16="http://schemas.microsoft.com/office/drawing/2014/main" val="10000"/>
                  </a:ext>
                </a:extLst>
              </a:tr>
              <a:tr h="639720">
                <a:tc>
                  <a:txBody>
                    <a:bodyPr/>
                    <a:lstStyle/>
                    <a:p>
                      <a:r>
                        <a:rPr sz="1400" spc="-1">
                          <a:latin typeface="Times New Roman"/>
                          <a:ea typeface="Times New Roman"/>
                          <a:cs typeface="Times New Roman"/>
                          <a:sym typeface="Times New Roman"/>
                        </a:rPr>
                        <a:t>Carol Ansley</a:t>
                      </a:r>
                    </a:p>
                  </a:txBody>
                  <a:tcPr marL="0" marR="0" marT="0" marB="0" horzOverflow="overflow">
                    <a:lnL w="12240">
                      <a:solidFill>
                        <a:srgbClr val="000000"/>
                      </a:solidFill>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r>
                        <a:rPr lang="en-US" sz="1400" spc="-1" dirty="0">
                          <a:latin typeface="Times New Roman"/>
                          <a:ea typeface="Times New Roman"/>
                          <a:cs typeface="Times New Roman"/>
                          <a:sym typeface="Times New Roman"/>
                        </a:rPr>
                        <a:t>Cox Communications</a:t>
                      </a:r>
                      <a:endParaRPr sz="1400" spc="-1" dirty="0">
                        <a:latin typeface="Times New Roman"/>
                        <a:ea typeface="Times New Roman"/>
                        <a:cs typeface="Times New Roman"/>
                        <a:sym typeface="Times New Roman"/>
                      </a:endParaRPr>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pPr>
                        <a:defRPr sz="1400" spc="-1">
                          <a:latin typeface="Times New Roman"/>
                          <a:ea typeface="Times New Roman"/>
                          <a:cs typeface="Times New Roman"/>
                          <a:sym typeface="Times New Roman"/>
                        </a:defRPr>
                      </a:pPr>
                      <a:endParaRPr dirty="0"/>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r>
                        <a:rPr sz="1400" spc="-1">
                          <a:latin typeface="Times New Roman"/>
                          <a:ea typeface="Times New Roman"/>
                          <a:cs typeface="Times New Roman"/>
                          <a:sym typeface="Times New Roman"/>
                        </a:rPr>
                        <a:t>+1-404-229-1672</a:t>
                      </a:r>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pPr>
                        <a:defRPr sz="1400" u="sng" spc="-1">
                          <a:solidFill>
                            <a:srgbClr val="0000FF"/>
                          </a:solidFill>
                          <a:uFill>
                            <a:solidFill>
                              <a:srgbClr val="0000FF"/>
                            </a:solidFill>
                          </a:uFill>
                          <a:latin typeface="Times New Roman"/>
                          <a:ea typeface="Times New Roman"/>
                          <a:cs typeface="Times New Roman"/>
                          <a:sym typeface="Times New Roman"/>
                        </a:defRPr>
                      </a:pPr>
                      <a:r>
                        <a:rPr lang="en-US" dirty="0">
                          <a:hlinkClick r:id="rId2"/>
                        </a:rPr>
                        <a:t>c</a:t>
                      </a:r>
                      <a:r>
                        <a:rPr dirty="0">
                          <a:hlinkClick r:id="rId2"/>
                        </a:rPr>
                        <a:t>arol</a:t>
                      </a:r>
                      <a:r>
                        <a:rPr lang="en-US" dirty="0">
                          <a:hlinkClick r:id="rId2"/>
                        </a:rPr>
                        <a:t>@</a:t>
                      </a:r>
                      <a:r>
                        <a:rPr dirty="0">
                          <a:hlinkClick r:id="rId2"/>
                        </a:rPr>
                        <a:t>ansley.com</a:t>
                      </a:r>
                    </a:p>
                  </a:txBody>
                  <a:tcPr marL="0" marR="0" marT="0" marB="0" horzOverflow="overflow">
                    <a:lnL w="12240" cap="flat" cmpd="sng" algn="ctr">
                      <a:solidFill>
                        <a:srgbClr val="000000"/>
                      </a:solidFill>
                      <a:prstDash val="solid"/>
                      <a:round/>
                      <a:headEnd type="none" w="med" len="med"/>
                      <a:tailEnd type="none" w="med" len="med"/>
                    </a:lnL>
                    <a:lnR w="12240">
                      <a:solidFill>
                        <a:srgbClr val="000000"/>
                      </a:solidFill>
                    </a:lnR>
                    <a:lnT w="38160" cap="flat" cmpd="sng" algn="ctr">
                      <a:solidFill>
                        <a:srgbClr val="000000"/>
                      </a:solidFill>
                      <a:prstDash val="solid"/>
                      <a:round/>
                      <a:headEnd type="none" w="med" len="med"/>
                      <a:tailEnd type="none" w="med" len="med"/>
                    </a:lnT>
                    <a:lnB w="12240">
                      <a:solidFill>
                        <a:srgbClr val="000000"/>
                      </a:solidFill>
                    </a:lnB>
                    <a:noFill/>
                  </a:tcPr>
                </a:tc>
                <a:extLst>
                  <a:ext uri="{0D108BD9-81ED-4DB2-BD59-A6C34878D82A}">
                    <a16:rowId xmlns:a16="http://schemas.microsoft.com/office/drawing/2014/main" val="10002"/>
                  </a:ext>
                </a:extLst>
              </a:tr>
              <a:tr h="538560">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3"/>
                  </a:ext>
                </a:extLst>
              </a:tr>
              <a:tr h="538560">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4"/>
                  </a:ext>
                </a:extLst>
              </a:tr>
            </a:tbl>
          </a:graphicData>
        </a:graphic>
      </p:graphicFrame>
      <p:sp>
        <p:nvSpPr>
          <p:cNvPr id="2" name="TextBox 1">
            <a:extLst>
              <a:ext uri="{FF2B5EF4-FFF2-40B4-BE49-F238E27FC236}">
                <a16:creationId xmlns:a16="http://schemas.microsoft.com/office/drawing/2014/main" id="{A8711941-F746-194D-BA49-225264BDC70A}"/>
              </a:ext>
            </a:extLst>
          </p:cNvPr>
          <p:cNvSpPr txBox="1"/>
          <p:nvPr/>
        </p:nvSpPr>
        <p:spPr>
          <a:xfrm>
            <a:off x="7805057" y="511629"/>
            <a:ext cx="65" cy="553998"/>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none" lIns="0" tIns="0" rIns="0" bIns="0"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dirty="0">
              <a:ln>
                <a:noFill/>
              </a:ln>
              <a:solidFill>
                <a:srgbClr val="000000"/>
              </a:solidFill>
              <a:effectLst/>
              <a:uFillTx/>
              <a:latin typeface="+mn-lt"/>
              <a:ea typeface="+mn-ea"/>
              <a:cs typeface="+mn-cs"/>
              <a:sym typeface="Helvetica"/>
            </a:endParaRPr>
          </a:p>
          <a:p>
            <a:pPr marL="0" marR="0" indent="0" algn="l" defTabSz="9144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dirty="0">
              <a:ln>
                <a:noFill/>
              </a:ln>
              <a:solidFill>
                <a:srgbClr val="000000"/>
              </a:solidFill>
              <a:effectLst/>
              <a:uFillTx/>
              <a:latin typeface="+mn-lt"/>
              <a:ea typeface="+mn-ea"/>
              <a:cs typeface="+mn-cs"/>
              <a:sym typeface="Helvetica"/>
            </a:endParaRPr>
          </a:p>
        </p:txBody>
      </p:sp>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 name="CustomShape 1"/>
          <p:cNvSpPr txBox="1"/>
          <p:nvPr/>
        </p:nvSpPr>
        <p:spPr>
          <a:xfrm>
            <a:off x="685800" y="916321"/>
            <a:ext cx="7771680" cy="54623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798" tIns="46798" rIns="46798" bIns="46798" anchor="ctr">
            <a:spAutoFit/>
          </a:bodyPr>
          <a:lstStyle>
            <a:lvl1pPr algn="ctr">
              <a:defRPr sz="3200" b="1" spc="-1">
                <a:latin typeface="Times New Roman"/>
                <a:ea typeface="Times New Roman"/>
                <a:cs typeface="Times New Roman"/>
                <a:sym typeface="Times New Roman"/>
              </a:defRPr>
            </a:lvl1pPr>
          </a:lstStyle>
          <a:p>
            <a:r>
              <a:t>Participation in IEEE 802 Meetings</a:t>
            </a:r>
          </a:p>
        </p:txBody>
      </p:sp>
      <p:sp>
        <p:nvSpPr>
          <p:cNvPr id="73" name="CustomShape 2"/>
          <p:cNvSpPr txBox="1"/>
          <p:nvPr/>
        </p:nvSpPr>
        <p:spPr>
          <a:xfrm>
            <a:off x="609480" y="1523880"/>
            <a:ext cx="7923959" cy="469578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marL="318239" indent="-314278">
              <a:spcBef>
                <a:spcPts val="600"/>
              </a:spcBef>
              <a:defRPr sz="1600" b="1" spc="-1">
                <a:latin typeface="Times New Roman"/>
                <a:ea typeface="Times New Roman"/>
                <a:cs typeface="Times New Roman"/>
                <a:sym typeface="Times New Roman"/>
              </a:defRPr>
            </a:pPr>
            <a:r>
              <a:t>Participation in any IEEE 802 meeting (Sponsor, Sponsor subgroup, Working Group, Working Group subgroup, etc.) is on an individual basis</a:t>
            </a:r>
          </a:p>
          <a:p>
            <a:pPr marL="318239" indent="-314278">
              <a:spcBef>
                <a:spcPts val="600"/>
              </a:spcBef>
              <a:defRPr sz="1400" b="1" i="1" spc="-1">
                <a:latin typeface="Times New Roman"/>
                <a:ea typeface="Times New Roman"/>
                <a:cs typeface="Times New Roman"/>
                <a:sym typeface="Times New Roman"/>
              </a:defRPr>
            </a:pPr>
            <a:r>
              <a:t>•     </a:t>
            </a:r>
            <a:r>
              <a:rPr i="0"/>
              <a:t>Participants in the IEEE standards development individual process shall act based on their qualifications and experience. (</a:t>
            </a:r>
            <a:r>
              <a:rPr i="0" u="sng">
                <a:solidFill>
                  <a:srgbClr val="0000FF"/>
                </a:solidFill>
                <a:uFill>
                  <a:solidFill>
                    <a:srgbClr val="0000FF"/>
                  </a:solidFill>
                </a:uFill>
                <a:hlinkClick r:id="rId2"/>
              </a:rPr>
              <a:t>https://standards.ieee.org/develop/policies/bylaws/sb_bylaws.pdf</a:t>
            </a:r>
            <a:r>
              <a:rPr i="0" u="sng">
                <a:solidFill>
                  <a:srgbClr val="CCCCFF"/>
                </a:solidFill>
              </a:rPr>
              <a:t> </a:t>
            </a:r>
            <a:r>
              <a:rPr i="0"/>
              <a:t>section 5.2.1)</a:t>
            </a:r>
          </a:p>
          <a:p>
            <a:pPr marL="318239" indent="-314278">
              <a:spcBef>
                <a:spcPts val="600"/>
              </a:spcBef>
              <a:defRPr sz="1400" b="1" spc="-1">
                <a:latin typeface="Times New Roman"/>
                <a:ea typeface="Times New Roman"/>
                <a:cs typeface="Times New Roman"/>
                <a:sym typeface="Times New Roman"/>
              </a:defRPr>
            </a:pPr>
            <a: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18239" indent="-314278">
              <a:spcBef>
                <a:spcPts val="600"/>
              </a:spcBef>
              <a:defRPr sz="1400" b="1" spc="-1">
                <a:latin typeface="Times New Roman"/>
                <a:ea typeface="Times New Roman"/>
                <a:cs typeface="Times New Roman"/>
                <a:sym typeface="Times New Roman"/>
              </a:defRPr>
            </a:pPr>
            <a:r>
              <a:t>•    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18239" indent="-314278">
              <a:spcBef>
                <a:spcPts val="600"/>
              </a:spcBef>
              <a:defRPr sz="1400" b="1" spc="-1">
                <a:latin typeface="Times New Roman"/>
                <a:ea typeface="Times New Roman"/>
                <a:cs typeface="Times New Roman"/>
                <a:sym typeface="Times New Roman"/>
              </a:defRPr>
            </a:pPr>
            <a:r>
              <a:t>•    Participants shall not direct the actions or votes of any other member of an IEEE 802 Working Group or retaliate against any other member for their actions or votes within IEEE 802 Working Group meetings, see </a:t>
            </a:r>
            <a:r>
              <a:rPr u="sng">
                <a:solidFill>
                  <a:srgbClr val="0000FF"/>
                </a:solidFill>
                <a:uFill>
                  <a:solidFill>
                    <a:srgbClr val="0000FF"/>
                  </a:solidFill>
                </a:uFill>
                <a:hlinkClick r:id="rId3"/>
              </a:rPr>
              <a:t>https://standards.ieee.org/develop/policies/bylaws/sb_bylaws.pdf </a:t>
            </a:r>
            <a:r>
              <a:t>section 5.2.1.3 and the IEEE 802 LMSC Working Group Policies and Procedures, subclause 3.4.1 “Chair”, list item x.</a:t>
            </a:r>
          </a:p>
          <a:p>
            <a:pPr marL="318239" indent="-314278">
              <a:spcBef>
                <a:spcPts val="600"/>
              </a:spcBef>
              <a:defRPr sz="1600" b="1" spc="-1">
                <a:latin typeface="Times New Roman"/>
                <a:ea typeface="Times New Roman"/>
                <a:cs typeface="Times New Roman"/>
                <a:sym typeface="Times New Roman"/>
              </a:defRPr>
            </a:pPr>
            <a:r>
              <a:t>By participating in IEEE 802 meetings, you accept these requirements.  If you do not agree to these policies then you shall not participate.</a:t>
            </a:r>
          </a:p>
          <a:p>
            <a:pPr marL="318239" indent="-314278" algn="ctr">
              <a:spcBef>
                <a:spcPts val="600"/>
              </a:spcBef>
              <a:defRPr sz="1200" b="1" spc="-1">
                <a:latin typeface="Times New Roman"/>
                <a:ea typeface="Times New Roman"/>
                <a:cs typeface="Times New Roman"/>
                <a:sym typeface="Times New Roman"/>
              </a:defRPr>
            </a:pPr>
            <a:r>
              <a:t>(Latest revision of IEEE 802 LMSC Working Group Policies and Procedures: </a:t>
            </a:r>
            <a:r>
              <a:rPr u="sng">
                <a:solidFill>
                  <a:srgbClr val="0000FF"/>
                </a:solidFill>
                <a:uFill>
                  <a:solidFill>
                    <a:srgbClr val="0000FF"/>
                  </a:solidFill>
                </a:uFill>
                <a:hlinkClick r:id="rId4"/>
              </a:rPr>
              <a:t>http://www.ieee802.org/devdocs.shtml</a:t>
            </a:r>
            <a:r>
              <a:t>)</a:t>
            </a:r>
          </a:p>
        </p:txBody>
      </p:sp>
    </p:spTree>
  </p:cSld>
  <p:clrMapOvr>
    <a:masterClrMapping/>
  </p:clrMapOvr>
  <p:transition spd="med"/>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855586"/>
            <a:ext cx="7771680" cy="1065962"/>
          </a:xfrm>
        </p:spPr>
        <p:txBody>
          <a:bodyPr>
            <a:normAutofit fontScale="90000"/>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350" dirty="0"/>
              <a:t>This means no participant may exercise “</a:t>
            </a:r>
            <a:r>
              <a:rPr lang="en-US" sz="1350" i="1" dirty="0"/>
              <a:t>authority, leadership, or influence by reason of superior leverage, strength, or representation to the exclusion of fair and equitable consideration of other viewpoints</a:t>
            </a:r>
            <a:r>
              <a:rPr lang="en-US" sz="1350" dirty="0"/>
              <a:t>” or “</a:t>
            </a:r>
            <a:r>
              <a:rPr lang="en-US" sz="1350" i="1" dirty="0"/>
              <a:t>to hinder the progress of the standards development activity</a:t>
            </a:r>
            <a:r>
              <a:rPr lang="en-US" sz="135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Tree>
    <p:extLst>
      <p:ext uri="{BB962C8B-B14F-4D97-AF65-F5344CB8AC3E}">
        <p14:creationId xmlns:p14="http://schemas.microsoft.com/office/powerpoint/2010/main" val="54400466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Policy Documents</a:t>
            </a:r>
          </a:p>
        </p:txBody>
      </p:sp>
      <p:sp>
        <p:nvSpPr>
          <p:cNvPr id="3" name="Content Placeholder 2"/>
          <p:cNvSpPr>
            <a:spLocks noGrp="1"/>
          </p:cNvSpPr>
          <p:nvPr>
            <p:ph idx="1"/>
          </p:nvPr>
        </p:nvSpPr>
        <p:spPr>
          <a:xfrm>
            <a:off x="685801" y="2083118"/>
            <a:ext cx="7770813" cy="3630693"/>
          </a:xfrm>
        </p:spPr>
        <p:txBody>
          <a:bodyPr/>
          <a:lstStyle/>
          <a:p>
            <a:r>
              <a:rPr lang="en-US" dirty="0"/>
              <a:t>IEEE Code of Ethics</a:t>
            </a:r>
          </a:p>
          <a:p>
            <a:pPr lvl="1"/>
            <a:r>
              <a:rPr lang="en-US" dirty="0">
                <a:hlinkClick r:id="rId3"/>
              </a:rPr>
              <a:t>http://www.ieee.org/about/corporate/governance/p7-8.html</a:t>
            </a:r>
            <a:r>
              <a:rPr lang="en-US" dirty="0"/>
              <a:t> </a:t>
            </a:r>
          </a:p>
          <a:p>
            <a:r>
              <a:rPr lang="en-US" dirty="0"/>
              <a:t>IEEE Standards Association (IEEE-SA) Affiliation FAQ</a:t>
            </a:r>
          </a:p>
          <a:p>
            <a:pPr lvl="1"/>
            <a:r>
              <a:rPr lang="en-US" dirty="0">
                <a:hlinkClick r:id="rId4"/>
              </a:rPr>
              <a:t>http://standards.ieee.org/faqs/affiliation.html</a:t>
            </a:r>
            <a:r>
              <a:rPr lang="en-US" dirty="0"/>
              <a:t> </a:t>
            </a:r>
          </a:p>
          <a:p>
            <a:r>
              <a:rPr lang="en-US" dirty="0"/>
              <a:t>Antitrust and Competition Policy</a:t>
            </a:r>
          </a:p>
          <a:p>
            <a:pPr lvl="1"/>
            <a:r>
              <a:rPr lang="en-US" dirty="0">
                <a:hlinkClick r:id="rId5"/>
              </a:rPr>
              <a:t>http://standards.ieee.org/resources/antitrust-guidelines.pdf</a:t>
            </a:r>
            <a:r>
              <a:rPr lang="en-US" dirty="0"/>
              <a:t>  </a:t>
            </a:r>
            <a:endParaRPr lang="en-US" dirty="0">
              <a:hlinkClick r:id="rId6"/>
            </a:endParaRPr>
          </a:p>
          <a:p>
            <a:r>
              <a:rPr lang="en-US" dirty="0"/>
              <a:t>Letter of Assurance Form</a:t>
            </a:r>
          </a:p>
          <a:p>
            <a:pPr lvl="1"/>
            <a:r>
              <a:rPr lang="en-US" dirty="0">
                <a:hlinkClick r:id="rId7"/>
              </a:rPr>
              <a:t>http://standards.ieee.org/develop/policies/bylaws/sect6-7.html#loa</a:t>
            </a:r>
            <a:r>
              <a:rPr lang="en-US" dirty="0"/>
              <a:t> </a:t>
            </a:r>
          </a:p>
          <a:p>
            <a:pPr lvl="1"/>
            <a:r>
              <a:rPr lang="en-US" dirty="0">
                <a:hlinkClick r:id="rId6"/>
              </a:rPr>
              <a:t>https://development.standards.ieee.org/myproject/Public//mytools/mob/loa.pdf</a:t>
            </a:r>
          </a:p>
          <a:p>
            <a:r>
              <a:rPr lang="en-US" dirty="0"/>
              <a:t>IEEE-SA Patent Committee FAQ &amp; Patent slides</a:t>
            </a:r>
          </a:p>
          <a:p>
            <a:pPr lvl="1"/>
            <a:r>
              <a:rPr lang="en-US" dirty="0">
                <a:hlinkClick r:id="rId8"/>
              </a:rPr>
              <a:t>http://standards.ieee.org/board/pat/faq.pdf</a:t>
            </a:r>
            <a:r>
              <a:rPr lang="en-US" dirty="0"/>
              <a:t> and </a:t>
            </a:r>
            <a:r>
              <a:rPr lang="en-US" dirty="0">
                <a:hlinkClick r:id="rId6"/>
              </a:rPr>
              <a:t>http://standards.ieee.org/board/pat/pat-slideset.ppt</a:t>
            </a:r>
            <a:r>
              <a:rPr lang="en-US" dirty="0"/>
              <a:t> </a:t>
            </a:r>
          </a:p>
          <a:p>
            <a:pPr>
              <a:buNone/>
            </a:pPr>
            <a:endParaRPr lang="en-GB" sz="900" dirty="0"/>
          </a:p>
        </p:txBody>
      </p:sp>
    </p:spTree>
    <p:extLst>
      <p:ext uri="{BB962C8B-B14F-4D97-AF65-F5344CB8AC3E}">
        <p14:creationId xmlns:p14="http://schemas.microsoft.com/office/powerpoint/2010/main" val="409486789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p:txBody>
          <a:bodyPr/>
          <a:lstStyle/>
          <a:p>
            <a:endParaRPr lang="en-US" dirty="0"/>
          </a:p>
          <a:p>
            <a:r>
              <a:rPr lang="en-US" dirty="0"/>
              <a:t>The current version of the IEEE-SA Standards Board Bylaws is available at: </a:t>
            </a:r>
          </a:p>
          <a:p>
            <a:pPr lvl="1">
              <a:buNone/>
            </a:pPr>
            <a:r>
              <a:rPr lang="en-US" sz="1350" dirty="0">
                <a:hlinkClick r:id="rId3"/>
              </a:rPr>
              <a:t>http://standards.ieee.org/develop/policies/bylaws/index.html</a:t>
            </a:r>
            <a:r>
              <a:rPr lang="en-US" sz="1350" dirty="0"/>
              <a:t> (HTML version) </a:t>
            </a:r>
          </a:p>
          <a:p>
            <a:pPr lvl="1">
              <a:buNone/>
            </a:pPr>
            <a:r>
              <a:rPr lang="en-US" sz="1350" dirty="0">
                <a:hlinkClick r:id="rId4"/>
              </a:rPr>
              <a:t>http://standards.ieee.org/develop/policies/bylaws/sb_bylaws.pdf</a:t>
            </a:r>
            <a:r>
              <a:rPr lang="en-US" sz="1350" dirty="0"/>
              <a:t> (PDF version)</a:t>
            </a:r>
            <a:r>
              <a:rPr lang="en-US" sz="1050" dirty="0"/>
              <a:t> </a:t>
            </a:r>
          </a:p>
          <a:p>
            <a:pPr>
              <a:buNone/>
            </a:pPr>
            <a:br>
              <a:rPr lang="en-US" sz="1200" dirty="0"/>
            </a:br>
            <a:endParaRPr lang="en-US" sz="1200" dirty="0"/>
          </a:p>
          <a:p>
            <a:r>
              <a:rPr lang="en-US" dirty="0"/>
              <a:t>The current version of the IEEE-SA Standards Board Operations Manual is available at: </a:t>
            </a:r>
          </a:p>
          <a:p>
            <a:pPr lvl="1">
              <a:buNone/>
            </a:pPr>
            <a:r>
              <a:rPr lang="en-US" sz="1350" dirty="0">
                <a:hlinkClick r:id="rId5"/>
              </a:rPr>
              <a:t>http://standards.ieee.org/develop/policies/opman/index.html</a:t>
            </a:r>
            <a:r>
              <a:rPr lang="en-US" sz="1350" dirty="0"/>
              <a:t> (HTML version) </a:t>
            </a:r>
          </a:p>
          <a:p>
            <a:pPr lvl="1">
              <a:buNone/>
            </a:pPr>
            <a:r>
              <a:rPr lang="en-US" sz="1350" dirty="0">
                <a:hlinkClick r:id="rId6"/>
              </a:rPr>
              <a:t>http://standards.ieee.org/develop/policies/opman/sb_om.pdf</a:t>
            </a:r>
            <a:r>
              <a:rPr lang="en-US" sz="1350" dirty="0"/>
              <a:t> (PDF version) </a:t>
            </a:r>
            <a:endParaRPr lang="en-US" sz="1200" dirty="0"/>
          </a:p>
          <a:p>
            <a:pPr>
              <a:buNone/>
            </a:pPr>
            <a:endParaRPr lang="en-GB" sz="900" dirty="0"/>
          </a:p>
        </p:txBody>
      </p:sp>
    </p:spTree>
    <p:extLst>
      <p:ext uri="{BB962C8B-B14F-4D97-AF65-F5344CB8AC3E}">
        <p14:creationId xmlns:p14="http://schemas.microsoft.com/office/powerpoint/2010/main" val="287802152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685800" y="1831137"/>
            <a:ext cx="7771680" cy="4264023"/>
          </a:xfrm>
        </p:spPr>
        <p:txBody>
          <a:bodyPr>
            <a:normAutofit/>
          </a:bodyPr>
          <a:lstStyle/>
          <a:p>
            <a:r>
              <a:rPr lang="en-US" altLang="en-US" sz="1600" dirty="0"/>
              <a:t>By participating in this activity, you agree to comply with the IEEE Code of Ethics, all applicable laws, and all IEEE policies and procedures including, but not limited to, the IEEE SA Copyright Policy. </a:t>
            </a:r>
          </a:p>
          <a:p>
            <a:pPr marL="342900" indent="-342900">
              <a:buClr>
                <a:srgbClr val="CC3300"/>
              </a:buClr>
              <a:buSzPct val="50000"/>
              <a:buFont typeface="Arial" panose="020B0604020202020204" pitchFamily="34" charset="0"/>
              <a:buChar char="•"/>
            </a:pPr>
            <a:endParaRPr lang="en-US" altLang="en-US" sz="2200" dirty="0">
              <a:latin typeface="Calibri" pitchFamily="34" charset="0"/>
              <a:cs typeface="Calibri" pitchFamily="34" charset="0"/>
            </a:endParaRPr>
          </a:p>
          <a:p>
            <a:pPr marL="642938" lvl="1" indent="-257175">
              <a:buSzPct val="150000"/>
              <a:buFont typeface="Arial" panose="020B0604020202020204" pitchFamily="34" charset="0"/>
              <a:buChar char="•"/>
            </a:pPr>
            <a:r>
              <a:rPr lang="en-US" altLang="en-US" sz="1550" dirty="0"/>
              <a:t>Previously Published material (copyright assertion indicated) shall not be presented/submitted to the Working Group nor incorporated into a Working Group draft unless permission is granted. </a:t>
            </a:r>
          </a:p>
          <a:p>
            <a:pPr marL="642938" lvl="1" indent="-257175">
              <a:buSzPct val="150000"/>
              <a:buFont typeface="Arial" panose="020B0604020202020204" pitchFamily="34" charset="0"/>
              <a:buChar char="•"/>
            </a:pPr>
            <a:r>
              <a:rPr lang="en-US" altLang="en-US" sz="1550" dirty="0"/>
              <a:t>Prior to presentation or submission, you shall notify the Working Group Chair of previously Published material and should assist the Chair in obtaining copyright permission acceptable to IEEE SA.</a:t>
            </a:r>
          </a:p>
          <a:p>
            <a:pPr marL="642938" lvl="1" indent="-257175">
              <a:buSzPct val="150000"/>
              <a:buFont typeface="Arial" panose="020B0604020202020204" pitchFamily="34" charset="0"/>
              <a:buChar char="•"/>
            </a:pPr>
            <a:r>
              <a:rPr lang="en-US" altLang="en-US" sz="1550" dirty="0"/>
              <a:t>For material that is not previously Published, IEEE is automatically granted a license to use any material that is presented or submitted.</a:t>
            </a:r>
          </a:p>
          <a:p>
            <a:pPr marL="942975" lvl="2" indent="-257175">
              <a:buSzPct val="150000"/>
              <a:buFont typeface="Arial" panose="020B0604020202020204" pitchFamily="34" charset="0"/>
              <a:buChar char="•"/>
            </a:pPr>
            <a:endParaRPr lang="en-US" altLang="en-US" sz="1400" dirty="0"/>
          </a:p>
        </p:txBody>
      </p:sp>
    </p:spTree>
    <p:extLst>
      <p:ext uri="{BB962C8B-B14F-4D97-AF65-F5344CB8AC3E}">
        <p14:creationId xmlns:p14="http://schemas.microsoft.com/office/powerpoint/2010/main" val="419985141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685801" y="867976"/>
            <a:ext cx="7771680" cy="457200"/>
          </a:xfrm>
        </p:spPr>
        <p:txBody>
          <a:bodyPr>
            <a:normAutofit fontScale="90000"/>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685801" y="2231570"/>
            <a:ext cx="7856537" cy="3483429"/>
          </a:xfrm>
        </p:spPr>
        <p:txBody>
          <a:bodyPr>
            <a:noAutofit/>
          </a:bodyPr>
          <a:lstStyle/>
          <a:p>
            <a:pPr marL="900113" lvl="2" indent="-214313">
              <a:buSzPct val="150000"/>
              <a:buFont typeface="Arial" panose="020B0604020202020204" pitchFamily="34" charset="0"/>
              <a:buChar char="•"/>
            </a:pPr>
            <a:r>
              <a:rPr lang="en-US" sz="1600" dirty="0"/>
              <a:t>The IEEE SA Copyright Policy is described in the IEEE SA Standards Board Bylaws and IEEE SA Standards Board Operations Manual</a:t>
            </a:r>
          </a:p>
          <a:p>
            <a:pPr marL="1243013" lvl="3" indent="-214313">
              <a:buSzPct val="150000"/>
              <a:buFont typeface="Arial" panose="020B0604020202020204" pitchFamily="34" charset="0"/>
              <a:buChar char="•"/>
            </a:pPr>
            <a:r>
              <a:rPr lang="en-US" sz="1200" dirty="0"/>
              <a:t>IEEE SA Copyright Policy, see </a:t>
            </a:r>
            <a:br>
              <a:rPr lang="en-US" sz="1200" dirty="0"/>
            </a:br>
            <a:r>
              <a:rPr lang="en-US" sz="1200" dirty="0"/>
              <a:t>	Clause 7 of the IEEE SA Standards Board Bylaws</a:t>
            </a:r>
            <a:br>
              <a:rPr lang="en-US" sz="1200" dirty="0"/>
            </a:br>
            <a:r>
              <a:rPr lang="en-US" sz="1200" dirty="0"/>
              <a:t> 	</a:t>
            </a:r>
            <a:r>
              <a:rPr lang="en-US" sz="1600" dirty="0">
                <a:hlinkClick r:id="rId2"/>
              </a:rPr>
              <a:t>https://standards.ieee.org/about/policies/bylaws/sect6-7.html#7</a:t>
            </a:r>
            <a:br>
              <a:rPr lang="en-US" sz="1600" dirty="0"/>
            </a:br>
            <a:r>
              <a:rPr lang="en-US" sz="1200" dirty="0"/>
              <a:t>	Clause 6.1 of the IEEE SA Standards Board Operations Manual</a:t>
            </a:r>
            <a:br>
              <a:rPr lang="en-US" sz="1200" dirty="0"/>
            </a:br>
            <a:r>
              <a:rPr lang="en-US" sz="1200" dirty="0"/>
              <a:t>	</a:t>
            </a:r>
            <a:r>
              <a:rPr lang="en-US" sz="1600" dirty="0">
                <a:hlinkClick r:id="rId3"/>
              </a:rPr>
              <a:t>https://standards.ieee.org/about/policies/opman/sect6.html</a:t>
            </a:r>
            <a:endParaRPr lang="en-US" sz="1600" dirty="0"/>
          </a:p>
          <a:p>
            <a:pPr marL="900113" lvl="2" indent="-214313">
              <a:buSzPct val="150000"/>
              <a:buFont typeface="Arial" panose="020B0604020202020204" pitchFamily="34" charset="0"/>
              <a:buChar char="•"/>
            </a:pPr>
            <a:r>
              <a:rPr lang="en-US" sz="1600" dirty="0"/>
              <a:t>IEEE SA Copyright Permission</a:t>
            </a:r>
          </a:p>
          <a:p>
            <a:pPr marL="1243013" lvl="3" indent="-214313">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900113" lvl="2" indent="-214313">
              <a:buSzPct val="150000"/>
              <a:buFont typeface="Arial" panose="020B0604020202020204" pitchFamily="34" charset="0"/>
              <a:buChar char="•"/>
            </a:pPr>
            <a:r>
              <a:rPr lang="en-US" sz="1600" dirty="0"/>
              <a:t>IEEE SA Copyright FAQs</a:t>
            </a:r>
          </a:p>
          <a:p>
            <a:pPr marL="1243013" lvl="3" indent="-214313">
              <a:buSzPct val="150000"/>
              <a:buFont typeface="Arial" panose="020B0604020202020204" pitchFamily="34" charset="0"/>
              <a:buChar char="•"/>
            </a:pPr>
            <a:r>
              <a:rPr lang="en-US" sz="1600" dirty="0">
                <a:hlinkClick r:id="rId5"/>
              </a:rPr>
              <a:t>http://standards.ieee.org/faqs/copyrights.html/</a:t>
            </a:r>
            <a:endParaRPr lang="en-US" sz="1600" dirty="0"/>
          </a:p>
          <a:p>
            <a:pPr marL="900113" lvl="2" indent="-214313">
              <a:buSzPct val="150000"/>
              <a:buFont typeface="Arial" panose="020B0604020202020204" pitchFamily="34" charset="0"/>
              <a:buChar char="•"/>
            </a:pPr>
            <a:r>
              <a:rPr lang="en-US" sz="1600" dirty="0"/>
              <a:t>IEEE SA Best Practices for IEEE Standards Development </a:t>
            </a:r>
          </a:p>
          <a:p>
            <a:pPr marL="1243013" lvl="3" indent="-214313">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900113" lvl="2" indent="-214313">
              <a:buSzPct val="150000"/>
              <a:buFont typeface="Arial" panose="020B0604020202020204" pitchFamily="34" charset="0"/>
              <a:buChar char="•"/>
            </a:pPr>
            <a:r>
              <a:rPr lang="en-US" sz="1600" dirty="0"/>
              <a:t>Distribution of Draft Standards (see 6.1.3 of the SASB Operations Manual)</a:t>
            </a:r>
          </a:p>
          <a:p>
            <a:pPr marL="1243013" lvl="3" indent="-214313">
              <a:buSzPct val="150000"/>
              <a:buFont typeface="Arial" panose="020B0604020202020204" pitchFamily="34" charset="0"/>
              <a:buChar char="•"/>
            </a:pPr>
            <a:r>
              <a:rPr lang="en-US" sz="1600" dirty="0">
                <a:hlinkClick r:id="rId3"/>
              </a:rPr>
              <a:t>https://standards.ieee.org/about/policies/opman/sect6.html</a:t>
            </a:r>
            <a:endParaRPr lang="en-US" sz="1600" dirty="0"/>
          </a:p>
          <a:p>
            <a:pPr marL="900113" lvl="2" indent="-214313">
              <a:buSzPct val="150000"/>
              <a:buFont typeface="Arial" panose="020B0604020202020204" pitchFamily="34" charset="0"/>
              <a:buChar char="•"/>
            </a:pPr>
            <a:endParaRPr lang="en-US" altLang="en-US" sz="11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6950078" y="817345"/>
            <a:ext cx="1943100" cy="1015663"/>
          </a:xfrm>
          <a:prstGeom prst="rect">
            <a:avLst/>
          </a:prstGeom>
          <a:noFill/>
        </p:spPr>
        <p:txBody>
          <a:bodyPr wrap="square" rtlCol="0">
            <a:spAutoFit/>
          </a:bodyPr>
          <a:lstStyle/>
          <a:p>
            <a:r>
              <a:rPr lang="en-US" sz="1500" dirty="0">
                <a:solidFill>
                  <a:srgbClr val="FF0000"/>
                </a:solidFill>
              </a:rPr>
              <a:t>Secretary to record that copyright policy slides were presented</a:t>
            </a:r>
          </a:p>
        </p:txBody>
      </p:sp>
    </p:spTree>
    <p:extLst>
      <p:ext uri="{BB962C8B-B14F-4D97-AF65-F5344CB8AC3E}">
        <p14:creationId xmlns:p14="http://schemas.microsoft.com/office/powerpoint/2010/main" val="413310875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220D77-4B90-B742-B74B-6BD78C0D50E7}"/>
              </a:ext>
            </a:extLst>
          </p:cNvPr>
          <p:cNvSpPr>
            <a:spLocks noGrp="1"/>
          </p:cNvSpPr>
          <p:nvPr>
            <p:ph type="title"/>
          </p:nvPr>
        </p:nvSpPr>
        <p:spPr>
          <a:xfrm>
            <a:off x="685800" y="762840"/>
            <a:ext cx="7771680" cy="1065962"/>
          </a:xfrm>
        </p:spPr>
        <p:txBody>
          <a:bodyPr/>
          <a:lstStyle/>
          <a:p>
            <a:r>
              <a:rPr lang="en-US" dirty="0" err="1"/>
              <a:t>TGbi</a:t>
            </a:r>
            <a:r>
              <a:rPr lang="en-US" dirty="0"/>
              <a:t> Agenda – July 6, 2023</a:t>
            </a:r>
            <a:br>
              <a:rPr lang="en-US" dirty="0"/>
            </a:br>
            <a:endParaRPr lang="en-US" dirty="0"/>
          </a:p>
        </p:txBody>
      </p:sp>
      <p:sp>
        <p:nvSpPr>
          <p:cNvPr id="3" name="Content Placeholder 2">
            <a:extLst>
              <a:ext uri="{FF2B5EF4-FFF2-40B4-BE49-F238E27FC236}">
                <a16:creationId xmlns:a16="http://schemas.microsoft.com/office/drawing/2014/main" id="{D9119F4E-FC06-F646-87EB-EF12912A7052}"/>
              </a:ext>
            </a:extLst>
          </p:cNvPr>
          <p:cNvSpPr>
            <a:spLocks noGrp="1"/>
          </p:cNvSpPr>
          <p:nvPr>
            <p:ph idx="1"/>
          </p:nvPr>
        </p:nvSpPr>
        <p:spPr>
          <a:xfrm>
            <a:off x="685800" y="1343025"/>
            <a:ext cx="8058150" cy="5210175"/>
          </a:xfrm>
        </p:spPr>
        <p:txBody>
          <a:bodyPr>
            <a:normAutofit fontScale="92500" lnSpcReduction="10000"/>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400" spc="-1" dirty="0">
                <a:latin typeface="Times New Roman"/>
                <a:cs typeface="Times New Roman"/>
                <a:sym typeface="Times New Roman"/>
              </a:rPr>
              <a:t>Administrative</a:t>
            </a:r>
          </a:p>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endParaRPr lang="en-US" sz="1400" spc="-1" dirty="0">
              <a:latin typeface="Times New Roman"/>
              <a:cs typeface="Times New Roman"/>
              <a:sym typeface="Times New Roman"/>
            </a:endParaRPr>
          </a:p>
          <a:p>
            <a:pPr marL="342900" lvl="0" indent="-342900">
              <a:buFont typeface="Arial" panose="020B0604020202020204" pitchFamily="34" charset="0"/>
              <a:buChar char="•"/>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Agenda approval –  approved by unanimous consent (16 participants)</a:t>
            </a:r>
          </a:p>
          <a:p>
            <a:pPr lvl="1">
              <a:defRPr sz="1500" spc="-1">
                <a:latin typeface="Arial"/>
                <a:ea typeface="Arial"/>
                <a:cs typeface="Arial"/>
                <a:sym typeface="Arial"/>
              </a:defRPr>
            </a:pPr>
            <a:endParaRPr lang="en-US" sz="1400" spc="-1" dirty="0">
              <a:latin typeface="Times New Roman" panose="02020603050405020304" pitchFamily="18" charset="0"/>
              <a:cs typeface="Times New Roman" panose="02020603050405020304" pitchFamily="18" charset="0"/>
              <a:sym typeface="Arial"/>
            </a:endParaRPr>
          </a:p>
          <a:p>
            <a:pPr marL="57150" lvl="1" indent="-342900">
              <a:buFont typeface="Arial" panose="020B0604020202020204" pitchFamily="34" charset="0"/>
              <a:buChar char="•"/>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Need secretary for this meeting and the interim session – volunteer(s)? </a:t>
            </a:r>
          </a:p>
          <a:p>
            <a:pPr marL="971550" lvl="2" indent="-342900">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Carol to take minutes today, others needed for next week</a:t>
            </a:r>
          </a:p>
          <a:p>
            <a:pPr marL="57150" lvl="1" indent="-342900">
              <a:buFont typeface="Arial" panose="020B0604020202020204" pitchFamily="34" charset="0"/>
              <a:buChar char="•"/>
              <a:defRPr sz="1500" spc="-1">
                <a:latin typeface="Arial"/>
                <a:ea typeface="Arial"/>
                <a:cs typeface="Arial"/>
                <a:sym typeface="Arial"/>
              </a:defRPr>
            </a:pPr>
            <a:endParaRPr lang="en-US" sz="1400" spc="-1" dirty="0">
              <a:latin typeface="Times New Roman" panose="02020603050405020304" pitchFamily="18" charset="0"/>
              <a:cs typeface="Times New Roman" panose="02020603050405020304" pitchFamily="18" charset="0"/>
              <a:sym typeface="Arial"/>
            </a:endParaRPr>
          </a:p>
          <a:p>
            <a:pPr marL="57150" lvl="1" indent="-342900">
              <a:buFont typeface="Arial" panose="020B0604020202020204" pitchFamily="34" charset="0"/>
              <a:buChar char="•"/>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July Plenary meeting slots:</a:t>
            </a:r>
          </a:p>
          <a:p>
            <a:pPr marL="971550" lvl="2" indent="-342900">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Monday 		PM1 </a:t>
            </a:r>
          </a:p>
          <a:p>
            <a:pPr marL="971550" lvl="2" indent="-342900">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Tuesday 		PM2</a:t>
            </a:r>
          </a:p>
          <a:p>
            <a:pPr marL="971550" lvl="2" indent="-342900">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Wednesday 		PM2</a:t>
            </a:r>
          </a:p>
          <a:p>
            <a:pPr marL="971550" lvl="2" indent="-342900">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Thursday 		PM1</a:t>
            </a:r>
          </a:p>
          <a:p>
            <a:pPr lvl="1">
              <a:defRPr sz="1500" spc="-1">
                <a:latin typeface="Arial"/>
                <a:ea typeface="Arial"/>
                <a:cs typeface="Arial"/>
                <a:sym typeface="Arial"/>
              </a:defRPr>
            </a:pPr>
            <a:endParaRPr lang="en-US" sz="1400" b="1" spc="-1" dirty="0">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400" b="1" spc="-1" dirty="0">
                <a:latin typeface="Times New Roman"/>
                <a:cs typeface="Times New Roman"/>
                <a:sym typeface="Times New Roman"/>
              </a:rPr>
              <a:t>Discussion</a:t>
            </a:r>
            <a:endParaRPr lang="en-US" sz="1400" spc="-1" dirty="0">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endParaRPr lang="en-US" sz="1400" spc="-1" dirty="0">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Submissions for Plenary session:</a:t>
            </a:r>
          </a:p>
          <a:p>
            <a:pPr marL="1257300" lvl="2" indent="-342900">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1148r0 – RCM Follow up – Stephane</a:t>
            </a:r>
          </a:p>
          <a:p>
            <a:pPr marL="1257300" lvl="2" indent="-342900">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1079r0 – Probe Request spec text – Po-Kai</a:t>
            </a:r>
          </a:p>
          <a:p>
            <a:pPr marL="1257300" lvl="2" indent="-342900">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1147r0 – Obfuscation Computation Procedure - Julien</a:t>
            </a:r>
          </a:p>
          <a:p>
            <a:pPr marL="1257300" lvl="2" indent="-342900">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Doc# - Proposed RCM text – Carol</a:t>
            </a:r>
          </a:p>
          <a:p>
            <a:pPr marL="1257300" lvl="2" indent="-342900">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Antonio – submissions to be uploaded</a:t>
            </a:r>
          </a:p>
          <a:p>
            <a:pPr marL="1257300" lvl="2" indent="-342900">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873r1 – Phil – prefers Monday or Thursday (PM1)</a:t>
            </a:r>
          </a:p>
          <a:p>
            <a:pPr marL="1257300" lvl="2" indent="-342900">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Others?</a:t>
            </a:r>
          </a:p>
          <a:p>
            <a:pPr marL="1257300" lvl="2" indent="-342900">
              <a:defRPr sz="1500" spc="-1">
                <a:latin typeface="Arial"/>
                <a:ea typeface="Arial"/>
                <a:cs typeface="Arial"/>
                <a:sym typeface="Arial"/>
              </a:defRPr>
            </a:pPr>
            <a:endParaRPr lang="en-US" sz="1400" spc="-1" dirty="0">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400" spc="-1" dirty="0">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400" b="1" spc="-1" dirty="0">
                <a:latin typeface="Times New Roman" panose="02020603050405020304" pitchFamily="18" charset="0"/>
                <a:cs typeface="Times New Roman" panose="02020603050405020304" pitchFamily="18" charset="0"/>
                <a:sym typeface="Arial"/>
              </a:rPr>
              <a:t>Adjourn</a:t>
            </a:r>
            <a:endParaRPr lang="en-US" sz="1400" dirty="0"/>
          </a:p>
        </p:txBody>
      </p:sp>
    </p:spTree>
    <p:extLst>
      <p:ext uri="{BB962C8B-B14F-4D97-AF65-F5344CB8AC3E}">
        <p14:creationId xmlns:p14="http://schemas.microsoft.com/office/powerpoint/2010/main" val="88108499"/>
      </p:ext>
    </p:extLst>
  </p:cSld>
  <p:clrMapOvr>
    <a:masterClrMapping/>
  </p:clrMapOvr>
  <p:transition spd="med"/>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3A60627-1ECB-DA47-B9C7-75BD7DBED9F0}"/>
              </a:ext>
            </a:extLst>
          </p:cNvPr>
          <p:cNvSpPr>
            <a:spLocks noGrp="1"/>
          </p:cNvSpPr>
          <p:nvPr>
            <p:ph type="title"/>
          </p:nvPr>
        </p:nvSpPr>
        <p:spPr/>
        <p:txBody>
          <a:bodyPr/>
          <a:lstStyle/>
          <a:p>
            <a:r>
              <a:rPr lang="en-US" dirty="0"/>
              <a:t>Timeline</a:t>
            </a:r>
          </a:p>
        </p:txBody>
      </p:sp>
      <p:sp>
        <p:nvSpPr>
          <p:cNvPr id="4" name="Text Placeholder 3">
            <a:extLst>
              <a:ext uri="{FF2B5EF4-FFF2-40B4-BE49-F238E27FC236}">
                <a16:creationId xmlns:a16="http://schemas.microsoft.com/office/drawing/2014/main" id="{16685247-17BB-1747-8EE0-02714A250D97}"/>
              </a:ext>
            </a:extLst>
          </p:cNvPr>
          <p:cNvSpPr>
            <a:spLocks noGrp="1"/>
          </p:cNvSpPr>
          <p:nvPr>
            <p:ph type="body" idx="1"/>
          </p:nvPr>
        </p:nvSpPr>
        <p:spPr>
          <a:xfrm>
            <a:off x="685800" y="1751762"/>
            <a:ext cx="7770814" cy="3870664"/>
          </a:xfrm>
        </p:spPr>
        <p:txBody>
          <a:bodyPr>
            <a:normAutofit/>
          </a:bodyPr>
          <a:lstStyle/>
          <a:p>
            <a:r>
              <a:rPr lang="en-US" dirty="0"/>
              <a:t>TG use case start:			March 2021</a:t>
            </a:r>
          </a:p>
          <a:p>
            <a:r>
              <a:rPr lang="en-US" dirty="0"/>
              <a:t>Use case completion:			February 2022</a:t>
            </a:r>
          </a:p>
          <a:p>
            <a:r>
              <a:rPr lang="en-US" dirty="0"/>
              <a:t>Features identified:			September 2022</a:t>
            </a:r>
          </a:p>
          <a:p>
            <a:r>
              <a:rPr lang="en-US" dirty="0"/>
              <a:t>Comment collection:			September 2023</a:t>
            </a:r>
          </a:p>
          <a:p>
            <a:r>
              <a:rPr lang="en-US" dirty="0"/>
              <a:t>LB initial:   				January 2024</a:t>
            </a:r>
            <a:endParaRPr lang="en-US" dirty="0">
              <a:solidFill>
                <a:srgbClr val="FF0000"/>
              </a:solidFill>
            </a:endParaRPr>
          </a:p>
          <a:p>
            <a:r>
              <a:rPr lang="en-US" dirty="0"/>
              <a:t>LB re-circ:  				November 2023</a:t>
            </a:r>
            <a:endParaRPr lang="en-US" dirty="0">
              <a:solidFill>
                <a:srgbClr val="FF0000"/>
              </a:solidFill>
            </a:endParaRPr>
          </a:p>
          <a:p>
            <a:r>
              <a:rPr lang="en-US" dirty="0"/>
              <a:t>Ballot Pool: 				December 2024</a:t>
            </a:r>
          </a:p>
          <a:p>
            <a:r>
              <a:rPr lang="en-US" dirty="0"/>
              <a:t>MDR: 				December 2024</a:t>
            </a:r>
          </a:p>
          <a:p>
            <a:r>
              <a:rPr lang="en-US" dirty="0"/>
              <a:t>SA ballot: 				January 2025</a:t>
            </a:r>
          </a:p>
          <a:p>
            <a:r>
              <a:rPr lang="en-US" dirty="0"/>
              <a:t>SA re-circ: 				July 2025</a:t>
            </a:r>
          </a:p>
          <a:p>
            <a:r>
              <a:rPr lang="en-US" dirty="0"/>
              <a:t>802.11/EC approval: 			January 2026</a:t>
            </a:r>
          </a:p>
          <a:p>
            <a:r>
              <a:rPr lang="en-US" dirty="0" err="1"/>
              <a:t>RevCom</a:t>
            </a:r>
            <a:r>
              <a:rPr lang="en-US" dirty="0"/>
              <a:t>/SASB approval: 		March 2026</a:t>
            </a:r>
          </a:p>
          <a:p>
            <a:endParaRPr lang="en-US" dirty="0"/>
          </a:p>
        </p:txBody>
      </p:sp>
    </p:spTree>
    <p:extLst>
      <p:ext uri="{BB962C8B-B14F-4D97-AF65-F5344CB8AC3E}">
        <p14:creationId xmlns:p14="http://schemas.microsoft.com/office/powerpoint/2010/main" val="233266254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EBDD9E-AB20-1649-8FA3-E10A5DC56526}"/>
              </a:ext>
            </a:extLst>
          </p:cNvPr>
          <p:cNvSpPr>
            <a:spLocks noGrp="1"/>
          </p:cNvSpPr>
          <p:nvPr>
            <p:ph type="title"/>
          </p:nvPr>
        </p:nvSpPr>
        <p:spPr/>
        <p:txBody>
          <a:bodyPr/>
          <a:lstStyle/>
          <a:p>
            <a:r>
              <a:rPr lang="en-US" dirty="0"/>
              <a:t>Organizing Plan</a:t>
            </a:r>
          </a:p>
        </p:txBody>
      </p:sp>
      <p:graphicFrame>
        <p:nvGraphicFramePr>
          <p:cNvPr id="4" name="Diagram 3">
            <a:extLst>
              <a:ext uri="{FF2B5EF4-FFF2-40B4-BE49-F238E27FC236}">
                <a16:creationId xmlns:a16="http://schemas.microsoft.com/office/drawing/2014/main" id="{CDD45EA2-6A75-1A4B-AD6E-94AAD70785CE}"/>
              </a:ext>
            </a:extLst>
          </p:cNvPr>
          <p:cNvGraphicFramePr/>
          <p:nvPr>
            <p:extLst>
              <p:ext uri="{D42A27DB-BD31-4B8C-83A1-F6EECF244321}">
                <p14:modId xmlns:p14="http://schemas.microsoft.com/office/powerpoint/2010/main" val="3284386206"/>
              </p:ext>
            </p:extLst>
          </p:nvPr>
        </p:nvGraphicFramePr>
        <p:xfrm>
          <a:off x="685800" y="1981080"/>
          <a:ext cx="7771680" cy="411408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827123767"/>
      </p:ext>
    </p:extLst>
  </p:cSld>
  <p:clrMapOvr>
    <a:masterClrMapping/>
  </p:clrMapOvr>
  <p:transition spd="med"/>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 name="TextShape 1"/>
          <p:cNvSpPr txBox="1"/>
          <p:nvPr/>
        </p:nvSpPr>
        <p:spPr>
          <a:xfrm>
            <a:off x="685800" y="972559"/>
            <a:ext cx="7771680" cy="49244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algn="ctr">
              <a:defRPr sz="3200" b="1" spc="-100">
                <a:latin typeface="Times New Roman"/>
                <a:ea typeface="Times New Roman"/>
                <a:cs typeface="Times New Roman"/>
                <a:sym typeface="Times New Roman"/>
              </a:defRPr>
            </a:lvl1pPr>
          </a:lstStyle>
          <a:p>
            <a:r>
              <a:rPr dirty="0"/>
              <a:t>Amendment Title</a:t>
            </a:r>
          </a:p>
        </p:txBody>
      </p:sp>
      <p:sp>
        <p:nvSpPr>
          <p:cNvPr id="87" name="TextShape 2"/>
          <p:cNvSpPr txBox="1"/>
          <p:nvPr/>
        </p:nvSpPr>
        <p:spPr>
          <a:xfrm>
            <a:off x="685800" y="1981079"/>
            <a:ext cx="7771680" cy="138499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spAutoFit/>
          </a:bodyPr>
          <a:lstStyle/>
          <a:p>
            <a:pPr marL="180360" indent="-179999">
              <a:spcBef>
                <a:spcPts val="1100"/>
              </a:spcBef>
              <a:buClr>
                <a:srgbClr val="000000"/>
              </a:buClr>
              <a:buSzPct val="100000"/>
              <a:buFont typeface="Symbol"/>
              <a:buChar char="·"/>
              <a:defRPr spc="-1">
                <a:latin typeface="Times New Roman"/>
                <a:ea typeface="Times New Roman"/>
                <a:cs typeface="Times New Roman"/>
                <a:sym typeface="Times New Roman"/>
              </a:defRPr>
            </a:pPr>
            <a:r>
              <a:rPr dirty="0"/>
              <a:t>Standard for Information technology--Telecommunications and information exchange between systems Local and metropolitan area networks--Specific requirements Part 11: Wireless LAN Medium Access Control (MAC) and Physical Layer (PHY) Specifications-- Amendment: Enhanced service with user privacy protection</a:t>
            </a:r>
          </a:p>
        </p:txBody>
      </p:sp>
    </p:spTree>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CustomShape 1"/>
          <p:cNvSpPr txBox="1"/>
          <p:nvPr/>
        </p:nvSpPr>
        <p:spPr>
          <a:xfrm>
            <a:off x="685800" y="946200"/>
            <a:ext cx="7771680" cy="54479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Abstract</a:t>
            </a:r>
          </a:p>
        </p:txBody>
      </p:sp>
      <p:sp>
        <p:nvSpPr>
          <p:cNvPr id="59" name="CustomShape 2"/>
          <p:cNvSpPr txBox="1"/>
          <p:nvPr/>
        </p:nvSpPr>
        <p:spPr>
          <a:xfrm>
            <a:off x="685800" y="1981080"/>
            <a:ext cx="7771680" cy="130364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marL="340920" indent="-340201" algn="ctr">
              <a:spcBef>
                <a:spcPts val="400"/>
              </a:spcBef>
              <a:defRPr sz="2400" b="1" spc="-1">
                <a:latin typeface="Times New Roman"/>
                <a:ea typeface="Times New Roman"/>
                <a:cs typeface="Times New Roman"/>
                <a:sym typeface="Times New Roman"/>
              </a:defRPr>
            </a:pPr>
            <a:r>
              <a:rPr dirty="0"/>
              <a:t>Agenda for:</a:t>
            </a:r>
          </a:p>
          <a:p>
            <a:pPr marL="340920" indent="-340201" algn="ctr">
              <a:spcBef>
                <a:spcPts val="400"/>
              </a:spcBef>
              <a:defRPr sz="2400" spc="-1">
                <a:latin typeface="Arial"/>
                <a:ea typeface="Arial"/>
                <a:cs typeface="Arial"/>
                <a:sym typeface="Arial"/>
              </a:defRPr>
            </a:pPr>
            <a:endParaRPr dirty="0"/>
          </a:p>
          <a:p>
            <a:pPr marL="340920" indent="-340201" algn="ctr">
              <a:spcBef>
                <a:spcPts val="400"/>
              </a:spcBef>
              <a:defRPr sz="2400" b="1" spc="-1">
                <a:latin typeface="Times New Roman"/>
                <a:ea typeface="Times New Roman"/>
                <a:cs typeface="Times New Roman"/>
                <a:sym typeface="Times New Roman"/>
              </a:defRPr>
            </a:pPr>
            <a:r>
              <a:rPr lang="en-US" dirty="0" err="1"/>
              <a:t>TGbi</a:t>
            </a:r>
            <a:r>
              <a:rPr lang="en-US" dirty="0"/>
              <a:t>, July 5 Teleconference 2023</a:t>
            </a:r>
          </a:p>
        </p:txBody>
      </p:sp>
    </p:spTree>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 name="CustomShape 1"/>
          <p:cNvSpPr txBox="1"/>
          <p:nvPr/>
        </p:nvSpPr>
        <p:spPr>
          <a:xfrm>
            <a:off x="685800" y="2025031"/>
            <a:ext cx="7771680" cy="92405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p>
            <a:pPr algn="ctr">
              <a:defRPr sz="2700" b="1" spc="-1">
                <a:latin typeface="Times New Roman"/>
                <a:ea typeface="Times New Roman"/>
                <a:cs typeface="Times New Roman"/>
                <a:sym typeface="Times New Roman"/>
              </a:defRPr>
            </a:pPr>
            <a:r>
              <a:rPr dirty="0"/>
              <a:t>IEEE 802.11  </a:t>
            </a:r>
            <a:br>
              <a:rPr dirty="0"/>
            </a:br>
            <a:r>
              <a:rPr lang="en-US" dirty="0"/>
              <a:t>Enhanced Data Privacy Task Group</a:t>
            </a:r>
            <a:endParaRPr dirty="0"/>
          </a:p>
        </p:txBody>
      </p:sp>
      <p:sp>
        <p:nvSpPr>
          <p:cNvPr id="62" name="CustomShape 2"/>
          <p:cNvSpPr txBox="1"/>
          <p:nvPr/>
        </p:nvSpPr>
        <p:spPr>
          <a:xfrm>
            <a:off x="1371598" y="3581279"/>
            <a:ext cx="6400084" cy="147805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algn="ctr">
              <a:spcBef>
                <a:spcPts val="400"/>
              </a:spcBef>
              <a:defRPr sz="2000" b="1" spc="-1">
                <a:latin typeface="Times New Roman"/>
                <a:ea typeface="Times New Roman"/>
                <a:cs typeface="Times New Roman"/>
                <a:sym typeface="Times New Roman"/>
              </a:defRPr>
            </a:pPr>
            <a:r>
              <a:rPr dirty="0"/>
              <a:t>Chair: Carol Ansley</a:t>
            </a:r>
            <a:endParaRPr lang="en-US" dirty="0"/>
          </a:p>
          <a:p>
            <a:pPr algn="ctr">
              <a:spcBef>
                <a:spcPts val="400"/>
              </a:spcBef>
              <a:defRPr sz="2000" b="1" spc="-1">
                <a:latin typeface="Times New Roman"/>
                <a:ea typeface="Times New Roman"/>
                <a:cs typeface="Times New Roman"/>
                <a:sym typeface="Times New Roman"/>
              </a:defRPr>
            </a:pPr>
            <a:r>
              <a:rPr lang="en-US" dirty="0"/>
              <a:t>Vice Chairs: Jerome Henry  Stephen McCann</a:t>
            </a:r>
          </a:p>
          <a:p>
            <a:pPr algn="ctr">
              <a:spcBef>
                <a:spcPts val="400"/>
              </a:spcBef>
              <a:defRPr sz="2000" b="1" spc="-1">
                <a:latin typeface="Times New Roman"/>
                <a:ea typeface="Times New Roman"/>
                <a:cs typeface="Times New Roman"/>
                <a:sym typeface="Times New Roman"/>
              </a:defRPr>
            </a:pPr>
            <a:r>
              <a:rPr lang="en-US" dirty="0"/>
              <a:t>Secretary: Amelia </a:t>
            </a:r>
            <a:r>
              <a:rPr lang="en-US" dirty="0" err="1"/>
              <a:t>Andersdotter</a:t>
            </a:r>
            <a:endParaRPr lang="en-US" dirty="0"/>
          </a:p>
          <a:p>
            <a:pPr algn="ctr">
              <a:spcBef>
                <a:spcPts val="400"/>
              </a:spcBef>
              <a:defRPr sz="2000" b="1" spc="-1">
                <a:latin typeface="Times New Roman"/>
                <a:ea typeface="Times New Roman"/>
                <a:cs typeface="Times New Roman"/>
                <a:sym typeface="Times New Roman"/>
              </a:defRPr>
            </a:pPr>
            <a:r>
              <a:rPr lang="en-US" dirty="0"/>
              <a:t>Technical Editor: Po-Kai Huang</a:t>
            </a:r>
            <a:endParaRPr dirty="0"/>
          </a:p>
        </p:txBody>
      </p:sp>
    </p:spTree>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 name="CustomShape 1"/>
          <p:cNvSpPr txBox="1"/>
          <p:nvPr/>
        </p:nvSpPr>
        <p:spPr>
          <a:xfrm>
            <a:off x="685800" y="2572130"/>
            <a:ext cx="7771680" cy="5855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rPr lang="en-US" dirty="0"/>
              <a:t>Thursday July 6, 2023</a:t>
            </a:r>
            <a:endParaRPr dirty="0"/>
          </a:p>
        </p:txBody>
      </p:sp>
    </p:spTree>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 name="CustomShape 1"/>
          <p:cNvSpPr txBox="1"/>
          <p:nvPr/>
        </p:nvSpPr>
        <p:spPr>
          <a:xfrm>
            <a:off x="685800" y="946200"/>
            <a:ext cx="7771680" cy="54479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Attendance, etc.</a:t>
            </a:r>
          </a:p>
        </p:txBody>
      </p:sp>
      <p:sp>
        <p:nvSpPr>
          <p:cNvPr id="70" name="CustomShape 2"/>
          <p:cNvSpPr txBox="1"/>
          <p:nvPr/>
        </p:nvSpPr>
        <p:spPr>
          <a:xfrm>
            <a:off x="685800" y="1981080"/>
            <a:ext cx="7771680" cy="178582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marL="343080" indent="-342358">
              <a:spcBef>
                <a:spcPts val="600"/>
              </a:spcBef>
              <a:buClr>
                <a:srgbClr val="000000"/>
              </a:buClr>
              <a:buSzPct val="100000"/>
              <a:buFont typeface="Symbol"/>
              <a:buChar char="·"/>
              <a:defRPr sz="2800" b="1" spc="-1">
                <a:latin typeface="Times New Roman"/>
                <a:ea typeface="Times New Roman"/>
                <a:cs typeface="Times New Roman"/>
                <a:sym typeface="Times New Roman"/>
              </a:defRPr>
            </a:pPr>
            <a:r>
              <a:rPr dirty="0"/>
              <a:t>Reminders to attendees:</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Sign in for attendance tracking</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Noises off</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No recordings</a:t>
            </a:r>
          </a:p>
        </p:txBody>
      </p:sp>
    </p:spTree>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C105C3-03E1-7944-A6B9-3AD36234D136}"/>
              </a:ext>
            </a:extLst>
          </p:cNvPr>
          <p:cNvSpPr>
            <a:spLocks noGrp="1"/>
          </p:cNvSpPr>
          <p:nvPr>
            <p:ph type="title"/>
          </p:nvPr>
        </p:nvSpPr>
        <p:spPr>
          <a:xfrm>
            <a:off x="527050" y="679452"/>
            <a:ext cx="8229600" cy="448733"/>
          </a:xfrm>
        </p:spPr>
        <p:txBody>
          <a:bodyPr>
            <a:noAutofit/>
          </a:bodyPr>
          <a:lstStyle/>
          <a:p>
            <a:pPr eaLnBrk="1" hangingPunct="1">
              <a:defRPr/>
            </a:pPr>
            <a:r>
              <a:rPr lang="en-US" altLang="en-US" dirty="0"/>
              <a:t>Participants have a duty to inform the IEEE</a:t>
            </a:r>
            <a:endParaRPr lang="en-US" dirty="0"/>
          </a:p>
        </p:txBody>
      </p:sp>
      <p:sp>
        <p:nvSpPr>
          <p:cNvPr id="41987" name="Content Placeholder 2">
            <a:extLst>
              <a:ext uri="{FF2B5EF4-FFF2-40B4-BE49-F238E27FC236}">
                <a16:creationId xmlns:a16="http://schemas.microsoft.com/office/drawing/2014/main" id="{F5FAEE06-9B94-624D-B406-3AAB9CC0CFCC}"/>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3E354365-D54D-8443-8BCA-3592517F9F83}"/>
              </a:ext>
            </a:extLst>
          </p:cNvPr>
          <p:cNvSpPr/>
          <p:nvPr/>
        </p:nvSpPr>
        <p:spPr>
          <a:xfrm>
            <a:off x="695739" y="1441451"/>
            <a:ext cx="8130761" cy="4769960"/>
          </a:xfrm>
          <a:prstGeom prst="rect">
            <a:avLst/>
          </a:prstGeom>
        </p:spPr>
        <p:txBody>
          <a:bodyPr wrap="square">
            <a:spAutoFit/>
          </a:bodyPr>
          <a:lstStyle/>
          <a:p>
            <a:pPr marL="230394" lvl="1" indent="-230394" hangingPunct="1">
              <a:buClr>
                <a:srgbClr val="4AC9E3"/>
              </a:buClr>
              <a:buSzPct val="150000"/>
              <a:buFont typeface="Arial" panose="020B0604020202020204" pitchFamily="34" charset="0"/>
              <a:buChar char="•"/>
              <a:defRPr/>
            </a:pPr>
            <a:r>
              <a:rPr lang="en-US" altLang="en-US" sz="2133" b="1" dirty="0">
                <a:latin typeface="Calibri" panose="020F0502020204030204" pitchFamily="34" charset="0"/>
                <a:cs typeface="Calibri" panose="020F0502020204030204" pitchFamily="34" charset="0"/>
              </a:rPr>
              <a:t>Participants </a:t>
            </a:r>
            <a:r>
              <a:rPr lang="en-US" altLang="en-US" sz="2133" b="1" u="sng" dirty="0">
                <a:latin typeface="Calibri" panose="020F0502020204030204" pitchFamily="34" charset="0"/>
                <a:cs typeface="Calibri" panose="020F0502020204030204" pitchFamily="34" charset="0"/>
              </a:rPr>
              <a:t>shall</a:t>
            </a:r>
            <a:r>
              <a:rPr lang="en-US" altLang="en-US" sz="2133"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eaLnBrk="1" hangingPunct="1">
              <a:buClr>
                <a:srgbClr val="4AC9E3"/>
              </a:buClr>
              <a:buSzPct val="150000"/>
              <a:buFont typeface="Arial" panose="020B0604020202020204" pitchFamily="34" charset="0"/>
              <a:buChar char="•"/>
              <a:defRPr/>
            </a:pPr>
            <a:endParaRPr lang="en-US" altLang="en-US" sz="2133" b="1" dirty="0">
              <a:latin typeface="Calibri" panose="020F0502020204030204" pitchFamily="34" charset="0"/>
              <a:cs typeface="Calibri" panose="020F0502020204030204" pitchFamily="34" charset="0"/>
            </a:endParaRPr>
          </a:p>
          <a:p>
            <a:pPr marL="230394" lvl="1" indent="-230394" hangingPunct="1">
              <a:buClr>
                <a:srgbClr val="4AC9E3"/>
              </a:buClr>
              <a:buSzPct val="150000"/>
              <a:buFont typeface="Arial" panose="020B0604020202020204" pitchFamily="34" charset="0"/>
              <a:buChar char="•"/>
              <a:defRPr/>
            </a:pPr>
            <a:r>
              <a:rPr lang="en-US" altLang="en-US" sz="2133" b="1" dirty="0">
                <a:latin typeface="Calibri" panose="020F0502020204030204" pitchFamily="34" charset="0"/>
                <a:cs typeface="Calibri" panose="020F0502020204030204" pitchFamily="34" charset="0"/>
              </a:rPr>
              <a:t>Participants </a:t>
            </a:r>
            <a:r>
              <a:rPr lang="en-US" altLang="en-US" sz="2133" b="1" u="sng" dirty="0">
                <a:latin typeface="Calibri" panose="020F0502020204030204" pitchFamily="34" charset="0"/>
                <a:cs typeface="Calibri" panose="020F0502020204030204" pitchFamily="34" charset="0"/>
              </a:rPr>
              <a:t>should </a:t>
            </a:r>
            <a:r>
              <a:rPr lang="en-US" altLang="en-US" sz="2133"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eaLnBrk="1" hangingPunct="1">
              <a:buSzPct val="150000"/>
              <a:buFont typeface="Arial" panose="020B0604020202020204" pitchFamily="34" charset="0"/>
              <a:buChar char="•"/>
              <a:defRPr/>
            </a:pPr>
            <a:endParaRPr lang="en-US" altLang="en-US" sz="2400" b="1" dirty="0">
              <a:latin typeface="Calibri" panose="020F0502020204030204" pitchFamily="34" charset="0"/>
              <a:cs typeface="Calibri" panose="020F0502020204030204" pitchFamily="34" charset="0"/>
            </a:endParaRPr>
          </a:p>
          <a:p>
            <a:pPr lvl="1" eaLnBrk="1" hangingPunct="1">
              <a:buSzPct val="150000"/>
              <a:buFont typeface="Arial" panose="020B0604020202020204" pitchFamily="34" charset="0"/>
              <a:buChar char="•"/>
              <a:defRPr/>
            </a:pPr>
            <a:endParaRPr lang="en-US" altLang="en-US" sz="2400" b="1" dirty="0">
              <a:latin typeface="Calibri" panose="020F0502020204030204" pitchFamily="34" charset="0"/>
              <a:cs typeface="Calibri" panose="020F0502020204030204" pitchFamily="34" charset="0"/>
            </a:endParaRPr>
          </a:p>
          <a:p>
            <a:pPr lvl="1" algn="ctr" hangingPunct="1">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AB5DE7-22F7-C946-9CC1-3029D241F9C3}"/>
              </a:ext>
            </a:extLst>
          </p:cNvPr>
          <p:cNvSpPr>
            <a:spLocks noGrp="1"/>
          </p:cNvSpPr>
          <p:nvPr>
            <p:ph type="title"/>
          </p:nvPr>
        </p:nvSpPr>
        <p:spPr>
          <a:xfrm>
            <a:off x="457200" y="793859"/>
            <a:ext cx="8229600" cy="448733"/>
          </a:xfrm>
        </p:spPr>
        <p:txBody>
          <a:bodyPr>
            <a:noAutofit/>
          </a:bodyPr>
          <a:lstStyle/>
          <a:p>
            <a:pPr eaLnBrk="1" hangingPunct="1">
              <a:defRPr/>
            </a:pPr>
            <a:r>
              <a:rPr lang="en-US" altLang="en-US" dirty="0"/>
              <a:t>Ways to inform IEEE</a:t>
            </a:r>
            <a:endParaRPr lang="en-US" dirty="0"/>
          </a:p>
        </p:txBody>
      </p:sp>
      <p:sp>
        <p:nvSpPr>
          <p:cNvPr id="43011" name="Content Placeholder 2">
            <a:extLst>
              <a:ext uri="{FF2B5EF4-FFF2-40B4-BE49-F238E27FC236}">
                <a16:creationId xmlns:a16="http://schemas.microsoft.com/office/drawing/2014/main" id="{17915B75-ABFE-5744-BE60-6622034CB561}"/>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EBBB8EC7-0E82-4640-917B-3F3BF1FBE152}"/>
              </a:ext>
            </a:extLst>
          </p:cNvPr>
          <p:cNvSpPr/>
          <p:nvPr/>
        </p:nvSpPr>
        <p:spPr>
          <a:xfrm>
            <a:off x="325966" y="1361124"/>
            <a:ext cx="8492067" cy="4758162"/>
          </a:xfrm>
          <a:prstGeom prst="rect">
            <a:avLst/>
          </a:prstGeom>
        </p:spPr>
        <p:txBody>
          <a:bodyPr>
            <a:spAutoFit/>
          </a:bodyPr>
          <a:lstStyle/>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Cause an LOA to be submitted to the IEEE SA (patcom@ieee.org); or</a:t>
            </a:r>
          </a:p>
          <a:p>
            <a:pPr marL="230394" indent="-230394" hangingPunct="1">
              <a:buClr>
                <a:srgbClr val="4AC9E3"/>
              </a:buClr>
              <a:buSzPct val="150000"/>
              <a:buFont typeface="Arial" panose="020B0604020202020204" pitchFamily="34" charset="0"/>
              <a:buChar char="•"/>
              <a:defRPr/>
            </a:pPr>
            <a:endParaRPr lang="en-US" altLang="en-US" sz="2133" b="1" dirty="0">
              <a:latin typeface="Calibri" pitchFamily="34" charset="0"/>
              <a:cs typeface="Calibri" pitchFamily="34" charset="0"/>
            </a:endParaRPr>
          </a:p>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Provide the chair of this group with the identity of the holder(s) of any and all such claims as soon as possible; or</a:t>
            </a:r>
          </a:p>
          <a:p>
            <a:pPr marL="230394" indent="-230394" hangingPunct="1">
              <a:buClr>
                <a:srgbClr val="4AC9E3"/>
              </a:buClr>
              <a:buSzPct val="150000"/>
              <a:buFont typeface="Arial" panose="020B0604020202020204" pitchFamily="34" charset="0"/>
              <a:buChar char="•"/>
              <a:defRPr/>
            </a:pPr>
            <a:endParaRPr lang="en-US" altLang="en-US" sz="2133" b="1" dirty="0">
              <a:latin typeface="Calibri" pitchFamily="34" charset="0"/>
              <a:cs typeface="Calibri" pitchFamily="34" charset="0"/>
            </a:endParaRPr>
          </a:p>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Speak up now and respond to this Call for Potentially Essential Patents</a:t>
            </a:r>
          </a:p>
          <a:p>
            <a:pPr eaLnBrk="1" hangingPunct="1">
              <a:buClr>
                <a:srgbClr val="C00000"/>
              </a:buClr>
              <a:buSzPct val="150000"/>
              <a:defRPr/>
            </a:pPr>
            <a:endParaRPr lang="en-US" altLang="en-US" sz="2133" b="1" dirty="0">
              <a:latin typeface="Calibri" pitchFamily="34" charset="0"/>
              <a:cs typeface="Calibri" pitchFamily="34" charset="0"/>
            </a:endParaRPr>
          </a:p>
          <a:p>
            <a:pPr eaLnBrk="1" hangingPunct="1">
              <a:buClr>
                <a:srgbClr val="C00000"/>
              </a:buClr>
              <a:defRPr/>
            </a:pPr>
            <a:r>
              <a:rPr lang="en-US" altLang="en-US" sz="2133"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133" dirty="0">
                <a:latin typeface="Calibri" pitchFamily="34" charset="0"/>
                <a:cs typeface="Calibri" pitchFamily="34" charset="0"/>
              </a:rPr>
            </a:br>
            <a:endParaRPr lang="en-US" altLang="en-US" sz="2133" b="1" dirty="0">
              <a:latin typeface="Calibri" pitchFamily="34" charset="0"/>
              <a:cs typeface="Calibri" pitchFamily="34" charset="0"/>
            </a:endParaRPr>
          </a:p>
          <a:p>
            <a:pPr eaLnBrk="1" hangingPunct="1">
              <a:lnSpc>
                <a:spcPct val="80000"/>
              </a:lnSpc>
              <a:buFont typeface="Monotype Sorts"/>
              <a:buNone/>
              <a:defRPr/>
            </a:pPr>
            <a:br>
              <a:rPr lang="en-US" altLang="en-US" sz="1600" b="1" dirty="0">
                <a:latin typeface="Calibri" panose="020F0502020204030204" pitchFamily="34" charset="0"/>
                <a:cs typeface="Calibri" panose="020F0502020204030204" pitchFamily="34" charset="0"/>
              </a:rPr>
            </a:br>
            <a:endParaRPr lang="en-US" altLang="en-US" sz="1600" b="1" dirty="0">
              <a:latin typeface="Calibri" panose="020F0502020204030204" pitchFamily="34" charset="0"/>
              <a:cs typeface="Calibri" panose="020F0502020204030204" pitchFamily="3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EBBF0A-BFAD-A642-BAE3-773626339CDF}"/>
              </a:ext>
            </a:extLst>
          </p:cNvPr>
          <p:cNvSpPr>
            <a:spLocks noGrp="1"/>
          </p:cNvSpPr>
          <p:nvPr>
            <p:ph type="title"/>
          </p:nvPr>
        </p:nvSpPr>
        <p:spPr>
          <a:xfrm>
            <a:off x="457200" y="823465"/>
            <a:ext cx="8229600" cy="448733"/>
          </a:xfrm>
        </p:spPr>
        <p:txBody>
          <a:bodyPr>
            <a:noAutofit/>
          </a:bodyPr>
          <a:lstStyle/>
          <a:p>
            <a:pPr eaLnBrk="1" hangingPunct="1">
              <a:defRPr/>
            </a:pPr>
            <a:r>
              <a:rPr lang="en-US" altLang="en-US" dirty="0"/>
              <a:t>Patent-related information</a:t>
            </a:r>
            <a:endParaRPr lang="en-US" dirty="0"/>
          </a:p>
        </p:txBody>
      </p:sp>
      <p:sp>
        <p:nvSpPr>
          <p:cNvPr id="45059" name="Content Placeholder 2">
            <a:extLst>
              <a:ext uri="{FF2B5EF4-FFF2-40B4-BE49-F238E27FC236}">
                <a16:creationId xmlns:a16="http://schemas.microsoft.com/office/drawing/2014/main" id="{C676C8D0-1266-AE41-B88C-A3A6E4106063}"/>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CD7066B3-C373-3943-905B-0FBFCFCF30A5}"/>
              </a:ext>
            </a:extLst>
          </p:cNvPr>
          <p:cNvSpPr/>
          <p:nvPr/>
        </p:nvSpPr>
        <p:spPr>
          <a:xfrm>
            <a:off x="340785" y="1679713"/>
            <a:ext cx="8229600" cy="4876720"/>
          </a:xfrm>
          <a:prstGeom prst="rect">
            <a:avLst/>
          </a:prstGeom>
        </p:spPr>
        <p:txBody>
          <a:bodyPr wrap="square">
            <a:spAutoFit/>
          </a:bodyPr>
          <a:lstStyle/>
          <a:p>
            <a:pPr marL="479988" hangingPunct="1">
              <a:lnSpc>
                <a:spcPct val="90000"/>
              </a:lnSpc>
              <a:spcBef>
                <a:spcPts val="800"/>
              </a:spcBef>
              <a:defRPr/>
            </a:pPr>
            <a:r>
              <a:rPr lang="en-US" altLang="en-US" sz="2000" b="1" dirty="0">
                <a:cs typeface="Calibri" panose="020F0502020204030204" pitchFamily="34" charset="0"/>
              </a:rPr>
              <a:t>The patent policy and the procedures used to execute that policy are documented in the:</a:t>
            </a:r>
          </a:p>
          <a:p>
            <a:pPr marL="1315167" lvl="3" indent="-230394" hangingPunct="1">
              <a:lnSpc>
                <a:spcPct val="90000"/>
              </a:lnSpc>
              <a:spcBef>
                <a:spcPts val="800"/>
              </a:spcBef>
              <a:buClr>
                <a:srgbClr val="4AC9E3"/>
              </a:buClr>
              <a:buSzPct val="150000"/>
              <a:buFont typeface="Arial" panose="020B0604020202020204" pitchFamily="34" charset="0"/>
              <a:buChar char="•"/>
              <a:defRPr/>
            </a:pPr>
            <a:r>
              <a:rPr lang="en-US" altLang="en-US" sz="2000" b="1" i="1" dirty="0">
                <a:cs typeface="Calibri" panose="020F0502020204030204" pitchFamily="34" charset="0"/>
              </a:rPr>
              <a:t>IEEE SA Standards Board Bylaws</a:t>
            </a:r>
            <a:r>
              <a:rPr lang="en-US" altLang="en-US" sz="2000" b="1" dirty="0">
                <a:cs typeface="Calibri" panose="020F0502020204030204" pitchFamily="34" charset="0"/>
              </a:rPr>
              <a:t> </a:t>
            </a:r>
            <a:r>
              <a:rPr lang="en-US" altLang="en-US" sz="1400" b="1" dirty="0">
                <a:cs typeface="Calibri" panose="020F0502020204030204" pitchFamily="34" charset="0"/>
              </a:rPr>
              <a:t>(http://standards.ieee.org/develop/policies/bylaws/sect6-7.html#6) </a:t>
            </a:r>
          </a:p>
          <a:p>
            <a:pPr marL="1315167" lvl="3" indent="-230394" hangingPunct="1">
              <a:lnSpc>
                <a:spcPct val="90000"/>
              </a:lnSpc>
              <a:spcBef>
                <a:spcPts val="800"/>
              </a:spcBef>
              <a:buClr>
                <a:srgbClr val="4AC9E3"/>
              </a:buClr>
              <a:buSzPct val="150000"/>
              <a:buFont typeface="Arial" panose="020B0604020202020204" pitchFamily="34" charset="0"/>
              <a:buChar char="•"/>
              <a:defRPr/>
            </a:pPr>
            <a:r>
              <a:rPr lang="en-US" altLang="en-US" sz="2000" b="1" i="1" dirty="0">
                <a:cs typeface="Calibri" panose="020F0502020204030204" pitchFamily="34" charset="0"/>
              </a:rPr>
              <a:t>IEEE SA Standards Board Operations Manual</a:t>
            </a:r>
            <a:r>
              <a:rPr lang="en-US" altLang="en-US" sz="2000" b="1" dirty="0">
                <a:cs typeface="Calibri" panose="020F0502020204030204" pitchFamily="34" charset="0"/>
              </a:rPr>
              <a:t> </a:t>
            </a:r>
            <a:r>
              <a:rPr lang="en-US" altLang="en-US" sz="1400" b="1" dirty="0">
                <a:cs typeface="Calibri" panose="020F0502020204030204" pitchFamily="34" charset="0"/>
              </a:rPr>
              <a:t>(http://standards.ieee.org/develop/policies/opman/sect6.html#6.3)</a:t>
            </a:r>
          </a:p>
          <a:p>
            <a:pPr lvl="1" eaLnBrk="1" hangingPunct="1">
              <a:lnSpc>
                <a:spcPct val="90000"/>
              </a:lnSpc>
              <a:buFont typeface="Monotype Sorts"/>
              <a:buNone/>
              <a:defRPr/>
            </a:pPr>
            <a:endParaRPr lang="en-US" altLang="en-US" sz="2000" dirty="0"/>
          </a:p>
          <a:p>
            <a:pPr marL="479988" lvl="1" hangingPunct="1">
              <a:lnSpc>
                <a:spcPct val="90000"/>
              </a:lnSpc>
              <a:defRPr/>
            </a:pPr>
            <a:r>
              <a:rPr lang="en-US" altLang="en-US" sz="2000" b="1" dirty="0">
                <a:cs typeface="Calibri" panose="020F0502020204030204" pitchFamily="34" charset="0"/>
              </a:rPr>
              <a:t>Material about the patent policy is available at </a:t>
            </a:r>
            <a:r>
              <a:rPr lang="en-US" altLang="en-US" sz="2000" b="1" i="1" dirty="0">
                <a:cs typeface="Calibri" panose="020F0502020204030204" pitchFamily="34" charset="0"/>
              </a:rPr>
              <a:t>http://standards.ieee.org/about/sasb/patcom/materials.html</a:t>
            </a:r>
          </a:p>
          <a:p>
            <a:pPr lvl="1" eaLnBrk="1" hangingPunct="1">
              <a:lnSpc>
                <a:spcPct val="90000"/>
              </a:lnSpc>
              <a:defRPr/>
            </a:pPr>
            <a:endParaRPr lang="en-US" altLang="en-US" sz="2000" b="1" i="1" dirty="0">
              <a:cs typeface="Calibri" panose="020F0502020204030204" pitchFamily="34" charset="0"/>
            </a:endParaRPr>
          </a:p>
          <a:p>
            <a:pPr lvl="1" eaLnBrk="1" hangingPunct="1">
              <a:lnSpc>
                <a:spcPct val="90000"/>
              </a:lnSpc>
              <a:defRPr/>
            </a:pPr>
            <a:endParaRPr lang="en-US" altLang="en-US" sz="2000" b="1" dirty="0">
              <a:cs typeface="Calibri" panose="020F0502020204030204" pitchFamily="34" charset="0"/>
            </a:endParaRPr>
          </a:p>
          <a:p>
            <a:pPr marL="479988" algn="ctr" hangingPunct="1">
              <a:lnSpc>
                <a:spcPct val="90000"/>
              </a:lnSpc>
              <a:defRPr/>
            </a:pPr>
            <a:r>
              <a:rPr lang="en-US" altLang="en-US" sz="2800" b="1" dirty="0">
                <a:cs typeface="Calibri" panose="020F0502020204030204" pitchFamily="34" charset="0"/>
              </a:rPr>
              <a:t>If you have questions, contact the IEEE SA Standards Board Patent Committee Administrator at patcom@ieee.org</a:t>
            </a:r>
          </a:p>
          <a:p>
            <a:pPr eaLnBrk="1" hangingPunct="1">
              <a:lnSpc>
                <a:spcPct val="80000"/>
              </a:lnSpc>
              <a:buFont typeface="Monotype Sorts"/>
              <a:buNone/>
              <a:defRPr/>
            </a:pPr>
            <a:br>
              <a:rPr lang="en-US" altLang="en-US" sz="2000" b="1" dirty="0">
                <a:cs typeface="Calibri" panose="020F0502020204030204" pitchFamily="34" charset="0"/>
              </a:rPr>
            </a:br>
            <a:endParaRPr lang="en-US" altLang="en-US" sz="2000" b="1" dirty="0">
              <a:cs typeface="Calibri" panose="020F0502020204030204"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2FAC06-C33F-9D47-9667-CD149FEA8543}"/>
              </a:ext>
            </a:extLst>
          </p:cNvPr>
          <p:cNvSpPr>
            <a:spLocks noGrp="1"/>
          </p:cNvSpPr>
          <p:nvPr>
            <p:ph type="title"/>
          </p:nvPr>
        </p:nvSpPr>
        <p:spPr>
          <a:xfrm>
            <a:off x="457200" y="933448"/>
            <a:ext cx="8229600" cy="450851"/>
          </a:xfrm>
        </p:spPr>
        <p:txBody>
          <a:bodyPr>
            <a:normAutofit fontScale="90000"/>
          </a:bodyPr>
          <a:lstStyle/>
          <a:p>
            <a:pPr eaLnBrk="1" hangingPunct="1">
              <a:defRPr/>
            </a:pPr>
            <a:r>
              <a:rPr lang="en-US" altLang="en-US" dirty="0"/>
              <a:t>Other Guidelines for IEEE Working Group Meetings</a:t>
            </a:r>
            <a:endParaRPr lang="en-US" dirty="0"/>
          </a:p>
        </p:txBody>
      </p:sp>
      <p:sp>
        <p:nvSpPr>
          <p:cNvPr id="44035" name="Content Placeholder 2">
            <a:extLst>
              <a:ext uri="{FF2B5EF4-FFF2-40B4-BE49-F238E27FC236}">
                <a16:creationId xmlns:a16="http://schemas.microsoft.com/office/drawing/2014/main" id="{59A90F7C-51A8-1E42-AF9F-07D0680A9410}"/>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44036" name="Rectangle 4">
            <a:extLst>
              <a:ext uri="{FF2B5EF4-FFF2-40B4-BE49-F238E27FC236}">
                <a16:creationId xmlns:a16="http://schemas.microsoft.com/office/drawing/2014/main" id="{9105BAD5-204C-444F-9166-826846F75567}"/>
              </a:ext>
            </a:extLst>
          </p:cNvPr>
          <p:cNvSpPr>
            <a:spLocks noChangeArrowheads="1"/>
          </p:cNvSpPr>
          <p:nvPr/>
        </p:nvSpPr>
        <p:spPr bwMode="auto">
          <a:xfrm>
            <a:off x="763657" y="1753174"/>
            <a:ext cx="7692886" cy="4635756"/>
          </a:xfrm>
          <a:prstGeom prst="rect">
            <a:avLst/>
          </a:prstGeom>
          <a:noFill/>
          <a:ln>
            <a:noFill/>
          </a:ln>
        </p:spPr>
        <p:txBody>
          <a:bodyPr wrap="square">
            <a:spAutoFit/>
          </a:bodyPr>
          <a:lstStyle/>
          <a:p>
            <a:pPr marL="153596" indent="-1535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interpretation, validity, or essentiality of patents/patent claims. </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specific license rates, terms, or conditions.</a:t>
            </a:r>
          </a:p>
          <a:p>
            <a:pPr marL="767981" lvl="2" indent="-153596" hangingPunct="1">
              <a:lnSpc>
                <a:spcPct val="80000"/>
              </a:lnSpc>
              <a:spcAft>
                <a:spcPts val="800"/>
              </a:spcAft>
              <a:buClr>
                <a:srgbClr val="4AC9E3"/>
              </a:buClr>
              <a:buSzPct val="150000"/>
              <a:buFont typeface="Arial" panose="020B0604020202020204" pitchFamily="34" charset="0"/>
              <a:buChar char="•"/>
              <a:defRPr/>
            </a:pPr>
            <a:r>
              <a:rPr lang="en-US" altLang="en-US"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marL="1075173" lvl="3" indent="-153596" hangingPunct="1">
              <a:lnSpc>
                <a:spcPct val="80000"/>
              </a:lnSpc>
              <a:spcAft>
                <a:spcPts val="800"/>
              </a:spcAft>
              <a:buClr>
                <a:srgbClr val="4AC9E3"/>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status or substance of ongoing or threatened litigation.</a:t>
            </a:r>
          </a:p>
          <a:p>
            <a:pPr marL="460788" lvl="1" indent="-152396" hangingPunct="1">
              <a:lnSpc>
                <a:spcPct val="80000"/>
              </a:lnSpc>
              <a:spcAft>
                <a:spcPts val="533"/>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eaLnBrk="1" hangingPunct="1">
              <a:lnSpc>
                <a:spcPct val="80000"/>
              </a:lnSpc>
              <a:buFont typeface="Monotype Sorts"/>
              <a:buNone/>
              <a:defRPr/>
            </a:pPr>
            <a:r>
              <a:rPr lang="en-US" altLang="en-US" sz="1200" b="1" dirty="0">
                <a:latin typeface="Calibri" panose="020F0502020204030204" pitchFamily="34" charset="0"/>
                <a:cs typeface="Calibri" panose="020F0502020204030204" pitchFamily="34" charset="0"/>
              </a:rPr>
              <a:t>---------------------------------------------------------------   </a:t>
            </a:r>
          </a:p>
          <a:p>
            <a:pPr algn="ctr" hangingPunct="1">
              <a:lnSpc>
                <a:spcPct val="80000"/>
              </a:lnSpc>
              <a:spcBef>
                <a:spcPts val="533"/>
              </a:spcBef>
              <a:defRPr/>
            </a:pPr>
            <a:r>
              <a:rPr lang="en-US" altLang="en-US" sz="1200" b="1" dirty="0">
                <a:latin typeface="Calibri" panose="020F0502020204030204" pitchFamily="34" charset="0"/>
                <a:cs typeface="Calibri" panose="020F0502020204030204" pitchFamily="34" charset="0"/>
              </a:rPr>
              <a:t>For more details, see </a:t>
            </a:r>
            <a:r>
              <a:rPr lang="en-US" altLang="en-US" sz="1200" b="1" i="1" dirty="0">
                <a:latin typeface="Calibri" panose="020F0502020204030204" pitchFamily="34" charset="0"/>
                <a:cs typeface="Calibri" panose="020F0502020204030204" pitchFamily="34" charset="0"/>
              </a:rPr>
              <a:t>IEEE SA Standards Board Operations Manual</a:t>
            </a:r>
            <a:r>
              <a:rPr lang="en-US" altLang="en-US" sz="1200" b="1" dirty="0">
                <a:latin typeface="Calibri" panose="020F0502020204030204" pitchFamily="34" charset="0"/>
                <a:cs typeface="Calibri" panose="020F0502020204030204" pitchFamily="34" charset="0"/>
              </a:rPr>
              <a:t>, clause 5.3.10 and </a:t>
            </a:r>
            <a:br>
              <a:rPr lang="en-US" altLang="en-US" sz="1200" b="1" dirty="0">
                <a:latin typeface="Calibri" panose="020F0502020204030204" pitchFamily="34" charset="0"/>
                <a:cs typeface="Calibri" panose="020F0502020204030204" pitchFamily="34" charset="0"/>
              </a:rPr>
            </a:br>
            <a:r>
              <a:rPr lang="en-US" altLang="en-US" sz="1200" b="1" i="1" dirty="0">
                <a:latin typeface="Calibri" panose="020F0502020204030204" pitchFamily="34" charset="0"/>
                <a:cs typeface="Calibri" panose="020F0502020204030204" pitchFamily="34" charset="0"/>
              </a:rPr>
              <a:t>Antitrust and Competition Policy: What You Need to Know </a:t>
            </a:r>
            <a:r>
              <a:rPr lang="en-US" altLang="en-US" sz="1200" b="1" dirty="0">
                <a:latin typeface="Calibri" panose="020F0502020204030204" pitchFamily="34" charset="0"/>
                <a:cs typeface="Calibri" panose="020F0502020204030204" pitchFamily="34" charset="0"/>
              </a:rPr>
              <a:t>at http://standards.ieee.org/develop/policies/antitrust.pdf</a:t>
            </a:r>
            <a:br>
              <a:rPr lang="en-US" altLang="en-US" sz="1200" b="1" dirty="0">
                <a:latin typeface="Calibri" panose="020F0502020204030204" pitchFamily="34" charset="0"/>
                <a:cs typeface="Calibri" panose="020F0502020204030204" pitchFamily="34" charset="0"/>
              </a:rPr>
            </a:br>
            <a:endParaRPr lang="en-US" altLang="en-US" sz="1200" b="1" dirty="0">
              <a:latin typeface="Calibri" panose="020F0502020204030204" pitchFamily="34" charset="0"/>
              <a:cs typeface="Calibri" panose="020F0502020204030204" pitchFamily="34" charset="0"/>
            </a:endParaRPr>
          </a:p>
        </p:txBody>
      </p:sp>
    </p:spTree>
  </p:cSld>
  <p:clrMapOvr>
    <a:masterClrMapping/>
  </p:clrMapOvr>
</p:sld>
</file>

<file path=ppt/theme/theme1.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Office Theme">
      <a:majorFont>
        <a:latin typeface="Helvetica Neue"/>
        <a:ea typeface="Helvetica Neue"/>
        <a:cs typeface="Helvetica Neue"/>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Office Theme">
      <a:majorFont>
        <a:latin typeface="Helvetica Neue"/>
        <a:ea typeface="Helvetica Neue"/>
        <a:cs typeface="Helvetica Neue"/>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emplate/>
  <TotalTime>14479</TotalTime>
  <Words>2014</Words>
  <Application>Microsoft Office PowerPoint</Application>
  <PresentationFormat>On-screen Show (4:3)</PresentationFormat>
  <Paragraphs>177</Paragraphs>
  <Slides>19</Slides>
  <Notes>2</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19</vt:i4>
      </vt:variant>
    </vt:vector>
  </HeadingPairs>
  <TitlesOfParts>
    <vt:vector size="29" baseType="lpstr">
      <vt:lpstr>Arial</vt:lpstr>
      <vt:lpstr>Calibri</vt:lpstr>
      <vt:lpstr>Helvetica</vt:lpstr>
      <vt:lpstr>Helvetica Neue</vt:lpstr>
      <vt:lpstr>Lucida Grande</vt:lpstr>
      <vt:lpstr>Monotype Sorts</vt:lpstr>
      <vt:lpstr>Montserrat</vt:lpstr>
      <vt:lpstr>Symbol</vt:lpstr>
      <vt:lpstr>Times New Roman</vt:lpstr>
      <vt:lpstr>Office Theme</vt:lpstr>
      <vt:lpstr>PowerPoint Presentation</vt:lpstr>
      <vt:lpstr>PowerPoint Presentation</vt:lpstr>
      <vt:lpstr>PowerPoint Presentation</vt:lpstr>
      <vt:lpstr>PowerPoint Presentation</vt:lpstr>
      <vt:lpstr>PowerPoint Presentation</vt:lpstr>
      <vt:lpstr>Participants have a duty to inform the IEEE</vt:lpstr>
      <vt:lpstr>Ways to inform IEEE</vt:lpstr>
      <vt:lpstr>Patent-related information</vt:lpstr>
      <vt:lpstr>Other Guidelines for IEEE Working Group Meetings</vt:lpstr>
      <vt:lpstr>PowerPoint Presentation</vt:lpstr>
      <vt:lpstr>IEEE-SA standards activities shall allow the fair &amp; equitable consideration of all viewpoints</vt:lpstr>
      <vt:lpstr>IEEE SA Policy Documents</vt:lpstr>
      <vt:lpstr>IEEE SA Rules Documents</vt:lpstr>
      <vt:lpstr>IEEE SA Copyright Policy</vt:lpstr>
      <vt:lpstr>IEEE SA Copyright Policy</vt:lpstr>
      <vt:lpstr>TGbi Agenda – July 6, 2023 </vt:lpstr>
      <vt:lpstr>Timeline</vt:lpstr>
      <vt:lpstr>Organizing Plan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Jon Rosdahl</dc:creator>
  <cp:lastModifiedBy>Ansley, Carol (CCI-Atlanta)</cp:lastModifiedBy>
  <cp:revision>235</cp:revision>
  <dcterms:modified xsi:type="dcterms:W3CDTF">2023-07-06T14:18:32Z</dcterms:modified>
</cp:coreProperties>
</file>