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8"/>
  </p:notesMasterIdLst>
  <p:handoutMasterIdLst>
    <p:handoutMasterId r:id="rId59"/>
  </p:handoutMasterIdLst>
  <p:sldIdLst>
    <p:sldId id="256" r:id="rId2"/>
    <p:sldId id="257" r:id="rId3"/>
    <p:sldId id="2381" r:id="rId4"/>
    <p:sldId id="2369" r:id="rId5"/>
    <p:sldId id="2379" r:id="rId6"/>
    <p:sldId id="2380" r:id="rId7"/>
    <p:sldId id="2382" r:id="rId8"/>
    <p:sldId id="314" r:id="rId9"/>
    <p:sldId id="315" r:id="rId10"/>
    <p:sldId id="317" r:id="rId11"/>
    <p:sldId id="318" r:id="rId12"/>
    <p:sldId id="2384" r:id="rId13"/>
    <p:sldId id="2378" r:id="rId14"/>
    <p:sldId id="2383" r:id="rId15"/>
    <p:sldId id="2388" r:id="rId16"/>
    <p:sldId id="2386" r:id="rId17"/>
    <p:sldId id="2385" r:id="rId18"/>
    <p:sldId id="2389" r:id="rId19"/>
    <p:sldId id="2391" r:id="rId20"/>
    <p:sldId id="2392" r:id="rId21"/>
    <p:sldId id="2393" r:id="rId22"/>
    <p:sldId id="2395" r:id="rId23"/>
    <p:sldId id="2394" r:id="rId24"/>
    <p:sldId id="2396" r:id="rId25"/>
    <p:sldId id="2397" r:id="rId26"/>
    <p:sldId id="2398" r:id="rId27"/>
    <p:sldId id="2402" r:id="rId28"/>
    <p:sldId id="2403" r:id="rId29"/>
    <p:sldId id="2406" r:id="rId30"/>
    <p:sldId id="2405" r:id="rId31"/>
    <p:sldId id="672" r:id="rId32"/>
    <p:sldId id="2408" r:id="rId33"/>
    <p:sldId id="2407" r:id="rId34"/>
    <p:sldId id="2409" r:id="rId35"/>
    <p:sldId id="2410" r:id="rId36"/>
    <p:sldId id="2411" r:id="rId37"/>
    <p:sldId id="2412" r:id="rId38"/>
    <p:sldId id="2413" r:id="rId39"/>
    <p:sldId id="2414" r:id="rId40"/>
    <p:sldId id="2415" r:id="rId41"/>
    <p:sldId id="2416" r:id="rId42"/>
    <p:sldId id="2419" r:id="rId43"/>
    <p:sldId id="2420" r:id="rId44"/>
    <p:sldId id="2417" r:id="rId45"/>
    <p:sldId id="2418" r:id="rId46"/>
    <p:sldId id="1041" r:id="rId47"/>
    <p:sldId id="2421" r:id="rId48"/>
    <p:sldId id="2428" r:id="rId49"/>
    <p:sldId id="2423" r:id="rId50"/>
    <p:sldId id="2424" r:id="rId51"/>
    <p:sldId id="659" r:id="rId52"/>
    <p:sldId id="2425" r:id="rId53"/>
    <p:sldId id="2426" r:id="rId54"/>
    <p:sldId id="660" r:id="rId55"/>
    <p:sldId id="1053" r:id="rId56"/>
    <p:sldId id="2427" r:id="rId5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93" d="100"/>
          <a:sy n="93" d="100"/>
        </p:scale>
        <p:origin x="216" y="45"/>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2168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3943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9380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182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9798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8872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52142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3031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4758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9946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51341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52767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109636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29752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2013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77862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961960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48086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759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231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8835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8039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1765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802.11-22/0651r33</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0771-01-00bh-rsn-capability-indication-for-p802-11bh.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2/11-22-0741-02-00bh-suggestions-for-remaining-fix-ups-in-tgbh-d0-1.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2/11-22-0973-08-00bh-cc41-comments-against-d0-2.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599-03-00bh-revisions-to-rsn-extension-elemen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1079-04-00bh-cr-for-sta-generated-id.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973-24-00bh-cc41-comments-against-d0-2.xls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2/11-22-0973-27-00bh-cc41-comments-against-d0-2.xls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0651-18-00bh-tgbh-motions-list.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3/11-23-1152-07-00bh-ieee-802-11bh-lb274-comments.xls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3/11-23-1152-15-00bh-ieee-802-11bh-lb274-comments.xls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3/11-23-1152-19-00bh-ieee-802-11bh-lb274-comments.xls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3/11-23-1152-24-00bh-ieee-802-11bh-lb274-comments.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3/11-23-1152-25-00bh-ieee-802-11bh-lb274-comments.xls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3/11-23-1855-03-00bh-lb274-misc-cid-resolutions.docx" TargetMode="External"/><Relationship Id="rId3" Type="http://schemas.openxmlformats.org/officeDocument/2006/relationships/hyperlink" Target="https://mentor.ieee.org/802.11/dcn/23/11-23-1726-05-00bh-lb274-cid-resolutions-for-pasn.docx" TargetMode="External"/><Relationship Id="rId7" Type="http://schemas.openxmlformats.org/officeDocument/2006/relationships/hyperlink" Target="https://mentor.ieee.org/802.11/dcn/23/11-23-1314-06-00bh-cr-for-use-case-4-8.doc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69-05-00bh-cr-for-cids-in-subclause-9.docx" TargetMode="External"/><Relationship Id="rId5" Type="http://schemas.openxmlformats.org/officeDocument/2006/relationships/hyperlink" Target="https://mentor.ieee.org/802.11/dcn/23/11-23-1842-00-00bh-cr-for-misc-cids-relevant-irm.docx" TargetMode="External"/><Relationship Id="rId4" Type="http://schemas.openxmlformats.org/officeDocument/2006/relationships/hyperlink" Target="https://mentor.ieee.org/802.11/dcn/23/11-23-1353-08-00bh-cr-for-cids-relevant-to-device-id-part-2.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2116-02-00bh-wba-draft-liaison-response.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s://grouper.ieee.org/groups/802/11/PARs/P802.11bh.pdf" TargetMode="External"/><Relationship Id="rId2" Type="http://schemas.openxmlformats.org/officeDocument/2006/relationships/hyperlink" Target="https://mypr-nodejs.standards.ieee.org/mypr-file/par/8958/mypr"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482-01-00bh-annex-for-opaque-device-i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TGbh-motions-list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#5 – 11-21/1379</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11-21/1379r3</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Proposed text for ID Query Action frame)</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Kurt Lumbatis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Carol Ansley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6-7-8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Tree>
    <p:extLst>
      <p:ext uri="{BB962C8B-B14F-4D97-AF65-F5344CB8AC3E}">
        <p14:creationId xmlns:p14="http://schemas.microsoft.com/office/powerpoint/2010/main" val="271276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#6 – 11-22/0427</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11-22/0427r5</a:t>
            </a:r>
            <a:r>
              <a:rPr lang="en-US" sz="2400" b="1" dirty="0">
                <a:effectLst/>
                <a:latin typeface="Calibri" panose="020F0502020204030204" pitchFamily="34" charset="0"/>
                <a:ea typeface="Times New Roman" panose="02020603050405020304" pitchFamily="18" charset="0"/>
              </a:rPr>
              <a:t>  (MAAD MAC 2 text)</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Graham Smith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10-5-7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Tree>
    <p:extLst>
      <p:ext uri="{BB962C8B-B14F-4D97-AF65-F5344CB8AC3E}">
        <p14:creationId xmlns:p14="http://schemas.microsoft.com/office/powerpoint/2010/main" val="374244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13,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Tree>
    <p:extLst>
      <p:ext uri="{BB962C8B-B14F-4D97-AF65-F5344CB8AC3E}">
        <p14:creationId xmlns:p14="http://schemas.microsoft.com/office/powerpoint/2010/main" val="2726693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#7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documents:</a:t>
            </a:r>
          </a:p>
          <a:p>
            <a:pPr>
              <a:buFont typeface="Arial" panose="020B0604020202020204" pitchFamily="34" charset="0"/>
              <a:buChar char="•"/>
            </a:pPr>
            <a:r>
              <a:rPr lang="en-GB" altLang="en-US" sz="2400" u="sng" dirty="0">
                <a:solidFill>
                  <a:schemeClr val="tx1"/>
                </a:solidFill>
                <a:hlinkClick r:id="rId3"/>
              </a:rPr>
              <a:t>11-22/0771r1</a:t>
            </a:r>
            <a:r>
              <a:rPr lang="en-GB" altLang="en-US" sz="2400" u="sng" dirty="0">
                <a:solidFill>
                  <a:schemeClr val="tx1"/>
                </a:solidFill>
              </a:rPr>
              <a:t>  </a:t>
            </a:r>
            <a:r>
              <a:rPr lang="en-US" dirty="0"/>
              <a:t>RSN capability indication for P802.11bh</a:t>
            </a:r>
            <a:endParaRPr lang="en-GB" altLang="en-US" u="sng" dirty="0">
              <a:solidFill>
                <a:schemeClr val="tx1"/>
              </a:solidFill>
            </a:endParaRPr>
          </a:p>
          <a:p>
            <a:pPr>
              <a:buFont typeface="Arial" panose="020B0604020202020204" pitchFamily="34" charset="0"/>
              <a:buChar char="•"/>
            </a:pPr>
            <a:r>
              <a:rPr lang="en-GB" altLang="en-US" dirty="0">
                <a:solidFill>
                  <a:schemeClr val="tx1"/>
                </a:solidFill>
                <a:hlinkClick r:id="rId4"/>
              </a:rPr>
              <a:t>11-22/0741r2</a:t>
            </a:r>
            <a:r>
              <a:rPr lang="en-GB" altLang="en-US" dirty="0">
                <a:solidFill>
                  <a:schemeClr val="tx1"/>
                </a:solidFill>
              </a:rPr>
              <a:t> – Suggestions for remaining fix ups in TGbh D0.1</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 Jouni Malinen</a:t>
            </a:r>
          </a:p>
          <a:p>
            <a:pPr marL="0" indent="0"/>
            <a:r>
              <a:rPr lang="en-GB" altLang="en-US" dirty="0">
                <a:solidFill>
                  <a:schemeClr val="tx1"/>
                </a:solidFill>
              </a:rPr>
              <a:t>Seconded: Amelia Andersdotter</a:t>
            </a:r>
          </a:p>
          <a:p>
            <a:pPr marL="0" indent="0"/>
            <a:r>
              <a:rPr lang="en-GB" altLang="en-US" dirty="0">
                <a:solidFill>
                  <a:schemeClr val="tx1"/>
                </a:solidFill>
              </a:rPr>
              <a:t>Results: </a:t>
            </a:r>
            <a:r>
              <a:rPr lang="en-GB" altLang="en-US" dirty="0">
                <a:solidFill>
                  <a:schemeClr val="tx1"/>
                </a:solidFill>
                <a:highlight>
                  <a:srgbClr val="00FF00"/>
                </a:highlight>
              </a:rPr>
              <a:t>Unanimous</a:t>
            </a:r>
            <a:endParaRPr lang="en-US" altLang="en-US" dirty="0">
              <a:solidFill>
                <a:schemeClr val="tx1"/>
              </a:solidFill>
              <a:highlight>
                <a:srgbClr val="00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Tree>
    <p:extLst>
      <p:ext uri="{BB962C8B-B14F-4D97-AF65-F5344CB8AC3E}">
        <p14:creationId xmlns:p14="http://schemas.microsoft.com/office/powerpoint/2010/main" val="8924641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#8 - TGbh Comment Collection</a:t>
            </a:r>
          </a:p>
        </p:txBody>
      </p:sp>
      <p:sp>
        <p:nvSpPr>
          <p:cNvPr id="3" name="Content Placeholder 2"/>
          <p:cNvSpPr>
            <a:spLocks noGrp="1"/>
          </p:cNvSpPr>
          <p:nvPr>
            <p:ph idx="1"/>
          </p:nvPr>
        </p:nvSpPr>
        <p:spPr/>
        <p:txBody>
          <a:bodyPr/>
          <a:lstStyle/>
          <a:p>
            <a:r>
              <a:rPr lang="en-US" b="0" dirty="0"/>
              <a:t>Instruct the editor to prepare P802.11bh/D0.2, and</a:t>
            </a:r>
          </a:p>
          <a:p>
            <a:r>
              <a:rPr lang="en-US" b="0" dirty="0"/>
              <a:t>approve a 30 day Comment Collection requesting comment on the draft.</a:t>
            </a:r>
          </a:p>
          <a:p>
            <a:endParaRPr lang="en-US" b="0" dirty="0"/>
          </a:p>
          <a:p>
            <a:r>
              <a:rPr lang="en-US" dirty="0"/>
              <a:t>Moved: Jay Yang</a:t>
            </a:r>
          </a:p>
          <a:p>
            <a:r>
              <a:rPr lang="en-US" dirty="0"/>
              <a:t>Seconded: Jouni Malinen</a:t>
            </a:r>
          </a:p>
          <a:p>
            <a:r>
              <a:rPr lang="en-US" dirty="0"/>
              <a:t>Result: </a:t>
            </a:r>
            <a:r>
              <a:rPr lang="en-US" dirty="0">
                <a:highlight>
                  <a:srgbClr val="00FF00"/>
                </a:highlight>
              </a:rPr>
              <a:t>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67079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August 30,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29198721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#9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11-22/0973r8</a:t>
            </a:r>
            <a:r>
              <a:rPr lang="en-US" b="0" dirty="0"/>
              <a:t>:</a:t>
            </a:r>
          </a:p>
          <a:p>
            <a:pPr>
              <a:buFont typeface="Arial" panose="020B0604020202020204" pitchFamily="34" charset="0"/>
              <a:buChar char="•"/>
            </a:pPr>
            <a:r>
              <a:rPr lang="en-US" b="0" dirty="0"/>
              <a:t>CIDs 1, 3, 13, 14, 55, 59, 60</a:t>
            </a:r>
          </a:p>
          <a:p>
            <a:r>
              <a:rPr lang="en-US" b="0" dirty="0"/>
              <a:t>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720262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#10 – Specific TGbh Scenarios</a:t>
            </a:r>
          </a:p>
        </p:txBody>
      </p:sp>
      <p:sp>
        <p:nvSpPr>
          <p:cNvPr id="3" name="Content Placeholder 2"/>
          <p:cNvSpPr>
            <a:spLocks noGrp="1"/>
          </p:cNvSpPr>
          <p:nvPr>
            <p:ph idx="1"/>
          </p:nvPr>
        </p:nvSpPr>
        <p:spPr/>
        <p:txBody>
          <a:bodyPr/>
          <a:lstStyle/>
          <a:p>
            <a:r>
              <a:rPr lang="en-US" b="0" dirty="0"/>
              <a:t>Motion:</a:t>
            </a:r>
          </a:p>
          <a:p>
            <a:r>
              <a:rPr lang="en-US" b="0" dirty="0"/>
              <a:t>o	802.11bh shall provide a mechanism for the infrastructure to identify a previously known non-AP STA that is using a randomized MAC address, when that STA transmits Public Action frames, Authentication/Association Request frames and post-association Probe Request frames.</a:t>
            </a:r>
          </a:p>
          <a:p>
            <a:r>
              <a:rPr lang="en-US" b="0" dirty="0"/>
              <a:t>o	Note: the mechanism shall not decrease users’ privacy.</a:t>
            </a:r>
          </a:p>
          <a:p>
            <a:endParaRPr lang="en-US" b="0" dirty="0"/>
          </a:p>
          <a:p>
            <a:r>
              <a:rPr lang="en-US" dirty="0"/>
              <a:t>Moved: Kurt Lumbatis</a:t>
            </a:r>
          </a:p>
          <a:p>
            <a:r>
              <a:rPr lang="en-US" dirty="0"/>
              <a:t>Seconded: Joe Levy</a:t>
            </a:r>
          </a:p>
          <a:p>
            <a:r>
              <a:rPr lang="en-US" dirty="0"/>
              <a:t>Result: 11-7-3  </a:t>
            </a:r>
            <a:r>
              <a:rPr lang="en-US" dirty="0">
                <a:highlight>
                  <a:srgbClr val="FF0000"/>
                </a:highlight>
              </a:rPr>
              <a:t>Motion fails.  </a:t>
            </a:r>
            <a:r>
              <a:rPr lang="en-US" dirty="0"/>
              <a:t>(Deemed technical, and needed 75%)</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59900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 15, 2022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649295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#11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a:t>
            </a:r>
          </a:p>
          <a:p>
            <a:pPr>
              <a:buFont typeface="Arial" panose="020B0604020202020204" pitchFamily="34" charset="0"/>
              <a:buChar char="•"/>
            </a:pPr>
            <a:r>
              <a:rPr lang="en-US" b="0" dirty="0"/>
              <a:t>CIDs 21, 22, 23, 34, 54</a:t>
            </a:r>
          </a:p>
          <a:p>
            <a:r>
              <a:rPr lang="en-US" b="0" dirty="0"/>
              <a:t>and incorporate the text changes into the latest TGbh draft.</a:t>
            </a:r>
          </a:p>
          <a:p>
            <a:r>
              <a:rPr lang="en-US" b="0" dirty="0"/>
              <a:t> </a:t>
            </a:r>
          </a:p>
          <a:p>
            <a:r>
              <a:rPr lang="en-US" dirty="0"/>
              <a:t>Moved: Peter Yee</a:t>
            </a:r>
          </a:p>
          <a:p>
            <a:r>
              <a:rPr lang="en-US" dirty="0"/>
              <a:t>Seconded: Kurt Lumbatis</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03032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Record of motions for 802.11 TGbh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#12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(per 11-22/1078r0): </a:t>
            </a:r>
          </a:p>
          <a:p>
            <a:pPr>
              <a:buFont typeface="Arial" panose="020B0604020202020204" pitchFamily="34" charset="0"/>
              <a:buChar char="•"/>
            </a:pPr>
            <a:r>
              <a:rPr lang="en-US" b="0" dirty="0"/>
              <a:t>CIDs 51, 52</a:t>
            </a:r>
            <a:r>
              <a:rPr lang="en-US" dirty="0"/>
              <a:t>.</a:t>
            </a:r>
            <a:endParaRPr lang="en-US" b="0" dirty="0"/>
          </a:p>
          <a:p>
            <a:r>
              <a:rPr lang="en-US" b="0" dirty="0"/>
              <a:t>and incorporate the text changes into the latest TGbh draft.</a:t>
            </a:r>
          </a:p>
          <a:p>
            <a:r>
              <a:rPr lang="en-US" b="0" dirty="0"/>
              <a:t> </a:t>
            </a:r>
          </a:p>
          <a:p>
            <a:r>
              <a:rPr lang="en-US" dirty="0"/>
              <a:t>Moved: Sidharth Thakur</a:t>
            </a:r>
          </a:p>
          <a:p>
            <a:r>
              <a:rPr lang="en-US" dirty="0"/>
              <a:t>Seconded: Jouni Malinen</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908665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 15, 2022 (Plenary session, part 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24546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#13 – dot11DeviceIDActivated MIB attribute</a:t>
            </a:r>
          </a:p>
        </p:txBody>
      </p:sp>
      <p:sp>
        <p:nvSpPr>
          <p:cNvPr id="3" name="Content Placeholder 2"/>
          <p:cNvSpPr>
            <a:spLocks noGrp="1"/>
          </p:cNvSpPr>
          <p:nvPr>
            <p:ph idx="1"/>
          </p:nvPr>
        </p:nvSpPr>
        <p:spPr/>
        <p:txBody>
          <a:bodyPr/>
          <a:lstStyle/>
          <a:p>
            <a:r>
              <a:rPr lang="en-US" b="0" dirty="0"/>
              <a:t>Move to approve the text changes in </a:t>
            </a:r>
            <a:r>
              <a:rPr lang="en-US" altLang="en-US" b="0" dirty="0">
                <a:solidFill>
                  <a:schemeClr val="tx1"/>
                </a:solidFill>
                <a:hlinkClick r:id="rId2"/>
              </a:rPr>
              <a:t>11-22/1599r3</a:t>
            </a:r>
            <a:r>
              <a:rPr lang="en-US" b="0" dirty="0"/>
              <a:t> 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14-2-10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581857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Feb 28,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9545117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#14 – RRCM</a:t>
            </a:r>
          </a:p>
        </p:txBody>
      </p:sp>
      <p:sp>
        <p:nvSpPr>
          <p:cNvPr id="3" name="Content Placeholder 2"/>
          <p:cNvSpPr>
            <a:spLocks noGrp="1"/>
          </p:cNvSpPr>
          <p:nvPr>
            <p:ph idx="1"/>
          </p:nvPr>
        </p:nvSpPr>
        <p:spPr/>
        <p:txBody>
          <a:bodyPr/>
          <a:lstStyle/>
          <a:p>
            <a:r>
              <a:rPr lang="en-US" b="0" dirty="0"/>
              <a:t>Move to approve the text changes in </a:t>
            </a:r>
            <a:r>
              <a:rPr lang="en-US" b="0" dirty="0">
                <a:hlinkClick r:id="rId2"/>
              </a:rPr>
              <a:t>11-22/1079r4</a:t>
            </a:r>
            <a:r>
              <a:rPr lang="en-US" b="0" dirty="0"/>
              <a:t>, Option 1, and incorporate the text changes into the latest TGbh draft.</a:t>
            </a:r>
          </a:p>
          <a:p>
            <a:r>
              <a:rPr lang="en-US" b="0" dirty="0"/>
              <a:t> </a:t>
            </a:r>
          </a:p>
          <a:p>
            <a:r>
              <a:rPr lang="en-US" dirty="0"/>
              <a:t>Moved: Jay Yang</a:t>
            </a:r>
          </a:p>
          <a:p>
            <a:r>
              <a:rPr lang="en-US" dirty="0"/>
              <a:t>Seconded: Okan Mutgan</a:t>
            </a:r>
          </a:p>
          <a:p>
            <a:r>
              <a:rPr lang="en-US" dirty="0"/>
              <a:t>Result: 8Y 17N 4A – </a:t>
            </a:r>
            <a:r>
              <a:rPr lang="en-US" dirty="0">
                <a:highlight>
                  <a:srgbClr val="FF0000"/>
                </a:highlight>
              </a:rPr>
              <a:t>Motion fails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43755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16,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5649885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#15 – Way forward CIDs</a:t>
            </a:r>
          </a:p>
        </p:txBody>
      </p:sp>
      <p:sp>
        <p:nvSpPr>
          <p:cNvPr id="3" name="Content Placeholder 2"/>
          <p:cNvSpPr>
            <a:spLocks noGrp="1"/>
          </p:cNvSpPr>
          <p:nvPr>
            <p:ph idx="1"/>
          </p:nvPr>
        </p:nvSpPr>
        <p:spPr>
          <a:xfrm>
            <a:off x="914401" y="1676400"/>
            <a:ext cx="10361084" cy="4876800"/>
          </a:xfrm>
        </p:spPr>
        <p:txBody>
          <a:bodyPr/>
          <a:lstStyle/>
          <a:p>
            <a:r>
              <a:rPr lang="en-US" b="0" dirty="0"/>
              <a:t>Move to approve the resolutions to the “Way forward?” CIDs in 11-22/0973r19, as</a:t>
            </a:r>
          </a:p>
          <a:p>
            <a:r>
              <a:rPr lang="en-US" b="0" dirty="0"/>
              <a:t>	Rejected.</a:t>
            </a:r>
          </a:p>
          <a:p>
            <a:pPr lvl="1"/>
            <a:r>
              <a:rPr lang="en-US" sz="2200" b="0" dirty="0"/>
              <a:t>“TGbh discussed at least 8 unique proposals for such a mechanism, across almost a year of teleconferences and sessions, and could not come to consensus on a proposal that provided such a solution.  (See minutes and agenda decks for recent TGbh calls/meetings for details.)  Points of debate remain on whether to use a MAC address-based method or an IE-based method, how much security /privacy is required or provided by the proposals, how much computation or storage is required, and exactly which use cases are or are not addressed by each proposal.”</a:t>
            </a:r>
          </a:p>
          <a:p>
            <a:r>
              <a:rPr lang="en-US" dirty="0"/>
              <a:t>Moved: Stephen McCann</a:t>
            </a:r>
          </a:p>
          <a:p>
            <a:r>
              <a:rPr lang="en-US" dirty="0"/>
              <a:t>Seconded: Kurt Lumbatis</a:t>
            </a:r>
          </a:p>
          <a:p>
            <a:r>
              <a:rPr lang="en-US" dirty="0"/>
              <a:t>Result: 17-6-2 – </a:t>
            </a:r>
            <a:r>
              <a:rPr lang="en-US" dirty="0">
                <a:highlight>
                  <a:srgbClr val="FF0000"/>
                </a:highlight>
              </a:rPr>
              <a:t>Motion fails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31082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18,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802505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#16 – CC41 comment resolution</a:t>
            </a:r>
          </a:p>
        </p:txBody>
      </p:sp>
      <p:sp>
        <p:nvSpPr>
          <p:cNvPr id="3" name="Content Placeholder 2"/>
          <p:cNvSpPr>
            <a:spLocks noGrp="1"/>
          </p:cNvSpPr>
          <p:nvPr>
            <p:ph idx="1"/>
          </p:nvPr>
        </p:nvSpPr>
        <p:spPr/>
        <p:txBody>
          <a:bodyPr/>
          <a:lstStyle/>
          <a:p>
            <a:r>
              <a:rPr lang="en-US" b="0" dirty="0"/>
              <a:t>Move to approve the resolutions of CC41 comments, and incorporate the text changes into the P802.11bh draft, as indicated in </a:t>
            </a:r>
            <a:r>
              <a:rPr lang="en-US" b="0" dirty="0">
                <a:hlinkClick r:id="rId2"/>
              </a:rPr>
              <a:t>11-22/0973r24</a:t>
            </a:r>
            <a:r>
              <a:rPr lang="en-US" b="0" dirty="0"/>
              <a:t> for CIDs marked “Ready for motion”: </a:t>
            </a:r>
          </a:p>
          <a:p>
            <a:pPr>
              <a:buFont typeface="Arial" panose="020B0604020202020204" pitchFamily="34" charset="0"/>
              <a:buChar char="•"/>
            </a:pPr>
            <a:r>
              <a:rPr lang="en-US" b="0" dirty="0"/>
              <a:t>CIDs 2, 3, 4, 5, 6, 7, 8, 9, 10, 11, 12, 15, 16, 17, 24, 25, 26, 27, 30, 31, 32, 33, 36, 40, 41, 42, 45, 47, 49, 50, 51, 52, 53, 58, 61, 62, 63, 64, 65</a:t>
            </a:r>
          </a:p>
          <a:p>
            <a:endParaRPr lang="en-US" b="0" dirty="0"/>
          </a:p>
          <a:p>
            <a:r>
              <a:rPr lang="en-US" b="0" dirty="0"/>
              <a:t> </a:t>
            </a:r>
            <a:r>
              <a:rPr lang="en-US" dirty="0"/>
              <a:t>Moved: Kurt Lumbatis</a:t>
            </a:r>
          </a:p>
          <a:p>
            <a:r>
              <a:rPr lang="en-US" dirty="0"/>
              <a:t>Seconded: Joe Levy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736709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May 15,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7843859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11,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2944231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#17 – CC41 comment resolution</a:t>
            </a:r>
          </a:p>
        </p:txBody>
      </p:sp>
      <p:sp>
        <p:nvSpPr>
          <p:cNvPr id="3" name="Content Placeholder 2"/>
          <p:cNvSpPr>
            <a:spLocks noGrp="1"/>
          </p:cNvSpPr>
          <p:nvPr>
            <p:ph idx="1"/>
          </p:nvPr>
        </p:nvSpPr>
        <p:spPr/>
        <p:txBody>
          <a:bodyPr/>
          <a:lstStyle/>
          <a:p>
            <a:r>
              <a:rPr lang="en-US" b="0" dirty="0"/>
              <a:t>Move to approve the resolutions to CIDs 19, 20, 35 and 62, per resolutions recorded in </a:t>
            </a:r>
            <a:r>
              <a:rPr lang="en-US" b="0" dirty="0">
                <a:hlinkClick r:id="rId2"/>
              </a:rPr>
              <a:t>11-22/0973r27</a:t>
            </a:r>
            <a:r>
              <a:rPr lang="en-US" b="0" dirty="0"/>
              <a:t> (Note this overrides the existing resolution for CID 62) and incorporate the text changes into the latest TGbh draft.</a:t>
            </a:r>
          </a:p>
          <a:p>
            <a:r>
              <a:rPr lang="en-US" b="0" dirty="0"/>
              <a:t> </a:t>
            </a:r>
          </a:p>
          <a:p>
            <a:r>
              <a:rPr lang="en-US" dirty="0"/>
              <a:t>Moved: Jerome Henry</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0415563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#18: P802.11bh initial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a:t>
            </a:r>
            <a:r>
              <a:rPr lang="en-US" sz="2000" dirty="0">
                <a:hlinkClick r:id="rId2"/>
              </a:rPr>
              <a:t>11-22/0651r18</a:t>
            </a:r>
            <a:r>
              <a:rPr lang="en-US" sz="2000" dirty="0"/>
              <a:t> Motions: 9, 11, 12, 13, 16 and 17, instruct the editor to prepare P802.11bh D1.0,  </a:t>
            </a:r>
          </a:p>
          <a:p>
            <a:r>
              <a:rPr lang="en-US" sz="2000" dirty="0"/>
              <a:t>and approve a 30 day Working Group Technical Letter Ballot asking the question “Should P802.11bh D1.0 be forwarded to SA Ballot?”</a:t>
            </a:r>
          </a:p>
          <a:p>
            <a:endParaRPr lang="en-US" sz="2000" dirty="0"/>
          </a:p>
          <a:p>
            <a:endParaRPr lang="en-US" sz="2000" dirty="0"/>
          </a:p>
          <a:p>
            <a:r>
              <a:rPr lang="en-US" sz="2000" dirty="0"/>
              <a:t>Moved: Jerome Henry</a:t>
            </a:r>
          </a:p>
          <a:p>
            <a:r>
              <a:rPr lang="en-US" sz="2000" dirty="0"/>
              <a:t>Second: Joe Levy</a:t>
            </a:r>
          </a:p>
          <a:p>
            <a:endParaRPr lang="en-US" sz="2000" dirty="0"/>
          </a:p>
          <a:p>
            <a:endParaRPr lang="en-US" sz="2000" dirty="0"/>
          </a:p>
          <a:p>
            <a:endParaRPr lang="en-US" sz="2000" dirty="0"/>
          </a:p>
          <a:p>
            <a:r>
              <a:rPr lang="en-US" sz="2000" dirty="0"/>
              <a:t>Result: Yes: 21, No: 1, Abstain: 1 / (</a:t>
            </a:r>
            <a:r>
              <a:rPr lang="en-US" sz="2000" dirty="0">
                <a:highlight>
                  <a:srgbClr val="00FF00"/>
                </a:highlight>
              </a:rPr>
              <a:t>Motion passes</a:t>
            </a:r>
            <a:r>
              <a:rPr lang="en-US" sz="2000" dirty="0"/>
              <a:t>)</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spTree>
    <p:extLst>
      <p:ext uri="{BB962C8B-B14F-4D97-AF65-F5344CB8AC3E}">
        <p14:creationId xmlns:p14="http://schemas.microsoft.com/office/powerpoint/2010/main" val="1626501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July 13,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4088603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#19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11-23/1152r8</a:t>
            </a:r>
            <a:r>
              <a:rPr lang="en-US" b="0" dirty="0"/>
              <a:t> for CIDs marked “Ready for motion”: </a:t>
            </a:r>
          </a:p>
          <a:p>
            <a:pPr>
              <a:buFont typeface="Arial" panose="020B0604020202020204" pitchFamily="34" charset="0"/>
              <a:buChar char="•"/>
            </a:pPr>
            <a:r>
              <a:rPr lang="en-US" b="0" dirty="0"/>
              <a:t>CIDs 22, 25, 51, 78, 95, 96, 142, 168, 169.</a:t>
            </a:r>
          </a:p>
          <a:p>
            <a:endParaRPr lang="en-US" b="0" dirty="0"/>
          </a:p>
          <a:p>
            <a:r>
              <a:rPr lang="en-US" b="0" dirty="0"/>
              <a:t> </a:t>
            </a:r>
            <a:r>
              <a:rPr lang="en-US" dirty="0"/>
              <a:t>Moved: Kurt Lumbatis</a:t>
            </a:r>
          </a:p>
          <a:p>
            <a:r>
              <a:rPr lang="en-US" dirty="0"/>
              <a:t>Seconded: Jouni Malinen</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22398045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August 22,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19864991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#20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11-23/1152r15</a:t>
            </a:r>
            <a:r>
              <a:rPr lang="en-US" b="0" dirty="0"/>
              <a:t>, and incorporate the text changes into the latest TGbh draft:</a:t>
            </a:r>
          </a:p>
          <a:p>
            <a:r>
              <a:rPr lang="en-US" b="0" dirty="0"/>
              <a:t>-	Technical/General CIDs: 2, 3, 4, 5, 6, 10, 11, 15, 17, 23, 28, 32, 33, 36, 37, 49, 56, 57, 58, 59, 60, 61, 62, 86, 100, 101, 102, 110, 132, 134, 138, 149, 152, 193, 197, 207, 239, 272</a:t>
            </a:r>
          </a:p>
          <a:p>
            <a:r>
              <a:rPr lang="en-US" b="0" dirty="0"/>
              <a:t>-	Editorial CIDs: 29, 35, 38, 39, 41, 43, 44, 45, 46, 63, 70, 71, 77, 93, 94, 115, 116, 118, 119, 139, 141, 144, 150, 151, 153, 154, 158, 161, 173, 189, 194, 199, 202, 204, 205, 206, 210, 211, 218, 219, 220, 221, 222, 225, 229, 254, 259, 263, 264, 269, 270, 271, 275, 279, 282, 285, 287, 288.</a:t>
            </a:r>
          </a:p>
          <a:p>
            <a:r>
              <a:rPr lang="en-US" dirty="0"/>
              <a:t>Moved: Jay Yang</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12076255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September 14,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36</a:t>
            </a:fld>
            <a:endParaRPr lang="en-GB"/>
          </a:p>
        </p:txBody>
      </p:sp>
    </p:spTree>
    <p:extLst>
      <p:ext uri="{BB962C8B-B14F-4D97-AF65-F5344CB8AC3E}">
        <p14:creationId xmlns:p14="http://schemas.microsoft.com/office/powerpoint/2010/main" val="1158579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#21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11-23/1152r19</a:t>
            </a:r>
            <a:r>
              <a:rPr lang="en-US" b="0" dirty="0"/>
              <a:t> for CIDs marked “Ready for motion”: </a:t>
            </a:r>
          </a:p>
          <a:p>
            <a:pPr>
              <a:buFont typeface="Arial" panose="020B0604020202020204" pitchFamily="34" charset="0"/>
              <a:buChar char="•"/>
            </a:pPr>
            <a:r>
              <a:rPr lang="en-US" b="0" dirty="0"/>
              <a:t>CIDs 155, 64, 66, 68, 69, 81, 147, 108, 228, 14, 179, 16, 175, 73, 7, 21, 114, 224, 135, 257, 79, 80.</a:t>
            </a:r>
          </a:p>
          <a:p>
            <a:pPr>
              <a:buFont typeface="Arial" panose="020B0604020202020204" pitchFamily="34" charset="0"/>
              <a:buChar char="•"/>
            </a:pPr>
            <a:endParaRPr lang="en-US" b="0" dirty="0"/>
          </a:p>
          <a:p>
            <a:endParaRPr lang="en-US" b="0" dirty="0"/>
          </a:p>
          <a:p>
            <a:r>
              <a:rPr lang="en-US" b="0" dirty="0"/>
              <a:t> </a:t>
            </a:r>
            <a:r>
              <a:rPr lang="en-US" dirty="0"/>
              <a:t>Moved: Jerome Henry</a:t>
            </a:r>
          </a:p>
          <a:p>
            <a:r>
              <a:rPr lang="en-US" dirty="0"/>
              <a:t>Seconded: Carol Ansley</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Tree>
    <p:extLst>
      <p:ext uri="{BB962C8B-B14F-4D97-AF65-F5344CB8AC3E}">
        <p14:creationId xmlns:p14="http://schemas.microsoft.com/office/powerpoint/2010/main" val="40933341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October 31,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38</a:t>
            </a:fld>
            <a:endParaRPr lang="en-GB"/>
          </a:p>
        </p:txBody>
      </p:sp>
    </p:spTree>
    <p:extLst>
      <p:ext uri="{BB962C8B-B14F-4D97-AF65-F5344CB8AC3E}">
        <p14:creationId xmlns:p14="http://schemas.microsoft.com/office/powerpoint/2010/main" val="3153207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#22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11-23/1152r24</a:t>
            </a:r>
            <a:r>
              <a:rPr lang="en-US" b="0" dirty="0"/>
              <a:t> marked “Ready for motion”, and incorporate the text changes into the latest TGbh draft:</a:t>
            </a:r>
          </a:p>
          <a:p>
            <a:r>
              <a:rPr lang="en-US" b="0" dirty="0"/>
              <a:t>- CIDs: 30, 48, 90, 120, 143, 163, 258, 290, 291, 20, 89, 76, 130, 261, 262, 247, 13, 236, 237, 238, 176, 180, 255, 226, 24, 177, 253, 248, 1, 83, 145, 174, 246, 75, 123, 249, 106, 105, 121, 91, 92, 172, 166, 251, 178, 171, 34, 241, 109, 128, 137, 148, 160, 164, 156, 240, 196, 198, 208, 214, 19, 88, 40, 170, 104, 103, 244, 72, 65, 214, 129, 192, 200, 201, 203, 260, 266, 12.</a:t>
            </a:r>
          </a:p>
          <a:p>
            <a:r>
              <a:rPr lang="en-US" dirty="0"/>
              <a:t>Moved: Graham Smith</a:t>
            </a:r>
          </a:p>
          <a:p>
            <a:r>
              <a:rPr lang="en-US" dirty="0"/>
              <a:t>Seconded: Jay Yang</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Tree>
    <p:extLst>
      <p:ext uri="{BB962C8B-B14F-4D97-AF65-F5344CB8AC3E}">
        <p14:creationId xmlns:p14="http://schemas.microsoft.com/office/powerpoint/2010/main" val="231042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Moved: Jouni Malinen</a:t>
            </a:r>
          </a:p>
          <a:p>
            <a:r>
              <a:rPr lang="en-US" dirty="0"/>
              <a:t>Seconded: Dan Harkins</a:t>
            </a:r>
          </a:p>
          <a:p>
            <a:r>
              <a:rPr lang="en-US" dirty="0"/>
              <a:t>Result: 22-8-1  73%  </a:t>
            </a:r>
            <a:r>
              <a:rPr lang="en-US" dirty="0">
                <a:highlight>
                  <a:srgbClr val="FF0000"/>
                </a:highlight>
              </a:rPr>
              <a:t>Fails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November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40</a:t>
            </a:fld>
            <a:endParaRPr lang="en-GB"/>
          </a:p>
        </p:txBody>
      </p:sp>
    </p:spTree>
    <p:extLst>
      <p:ext uri="{BB962C8B-B14F-4D97-AF65-F5344CB8AC3E}">
        <p14:creationId xmlns:p14="http://schemas.microsoft.com/office/powerpoint/2010/main" val="19283812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#23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11-23/1152r25</a:t>
            </a:r>
            <a:r>
              <a:rPr lang="en-US" b="0" dirty="0"/>
              <a:t> marked “Ready for motion”, and incorporate the text changes into the latest TGbh draft:</a:t>
            </a:r>
          </a:p>
          <a:p>
            <a:r>
              <a:rPr lang="en-US" b="0" dirty="0"/>
              <a:t>- CIDs: 31, 82, 133, 232, 233, 234, 235, 245.</a:t>
            </a:r>
          </a:p>
          <a:p>
            <a:r>
              <a:rPr lang="en-US" dirty="0"/>
              <a:t>Moved: Jouni Malinen</a:t>
            </a:r>
          </a:p>
          <a:p>
            <a:r>
              <a:rPr lang="en-US" dirty="0"/>
              <a:t>Seconded: Carol Ansley</a:t>
            </a:r>
          </a:p>
          <a:p>
            <a:r>
              <a:rPr lang="en-US" dirty="0"/>
              <a:t>Result: UC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Tree>
    <p:extLst>
      <p:ext uri="{BB962C8B-B14F-4D97-AF65-F5344CB8AC3E}">
        <p14:creationId xmlns:p14="http://schemas.microsoft.com/office/powerpoint/2010/main" val="26702234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#24 – LB274 comment resolution – CID 122</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r>
              <a:rPr lang="en-US" b="0" dirty="0"/>
              <a:t>- CIDs: 122</a:t>
            </a:r>
          </a:p>
          <a:p>
            <a:r>
              <a:rPr lang="en-US" dirty="0"/>
              <a:t>Moved: Jouni</a:t>
            </a:r>
          </a:p>
          <a:p>
            <a:r>
              <a:rPr lang="en-US" dirty="0"/>
              <a:t>Seconded: Carol</a:t>
            </a:r>
          </a:p>
          <a:p>
            <a:r>
              <a:rPr lang="en-US" dirty="0"/>
              <a:t>Result: 15-5-2-3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Tree>
    <p:extLst>
      <p:ext uri="{BB962C8B-B14F-4D97-AF65-F5344CB8AC3E}">
        <p14:creationId xmlns:p14="http://schemas.microsoft.com/office/powerpoint/2010/main" val="11207540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#25 – LB274 comment resolution – CID 98</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 to CID 98 as:</a:t>
            </a:r>
          </a:p>
          <a:p>
            <a:r>
              <a:rPr lang="en-US" b="0" dirty="0"/>
              <a:t>“Rejected. This topic was discussed in 23/1453r1, but the group didn’t reach consensus.</a:t>
            </a:r>
          </a:p>
          <a:p>
            <a:r>
              <a:rPr lang="en-US" b="0" dirty="0"/>
              <a:t>SP: The Device ID shall be added to 802.11 authentication frames to facilitate identification when an 802.11 state machine enters State 2.</a:t>
            </a:r>
          </a:p>
          <a:p>
            <a:r>
              <a:rPr lang="en-US" b="0" dirty="0"/>
              <a:t> SP results:  Y:8;  N:8”</a:t>
            </a:r>
          </a:p>
          <a:p>
            <a:endParaRPr lang="en-US" b="0" dirty="0"/>
          </a:p>
          <a:p>
            <a:r>
              <a:rPr lang="en-US" dirty="0"/>
              <a:t>Moved: Jay </a:t>
            </a:r>
          </a:p>
          <a:p>
            <a:r>
              <a:rPr lang="en-US" dirty="0"/>
              <a:t>Seconded: Jarkko</a:t>
            </a:r>
          </a:p>
          <a:p>
            <a:r>
              <a:rPr lang="en-US" dirty="0"/>
              <a:t>Result: 15-2-4-4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Tree>
    <p:extLst>
      <p:ext uri="{BB962C8B-B14F-4D97-AF65-F5344CB8AC3E}">
        <p14:creationId xmlns:p14="http://schemas.microsoft.com/office/powerpoint/2010/main" val="37802153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#26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pPr>
              <a:buFontTx/>
              <a:buChar char="-"/>
            </a:pPr>
            <a:r>
              <a:rPr lang="en-US" b="0" dirty="0"/>
              <a:t>CIDs: 18, 111, 162, 112, 113, 42, 99, 124, 125, 126, 127, 187, 188, 265, 281, 185, 186, 131, 136, 274, 191, 54, 55, 165, 167, 190, 267, 268, 292, 293, 117, 223, 273, 286, 74, 52, 8, 9, 53, 250, 256.</a:t>
            </a:r>
          </a:p>
          <a:p>
            <a:pPr marL="0" indent="0"/>
            <a:r>
              <a:rPr lang="en-US" b="0" dirty="0"/>
              <a:t>And, resolve CIDs 84, 85, 87, 212, 283 as shown in </a:t>
            </a:r>
            <a:r>
              <a:rPr lang="en-US" b="0" dirty="0">
                <a:hlinkClick r:id="rId3"/>
              </a:rPr>
              <a:t>11-23/1726r5</a:t>
            </a:r>
            <a:r>
              <a:rPr lang="en-US" sz="2400" b="0" dirty="0"/>
              <a:t>, </a:t>
            </a:r>
            <a:r>
              <a:rPr lang="en-US" b="0" dirty="0"/>
              <a:t>CID 227 as shown in </a:t>
            </a:r>
            <a:r>
              <a:rPr lang="en-US" sz="2400" b="0" dirty="0">
                <a:hlinkClick r:id="rId4"/>
              </a:rPr>
              <a:t>11-23/1353r8</a:t>
            </a:r>
            <a:r>
              <a:rPr lang="en-US" sz="2400" b="0" dirty="0"/>
              <a:t>, CIDs 26 and 27 as shown in </a:t>
            </a:r>
            <a:r>
              <a:rPr lang="en-US" sz="2400" b="0" dirty="0">
                <a:hlinkClick r:id="rId5"/>
              </a:rPr>
              <a:t>11-23/1842r0</a:t>
            </a:r>
            <a:r>
              <a:rPr lang="en-US" sz="2400" b="0" dirty="0"/>
              <a:t>, CID 159 as shown in </a:t>
            </a:r>
            <a:r>
              <a:rPr lang="en-US" sz="2400" b="0" dirty="0">
                <a:hlinkClick r:id="rId6"/>
              </a:rPr>
              <a:t>11-23/1369r5</a:t>
            </a:r>
            <a:r>
              <a:rPr lang="en-US" sz="2400" b="0" dirty="0"/>
              <a:t>, CID 98 as shown in </a:t>
            </a:r>
            <a:r>
              <a:rPr lang="en-US" sz="2400" b="0" dirty="0">
                <a:hlinkClick r:id="rId7"/>
              </a:rPr>
              <a:t>11-23/1314r6</a:t>
            </a:r>
            <a:r>
              <a:rPr lang="en-US" sz="2400" b="0" dirty="0"/>
              <a:t> , and CIDs </a:t>
            </a:r>
            <a:r>
              <a:rPr lang="en-US" b="0" dirty="0"/>
              <a:t>50, 84, 85, 87, 157, 209, 212, 213, 215, 216, 217, 230, 231, 242, 243, 252, 276, 277, 278, 280, 283, 284 as shown in</a:t>
            </a:r>
            <a:r>
              <a:rPr lang="en-US" sz="2400" b="0" dirty="0">
                <a:hlinkClick r:id="rId8"/>
              </a:rPr>
              <a:t> 11-23/1855r3</a:t>
            </a:r>
            <a:endParaRPr lang="en-US" b="0" dirty="0"/>
          </a:p>
          <a:p>
            <a:r>
              <a:rPr lang="en-US" dirty="0"/>
              <a:t>Moved: Carol</a:t>
            </a:r>
          </a:p>
          <a:p>
            <a:r>
              <a:rPr lang="en-US" dirty="0"/>
              <a:t>Seconded: Peter</a:t>
            </a:r>
          </a:p>
          <a:p>
            <a:r>
              <a:rPr lang="en-US" dirty="0"/>
              <a:t>Result: UC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4339378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#27: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comment resolutions for all of the comments received from LB 274 on P802.11bh D1.0 as contained in </a:t>
            </a:r>
            <a:r>
              <a:rPr lang="en-US" sz="2000" dirty="0">
                <a:hlinkClick r:id="rId2"/>
              </a:rPr>
              <a:t>11-23/1152r30</a:t>
            </a:r>
            <a:r>
              <a:rPr lang="en-US" sz="2000" dirty="0"/>
              <a:t> and motions 23, 24, 25, and 26 of </a:t>
            </a:r>
            <a:r>
              <a:rPr lang="en-US" sz="2000" dirty="0">
                <a:hlinkClick r:id="rId3"/>
              </a:rPr>
              <a:t>11-22/0651r31</a:t>
            </a:r>
            <a:r>
              <a:rPr lang="en-US" sz="2000" dirty="0"/>
              <a:t>, </a:t>
            </a:r>
          </a:p>
          <a:p>
            <a:pPr>
              <a:buFont typeface="Arial" panose="020B0604020202020204" pitchFamily="34" charset="0"/>
              <a:buChar char="•"/>
            </a:pPr>
            <a:r>
              <a:rPr lang="en-US" sz="2000" dirty="0"/>
              <a:t>Instruct the editor to prepare P802.11bh D2.0 incorporating those changes, and</a:t>
            </a:r>
          </a:p>
          <a:p>
            <a:pPr>
              <a:buFont typeface="Arial" panose="020B0604020202020204" pitchFamily="34" charset="0"/>
              <a:buChar char="•"/>
            </a:pPr>
            <a:r>
              <a:rPr lang="en-US" sz="2000" dirty="0"/>
              <a:t>Approve a 20 day Working Group Recirculation Ballot asking the question “Should P802.11bh D2.0 be forwarded to SA Ballot?”</a:t>
            </a:r>
          </a:p>
          <a:p>
            <a:endParaRPr lang="en-US" sz="2000" dirty="0"/>
          </a:p>
          <a:p>
            <a:endParaRPr lang="en-US" sz="2000" dirty="0"/>
          </a:p>
          <a:p>
            <a:r>
              <a:rPr lang="en-US" sz="2000" dirty="0"/>
              <a:t>Moved: Peter</a:t>
            </a:r>
          </a:p>
          <a:p>
            <a:r>
              <a:rPr lang="en-US" sz="2000" dirty="0"/>
              <a:t>Second: Stephen Orr</a:t>
            </a:r>
          </a:p>
          <a:p>
            <a:r>
              <a:rPr lang="en-US" sz="2000" dirty="0"/>
              <a:t>Result UC (</a:t>
            </a:r>
            <a:r>
              <a:rPr lang="en-US" sz="2000" dirty="0">
                <a:highlight>
                  <a:srgbClr val="00FF00"/>
                </a:highlight>
              </a:rPr>
              <a:t>Passes</a:t>
            </a:r>
            <a:r>
              <a:rPr lang="en-US" sz="2000" dirty="0"/>
              <a:t>)</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spTree>
    <p:extLst>
      <p:ext uri="{BB962C8B-B14F-4D97-AF65-F5344CB8AC3E}">
        <p14:creationId xmlns:p14="http://schemas.microsoft.com/office/powerpoint/2010/main" val="21476963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#28: WBA liaison for TGbh</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Request the IEEE 802.11 Working Group (WG) chair to send the liaison in </a:t>
            </a:r>
            <a:r>
              <a:rPr lang="en-US" sz="2400" b="0" dirty="0">
                <a:hlinkClick r:id="rId2"/>
              </a:rPr>
              <a:t>11-23/2116r2</a:t>
            </a:r>
            <a:r>
              <a:rPr lang="en-US" dirty="0"/>
              <a:t> to the WBA, attaching P802.11bh D1.0, and </a:t>
            </a:r>
            <a:r>
              <a:rPr lang="en-US" dirty="0">
                <a:solidFill>
                  <a:schemeClr val="tx1"/>
                </a:solidFill>
              </a:rPr>
              <a:t>granting the WG chair editorial license.</a:t>
            </a:r>
            <a:endParaRPr lang="en-US" dirty="0"/>
          </a:p>
          <a:p>
            <a:endParaRPr lang="en-US" dirty="0"/>
          </a:p>
          <a:p>
            <a:r>
              <a:rPr lang="en-US" dirty="0"/>
              <a:t>Moved: Stephen Orr</a:t>
            </a:r>
          </a:p>
          <a:p>
            <a:r>
              <a:rPr lang="en-US" dirty="0"/>
              <a:t>Second: Joe</a:t>
            </a:r>
          </a:p>
          <a:p>
            <a:r>
              <a:rPr lang="en-US" dirty="0"/>
              <a:t>Result UC (</a:t>
            </a:r>
            <a:r>
              <a:rPr lang="en-US" dirty="0">
                <a:highlight>
                  <a:srgbClr val="00FF00"/>
                </a:highlight>
              </a:rPr>
              <a:t>Passes</a:t>
            </a:r>
            <a:r>
              <a:rPr lang="en-US" dirty="0"/>
              <a:t>)</a:t>
            </a:r>
          </a:p>
          <a:p>
            <a:endParaRPr lang="en-US" dirty="0"/>
          </a:p>
          <a:p>
            <a:endParaRPr lang="en-US" dirty="0"/>
          </a:p>
          <a:p>
            <a:endParaRPr lang="en-US"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May 2023</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spTree>
    <p:extLst>
      <p:ext uri="{BB962C8B-B14F-4D97-AF65-F5344CB8AC3E}">
        <p14:creationId xmlns:p14="http://schemas.microsoft.com/office/powerpoint/2010/main" val="1370065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January 2024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47</a:t>
            </a:fld>
            <a:endParaRPr lang="en-GB"/>
          </a:p>
        </p:txBody>
      </p:sp>
    </p:spTree>
    <p:extLst>
      <p:ext uri="{BB962C8B-B14F-4D97-AF65-F5344CB8AC3E}">
        <p14:creationId xmlns:p14="http://schemas.microsoft.com/office/powerpoint/2010/main" val="32525698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#29: CIDs 239, 243, 242</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Approve resolution of CID 239, 243, 242 with Revised: Incorporate the changes in 11-24/0068r1.</a:t>
            </a:r>
          </a:p>
          <a:p>
            <a:endParaRPr lang="en-US" sz="2000" dirty="0"/>
          </a:p>
          <a:p>
            <a:endParaRPr lang="en-US" sz="2000" dirty="0"/>
          </a:p>
          <a:p>
            <a:pPr>
              <a:spcBef>
                <a:spcPts val="0"/>
              </a:spcBef>
            </a:pPr>
            <a:r>
              <a:rPr lang="en-US" sz="2000" dirty="0"/>
              <a:t>Moved: Dan Harkins</a:t>
            </a:r>
          </a:p>
          <a:p>
            <a:pPr>
              <a:spcBef>
                <a:spcPts val="0"/>
              </a:spcBef>
            </a:pPr>
            <a:r>
              <a:rPr lang="en-US" sz="2000" dirty="0"/>
              <a:t>Second: Stuart Kerry</a:t>
            </a:r>
          </a:p>
          <a:p>
            <a:pPr>
              <a:spcBef>
                <a:spcPts val="0"/>
              </a:spcBef>
            </a:pPr>
            <a:r>
              <a:rPr lang="en-US" sz="2000" dirty="0"/>
              <a:t>Result: Yes: 8, No: 19, Abstain: 12 (</a:t>
            </a:r>
            <a:r>
              <a:rPr lang="en-US" sz="2000" dirty="0">
                <a:highlight>
                  <a:srgbClr val="FF0000"/>
                </a:highlight>
              </a:rPr>
              <a:t>Motion fails</a:t>
            </a:r>
            <a:r>
              <a:rPr lang="en-US" sz="2000" dirty="0"/>
              <a:t>)</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spTree>
    <p:extLst>
      <p:ext uri="{BB962C8B-B14F-4D97-AF65-F5344CB8AC3E}">
        <p14:creationId xmlns:p14="http://schemas.microsoft.com/office/powerpoint/2010/main" val="8090619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 LB282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pPr>
              <a:buFontTx/>
              <a:buChar char="-"/>
            </a:pPr>
            <a:r>
              <a:rPr lang="en-US" b="0" dirty="0"/>
              <a:t>CIDs: ??</a:t>
            </a:r>
          </a:p>
          <a:p>
            <a:pPr marL="0" indent="0"/>
            <a:r>
              <a:rPr lang="en-US" b="0" dirty="0"/>
              <a:t>And, resolve CIDs ?? as shown in &lt;</a:t>
            </a:r>
            <a:r>
              <a:rPr lang="en-US" b="0" dirty="0" err="1"/>
              <a:t>tbd</a:t>
            </a:r>
            <a:r>
              <a:rPr lang="en-US" b="0" dirty="0"/>
              <a:t>&gt;</a:t>
            </a:r>
          </a:p>
          <a:p>
            <a:r>
              <a:rPr lang="en-US" dirty="0"/>
              <a:t>Moved: </a:t>
            </a:r>
          </a:p>
          <a:p>
            <a:r>
              <a:rPr lang="en-US" dirty="0"/>
              <a:t>Seconded: </a:t>
            </a:r>
          </a:p>
          <a:p>
            <a:r>
              <a:rPr lang="en-US" dirty="0"/>
              <a:t>Result: </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3272023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a:t>
            </a:r>
            <a:r>
              <a:rPr lang="en-US" dirty="0"/>
              <a:t>2</a:t>
            </a:r>
            <a:r>
              <a:rPr lang="en-US" sz="3200" dirty="0"/>
              <a:t> – Motion to reconsider</a:t>
            </a:r>
            <a:endParaRPr lang="en-GB" dirty="0"/>
          </a:p>
        </p:txBody>
      </p:sp>
      <p:sp>
        <p:nvSpPr>
          <p:cNvPr id="4098" name="Rectangle 2"/>
          <p:cNvSpPr>
            <a:spLocks noGrp="1" noChangeArrowheads="1"/>
          </p:cNvSpPr>
          <p:nvPr>
            <p:ph idx="1"/>
          </p:nvPr>
        </p:nvSpPr>
        <p:spPr>
          <a:xfrm>
            <a:off x="965200" y="1371600"/>
            <a:ext cx="10361084" cy="5103814"/>
          </a:xfrm>
          <a:ln/>
        </p:spPr>
        <p:txBody>
          <a:bodyPr/>
          <a:lstStyle/>
          <a:p>
            <a:r>
              <a:rPr lang="en-US" sz="2800" dirty="0"/>
              <a:t>Move to reconsider Motion #1</a:t>
            </a:r>
            <a:endParaRPr lang="en-US" b="1" dirty="0"/>
          </a:p>
          <a:p>
            <a:pPr marL="0" indent="0"/>
            <a:endParaRPr lang="en-GB" altLang="en-US" sz="1800" u="sng" dirty="0">
              <a:solidFill>
                <a:schemeClr val="tx1"/>
              </a:solidFill>
            </a:endParaRPr>
          </a:p>
          <a:p>
            <a:r>
              <a:rPr lang="en-US" dirty="0"/>
              <a:t>Moved: Stephane Baron</a:t>
            </a:r>
          </a:p>
          <a:p>
            <a:r>
              <a:rPr lang="en-US" dirty="0"/>
              <a:t>Seconded: Dan Harkins</a:t>
            </a:r>
          </a:p>
          <a:p>
            <a:r>
              <a:rPr lang="en-US" dirty="0"/>
              <a:t>Result: 28-6-0  </a:t>
            </a:r>
            <a:r>
              <a:rPr lang="en-US" dirty="0">
                <a:highlight>
                  <a:srgbClr val="00FF00"/>
                </a:highlight>
              </a:rPr>
              <a:t>Passes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99536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comment resolutions for all of the comments received from LB 282 on P802.11bh D2.0 as contained in </a:t>
            </a:r>
            <a:r>
              <a:rPr lang="en-US" sz="2000" dirty="0">
                <a:hlinkClick r:id="rId2"/>
              </a:rPr>
              <a:t>11-23/1152r30</a:t>
            </a:r>
            <a:r>
              <a:rPr lang="en-US" sz="2000" dirty="0"/>
              <a:t> and motions ?? of </a:t>
            </a:r>
            <a:r>
              <a:rPr lang="en-US" sz="2000" dirty="0">
                <a:hlinkClick r:id="rId3"/>
              </a:rPr>
              <a:t>11-22/0651r31</a:t>
            </a:r>
            <a:r>
              <a:rPr lang="en-US" sz="2000" dirty="0"/>
              <a:t>, </a:t>
            </a:r>
          </a:p>
          <a:p>
            <a:pPr>
              <a:buFont typeface="Arial" panose="020B0604020202020204" pitchFamily="34" charset="0"/>
              <a:buChar char="•"/>
            </a:pPr>
            <a:r>
              <a:rPr lang="en-US" sz="2000" dirty="0"/>
              <a:t>Instruct the editor to prepare P802.11bh D3.0 incorporating those changes, and</a:t>
            </a:r>
          </a:p>
          <a:p>
            <a:pPr>
              <a:buFont typeface="Arial" panose="020B0604020202020204" pitchFamily="34" charset="0"/>
              <a:buChar char="•"/>
            </a:pPr>
            <a:r>
              <a:rPr lang="en-US" sz="2000" dirty="0"/>
              <a:t>Approve a 15 day Working Group Recirculation Ballot asking the question “Should P802.11bh D3.0 be forwarded to SA Ballot?”</a:t>
            </a:r>
          </a:p>
          <a:p>
            <a:endParaRPr lang="en-US" sz="2000" dirty="0"/>
          </a:p>
          <a:p>
            <a:endParaRPr lang="en-US" sz="2000" dirty="0"/>
          </a:p>
          <a:p>
            <a:pPr>
              <a:spcBef>
                <a:spcPts val="0"/>
              </a:spcBef>
            </a:pPr>
            <a:r>
              <a:rPr lang="en-US" sz="2000" dirty="0"/>
              <a:t>Moved:</a:t>
            </a:r>
          </a:p>
          <a:p>
            <a:pPr>
              <a:spcBef>
                <a:spcPts val="0"/>
              </a:spcBef>
            </a:pPr>
            <a:r>
              <a:rPr lang="en-US" sz="2000" dirty="0"/>
              <a:t>Second: </a:t>
            </a:r>
          </a:p>
          <a:p>
            <a:pPr>
              <a:spcBef>
                <a:spcPts val="0"/>
              </a:spcBef>
            </a:pPr>
            <a:r>
              <a:rPr lang="en-US" sz="2000" dirty="0"/>
              <a:t>Result: Yes: , No: , Abstain:  (Motion passes/fails)</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50</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spTree>
    <p:extLst>
      <p:ext uri="{BB962C8B-B14F-4D97-AF65-F5344CB8AC3E}">
        <p14:creationId xmlns:p14="http://schemas.microsoft.com/office/powerpoint/2010/main" val="5025061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 </a:t>
            </a:r>
            <a:r>
              <a:rPr lang="en-GB" dirty="0"/>
              <a:t>P802.11bh Request accelerated process</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a:t>
            </a:r>
          </a:p>
          <a:p>
            <a:pPr>
              <a:spcBef>
                <a:spcPts val="0"/>
              </a:spcBef>
            </a:pPr>
            <a:r>
              <a:rPr lang="en-US" dirty="0"/>
              <a:t>Second: </a:t>
            </a:r>
          </a:p>
          <a:p>
            <a:pPr>
              <a:spcBef>
                <a:spcPts val="0"/>
              </a:spcBef>
            </a:pPr>
            <a:r>
              <a:rPr lang="en-US" dirty="0"/>
              <a:t>Result: Yes: , No: , Abstain:  (Motion passes/fails)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51</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spTree>
    <p:extLst>
      <p:ext uri="{BB962C8B-B14F-4D97-AF65-F5344CB8AC3E}">
        <p14:creationId xmlns:p14="http://schemas.microsoft.com/office/powerpoint/2010/main" val="1810586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 </a:t>
            </a:r>
            <a:r>
              <a:rPr lang="en-GB" dirty="0"/>
              <a:t>P802.11bh Report to EC</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Approve document &lt;link&gt; as the report to the IEEE 802 Executive Committee on the requirements for conditional approval to forward P802.11bh to SA Ballot.</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a:t>
            </a:r>
          </a:p>
          <a:p>
            <a:pPr>
              <a:spcBef>
                <a:spcPts val="0"/>
              </a:spcBef>
            </a:pPr>
            <a:r>
              <a:rPr lang="en-US" dirty="0"/>
              <a:t>Second: </a:t>
            </a:r>
          </a:p>
          <a:p>
            <a:pPr>
              <a:spcBef>
                <a:spcPts val="0"/>
              </a:spcBef>
            </a:pPr>
            <a:r>
              <a:rPr lang="en-US" dirty="0"/>
              <a:t>Result: Yes: , No: , Abstain:  (Motion passes/fails)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52</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spTree>
    <p:extLst>
      <p:ext uri="{BB962C8B-B14F-4D97-AF65-F5344CB8AC3E}">
        <p14:creationId xmlns:p14="http://schemas.microsoft.com/office/powerpoint/2010/main" val="283587713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 </a:t>
            </a:r>
            <a:r>
              <a:rPr lang="en-GB" dirty="0"/>
              <a:t>P802.11bh Request ballot pool</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a:t>
            </a:r>
          </a:p>
          <a:p>
            <a:pPr>
              <a:spcBef>
                <a:spcPts val="0"/>
              </a:spcBef>
            </a:pPr>
            <a:r>
              <a:rPr lang="en-US" dirty="0"/>
              <a:t>Second: </a:t>
            </a:r>
          </a:p>
          <a:p>
            <a:pPr>
              <a:spcBef>
                <a:spcPts val="0"/>
              </a:spcBef>
            </a:pPr>
            <a:r>
              <a:rPr lang="en-US" dirty="0"/>
              <a:t>Result: Yes: , No: , Abstain:  (Motion passes/fails)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53</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spTree>
    <p:extLst>
      <p:ext uri="{BB962C8B-B14F-4D97-AF65-F5344CB8AC3E}">
        <p14:creationId xmlns:p14="http://schemas.microsoft.com/office/powerpoint/2010/main" val="205747806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 </a:t>
            </a:r>
            <a:r>
              <a:rPr lang="en-GB" dirty="0"/>
              <a:t>P802.11bh Conditional SA Ballot</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Request the IEEE 802 Executive Committee to conditionally approve forwarding P802.11bh to SA Ballot.</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a:t>
            </a:r>
          </a:p>
          <a:p>
            <a:pPr>
              <a:spcBef>
                <a:spcPts val="0"/>
              </a:spcBef>
            </a:pPr>
            <a:r>
              <a:rPr lang="en-US" dirty="0"/>
              <a:t>Second: </a:t>
            </a:r>
          </a:p>
          <a:p>
            <a:pPr>
              <a:spcBef>
                <a:spcPts val="0"/>
              </a:spcBef>
            </a:pPr>
            <a:r>
              <a:rPr lang="en-US" dirty="0"/>
              <a:t>Result: Yes:, No: , Abstain:  (Motion passes/fails)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54</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spTree>
    <p:extLst>
      <p:ext uri="{BB962C8B-B14F-4D97-AF65-F5344CB8AC3E}">
        <p14:creationId xmlns:p14="http://schemas.microsoft.com/office/powerpoint/2010/main" val="323437160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 </a:t>
            </a:r>
            <a:r>
              <a:rPr lang="en-GB" dirty="0"/>
              <a:t>P802.11bh PAR re-confirmation</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Re-confirm the P802.11bh PAR in document </a:t>
            </a:r>
            <a:r>
              <a:rPr lang="en-US" dirty="0">
                <a:solidFill>
                  <a:schemeClr val="tx1"/>
                </a:solidFill>
                <a:hlinkClick r:id="rId2"/>
              </a:rPr>
              <a:t>https://mypr-nodejs.standards.ieee.org/mypr-file/par/8958/mypr</a:t>
            </a:r>
            <a:r>
              <a:rPr lang="en-US" dirty="0">
                <a:solidFill>
                  <a:schemeClr val="tx1"/>
                </a:solidFill>
              </a:rPr>
              <a:t>   &lt;- </a:t>
            </a:r>
            <a:r>
              <a:rPr lang="en-US" dirty="0" err="1">
                <a:solidFill>
                  <a:schemeClr val="tx1"/>
                </a:solidFill>
              </a:rPr>
              <a:t>REVme’s</a:t>
            </a:r>
            <a:endParaRPr lang="en-US" dirty="0">
              <a:solidFill>
                <a:schemeClr val="tx1"/>
              </a:solidFill>
            </a:endParaRPr>
          </a:p>
          <a:p>
            <a:r>
              <a:rPr lang="en-US" dirty="0">
                <a:solidFill>
                  <a:schemeClr val="tx1"/>
                </a:solidFill>
                <a:hlinkClick r:id="rId3"/>
              </a:rPr>
              <a:t>https://grouper.ieee.org/groups/802/11/PARs/P802.11bh.pdf</a:t>
            </a:r>
            <a:r>
              <a:rPr lang="en-US" dirty="0">
                <a:solidFill>
                  <a:schemeClr val="tx1"/>
                </a:solidFill>
              </a:rPr>
              <a:t> ??</a:t>
            </a:r>
          </a:p>
          <a:p>
            <a:endParaRPr lang="en-US" dirty="0">
              <a:solidFill>
                <a:schemeClr val="tx1"/>
              </a:solidFill>
            </a:endParaRPr>
          </a:p>
          <a:p>
            <a:r>
              <a:rPr lang="en-US" dirty="0">
                <a:solidFill>
                  <a:schemeClr val="tx1"/>
                </a:solidFill>
                <a:highlight>
                  <a:srgbClr val="FFFF00"/>
                </a:highlight>
              </a:rPr>
              <a:t>CSD re-confirm?</a:t>
            </a: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a:t>
            </a:r>
          </a:p>
          <a:p>
            <a:pPr>
              <a:spcBef>
                <a:spcPts val="0"/>
              </a:spcBef>
            </a:pPr>
            <a:r>
              <a:rPr lang="en-US" dirty="0"/>
              <a:t>Second:</a:t>
            </a:r>
          </a:p>
          <a:p>
            <a:pPr>
              <a:spcBef>
                <a:spcPts val="0"/>
              </a:spcBef>
            </a:pPr>
            <a:r>
              <a:rPr lang="en-US" dirty="0"/>
              <a:t>Result: Yes:, No:, Abstain: (Motion passes/fails)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55</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spTree>
    <p:extLst>
      <p:ext uri="{BB962C8B-B14F-4D97-AF65-F5344CB8AC3E}">
        <p14:creationId xmlns:p14="http://schemas.microsoft.com/office/powerpoint/2010/main" val="45339225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 </a:t>
            </a:r>
            <a:r>
              <a:rPr lang="en-GB" dirty="0"/>
              <a:t>P802.11bh Feb telecon w/Motions</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&lt;Request Feb telecon with motions (as needed), to review results of D3.0 recirc, take next steps on accelerated process&gt;</a:t>
            </a:r>
            <a:endParaRPr lang="en-US" dirty="0">
              <a:solidFill>
                <a:schemeClr val="tx1"/>
              </a:solidFill>
              <a:highlight>
                <a:srgbClr val="FFFF00"/>
              </a:highlight>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a:t>
            </a:r>
          </a:p>
          <a:p>
            <a:pPr>
              <a:spcBef>
                <a:spcPts val="0"/>
              </a:spcBef>
            </a:pPr>
            <a:r>
              <a:rPr lang="en-US" dirty="0"/>
              <a:t>Second:</a:t>
            </a:r>
          </a:p>
          <a:p>
            <a:pPr>
              <a:spcBef>
                <a:spcPts val="0"/>
              </a:spcBef>
            </a:pPr>
            <a:r>
              <a:rPr lang="en-US" dirty="0"/>
              <a:t>Result: Yes:, No:, Abstain: (Motion passes/fails)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56</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spTree>
    <p:extLst>
      <p:ext uri="{BB962C8B-B14F-4D97-AF65-F5344CB8AC3E}">
        <p14:creationId xmlns:p14="http://schemas.microsoft.com/office/powerpoint/2010/main" val="1747698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Reconsider 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Result: 22-11-2  66%  </a:t>
            </a:r>
            <a:r>
              <a:rPr lang="en-US" dirty="0">
                <a:highlight>
                  <a:srgbClr val="FF0000"/>
                </a:highlight>
              </a:rPr>
              <a:t>Fails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48592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April 12,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Tree>
    <p:extLst>
      <p:ext uri="{BB962C8B-B14F-4D97-AF65-F5344CB8AC3E}">
        <p14:creationId xmlns:p14="http://schemas.microsoft.com/office/powerpoint/2010/main" val="2707980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#3 – 11-22/0158</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11-22/0158r3</a:t>
            </a:r>
            <a:r>
              <a:rPr lang="en-US" sz="2400" b="1" dirty="0">
                <a:effectLst/>
                <a:latin typeface="Calibri" panose="020F0502020204030204" pitchFamily="34" charset="0"/>
                <a:ea typeface="Times New Roman" panose="02020603050405020304" pitchFamily="18" charset="0"/>
              </a:rPr>
              <a:t> (STA generated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10-7-5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Tree>
    <p:extLst>
      <p:ext uri="{BB962C8B-B14F-4D97-AF65-F5344CB8AC3E}">
        <p14:creationId xmlns:p14="http://schemas.microsoft.com/office/powerpoint/2010/main" val="3809630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#4 – 11-22/0187, 11-22/0482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documents:</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11-22/0187r2</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Network generated device ID)</a:t>
            </a:r>
          </a:p>
          <a:p>
            <a:pPr lvl="2">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4"/>
              </a:rPr>
              <a:t>11-22/0482r1</a:t>
            </a:r>
            <a:r>
              <a:rPr lang="en-US" sz="2400" b="1" dirty="0">
                <a:effectLst/>
                <a:latin typeface="Calibri" panose="020F0502020204030204" pitchFamily="34" charset="0"/>
                <a:ea typeface="Times New Roman" panose="02020603050405020304" pitchFamily="18" charset="0"/>
              </a:rPr>
              <a:t> (Annex Text for Opaque Device ID)</a:t>
            </a:r>
            <a:endParaRPr lang="en-US" sz="24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Dan Harkins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13-4-4  </a:t>
            </a:r>
            <a:r>
              <a:rPr lang="en-GB" sz="2400" b="1" dirty="0">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Passes</a:t>
            </a:r>
            <a:endParaRPr lang="en-US" sz="2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Tree>
    <p:extLst>
      <p:ext uri="{BB962C8B-B14F-4D97-AF65-F5344CB8AC3E}">
        <p14:creationId xmlns:p14="http://schemas.microsoft.com/office/powerpoint/2010/main" val="1429197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32191</TotalTime>
  <Words>3503</Words>
  <Application>Microsoft Office PowerPoint</Application>
  <PresentationFormat>Widescreen</PresentationFormat>
  <Paragraphs>497</Paragraphs>
  <Slides>56</Slides>
  <Notes>26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56</vt:i4>
      </vt:variant>
    </vt:vector>
  </HeadingPairs>
  <TitlesOfParts>
    <vt:vector size="63" baseType="lpstr">
      <vt:lpstr>Arial</vt:lpstr>
      <vt:lpstr>Calibri</vt:lpstr>
      <vt:lpstr>Courier New</vt:lpstr>
      <vt:lpstr>Times New Roman</vt:lpstr>
      <vt:lpstr>Wingdings</vt:lpstr>
      <vt:lpstr>Office Theme</vt:lpstr>
      <vt:lpstr>Document</vt:lpstr>
      <vt:lpstr>TGbh-motions-list</vt:lpstr>
      <vt:lpstr>Abstract</vt:lpstr>
      <vt:lpstr>March 11, 2022 (Plenary session)</vt:lpstr>
      <vt:lpstr>Motion #1 – Create Draft</vt:lpstr>
      <vt:lpstr>Motion #2 – Motion to reconsider</vt:lpstr>
      <vt:lpstr>Reconsider Motion #1 – Create Draft</vt:lpstr>
      <vt:lpstr>April 12, 2022 (Teleconference)</vt:lpstr>
      <vt:lpstr>Motion #3 – 11-22/0158</vt:lpstr>
      <vt:lpstr>Motion #4 – 11-22/0187, 11-22/0482</vt:lpstr>
      <vt:lpstr>Motion #5 – 11-21/1379</vt:lpstr>
      <vt:lpstr>Motion #6 – 11-22/0427</vt:lpstr>
      <vt:lpstr>May 13, 2022 (Interim session)</vt:lpstr>
      <vt:lpstr>Motion #7 – D0.1 update</vt:lpstr>
      <vt:lpstr>Motion #8 - TGbh Comment Collection</vt:lpstr>
      <vt:lpstr>August 30, 2022 (Teleconference)</vt:lpstr>
      <vt:lpstr>Motion #9 – CC41 comment resolution</vt:lpstr>
      <vt:lpstr>Motion #10 – Specific TGbh Scenarios</vt:lpstr>
      <vt:lpstr>Sept 15, 2022 (Interim session)</vt:lpstr>
      <vt:lpstr>Motion #11 – CC41 comment resolution</vt:lpstr>
      <vt:lpstr>Motion #12 – CC41 comment resolution</vt:lpstr>
      <vt:lpstr>Nov 15, 2022 (Plenary session, part 1)</vt:lpstr>
      <vt:lpstr>Motion #13 – dot11DeviceIDActivated MIB attribute</vt:lpstr>
      <vt:lpstr>Feb 28, 2023 (Teleconference)</vt:lpstr>
      <vt:lpstr>Motion #14 – RRCM</vt:lpstr>
      <vt:lpstr>March 16, 2023 (Plenary session)</vt:lpstr>
      <vt:lpstr>Motion #15 – Way forward CIDs</vt:lpstr>
      <vt:lpstr>April 18, 2023 (Teleconference)</vt:lpstr>
      <vt:lpstr>Motion #16 – CC41 comment resolution</vt:lpstr>
      <vt:lpstr>May 15, 2023 (Interim session)</vt:lpstr>
      <vt:lpstr>Motion #17 – CC41 comment resolution</vt:lpstr>
      <vt:lpstr>Motion #18: P802.11bh initial letter ballot</vt:lpstr>
      <vt:lpstr>July 13, 2023 (Plenary session)</vt:lpstr>
      <vt:lpstr>Motion #19 – LB274 comment resolution</vt:lpstr>
      <vt:lpstr>August 22, 2023 (Teleconference)</vt:lpstr>
      <vt:lpstr>Motion #20 – LB274 comment resolution</vt:lpstr>
      <vt:lpstr>September 14, 2023 (Interim session)</vt:lpstr>
      <vt:lpstr>Motion #21 – LB274 comment resolution</vt:lpstr>
      <vt:lpstr>October 31, 2023 (Teleconference)</vt:lpstr>
      <vt:lpstr>Motion #22 – LB274 comment resolution</vt:lpstr>
      <vt:lpstr>November 2023 (Plenary session)</vt:lpstr>
      <vt:lpstr>Motion #23 – LB274 comment resolution</vt:lpstr>
      <vt:lpstr>Motion #24 – LB274 comment resolution – CID 122</vt:lpstr>
      <vt:lpstr>Motion #25 – LB274 comment resolution – CID 98</vt:lpstr>
      <vt:lpstr>Motion #26 – LB274 comment resolution</vt:lpstr>
      <vt:lpstr>Motion #27: P802.11bh recirculation letter ballot</vt:lpstr>
      <vt:lpstr>Motion #28: WBA liaison for TGbh</vt:lpstr>
      <vt:lpstr>January 2024 (Interim session)</vt:lpstr>
      <vt:lpstr>Motion #29: CIDs 239, 243, 242</vt:lpstr>
      <vt:lpstr>Motion #?? – LB282 comment resolution</vt:lpstr>
      <vt:lpstr>Motion #??: P802.11bh recirculation letter ballot</vt:lpstr>
      <vt:lpstr>Motion ??: P802.11bh Request accelerated process</vt:lpstr>
      <vt:lpstr>Motion ??: P802.11bh Report to EC</vt:lpstr>
      <vt:lpstr>Motion ??: P802.11bh Request ballot pool</vt:lpstr>
      <vt:lpstr>Motion ??: P802.11bh Conditional SA Ballot</vt:lpstr>
      <vt:lpstr>Motion ??: P802.11bh PAR re-confirmation</vt:lpstr>
      <vt:lpstr>Motion ??: P802.11bh Feb telecon w/Motions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Hamilton, Mark</cp:lastModifiedBy>
  <cp:revision>270</cp:revision>
  <cp:lastPrinted>1601-01-01T00:00:00Z</cp:lastPrinted>
  <dcterms:created xsi:type="dcterms:W3CDTF">2021-01-26T19:12:38Z</dcterms:created>
  <dcterms:modified xsi:type="dcterms:W3CDTF">2024-01-16T06:27:03Z</dcterms:modified>
</cp:coreProperties>
</file>