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0" r:id="rId4"/>
    <p:sldId id="262" r:id="rId5"/>
    <p:sldId id="2408" r:id="rId6"/>
    <p:sldId id="296" r:id="rId7"/>
    <p:sldId id="2410" r:id="rId8"/>
    <p:sldId id="269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80" autoAdjust="0"/>
    <p:restoredTop sz="94637" autoAdjust="0"/>
  </p:normalViewPr>
  <p:slideViewPr>
    <p:cSldViewPr>
      <p:cViewPr varScale="1">
        <p:scale>
          <a:sx n="119" d="100"/>
          <a:sy n="119" d="100"/>
        </p:scale>
        <p:origin x="69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3594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95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802.11-23/1148r1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68608"/>
            <a:ext cx="10363200" cy="146499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RCM Follow 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573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2024-04-25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793474"/>
              </p:ext>
            </p:extLst>
          </p:nvPr>
        </p:nvGraphicFramePr>
        <p:xfrm>
          <a:off x="1001713" y="2416175"/>
          <a:ext cx="10125075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name="Document" r:id="rId4" imgW="10439723" imgH="2546910" progId="Word.Document.8">
                  <p:embed/>
                </p:oleObj>
              </mc:Choice>
              <mc:Fallback>
                <p:oleObj name="Document" r:id="rId4" imgW="10439723" imgH="254691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6175"/>
                        <a:ext cx="10125075" cy="246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675188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Rev 0: initial revision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Rev 1: New revision in light of latest RCM proposals	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14401" y="308463"/>
            <a:ext cx="2499764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11bi requirement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9E32E3F6-4CD4-476A-A561-7E6DDF6286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026420"/>
              </p:ext>
            </p:extLst>
          </p:nvPr>
        </p:nvGraphicFramePr>
        <p:xfrm>
          <a:off x="1488018" y="1782390"/>
          <a:ext cx="8610600" cy="43898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7222">
                  <a:extLst>
                    <a:ext uri="{9D8B030D-6E8A-4147-A177-3AD203B41FA5}">
                      <a16:colId xmlns:a16="http://schemas.microsoft.com/office/drawing/2014/main" val="4095707317"/>
                    </a:ext>
                  </a:extLst>
                </a:gridCol>
                <a:gridCol w="7883378">
                  <a:extLst>
                    <a:ext uri="{9D8B030D-6E8A-4147-A177-3AD203B41FA5}">
                      <a16:colId xmlns:a16="http://schemas.microsoft.com/office/drawing/2014/main" val="662521899"/>
                    </a:ext>
                  </a:extLst>
                </a:gridCol>
              </a:tblGrid>
              <a:tr h="70400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to initiate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changing its own OTA MAC Address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used with a CPE AP in Associate STA State 4 without any loss of connection.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6124526"/>
                  </a:ext>
                </a:extLst>
              </a:tr>
              <a:tr h="70400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R8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AP to initiate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changing the OTA MAC Addresses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of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a set of associated CPE Client’s in the BSS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(those CPE Clients in Associate STA State 4) without any loss of connection.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07896"/>
                  </a:ext>
                </a:extLst>
              </a:tr>
              <a:tr h="70400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and CPE AP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change the transmitted SN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 to an uncorrelated new value on downlink and uplink to new values in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MS Gothic" panose="020B0609070205080204" pitchFamily="49" charset="-128"/>
                          <a:cs typeface="Segoe UI" panose="020B0502040204020203" pitchFamily="34" charset="0"/>
                        </a:rPr>
                        <a:t>Associate STA State 4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, without any loss of connection when the OTA MAC address of the CPE Client is changed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7657121"/>
                  </a:ext>
                </a:extLst>
              </a:tr>
              <a:tr h="673902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and CPE AP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change the transmitted PN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 to an uncorrelated new value on downlink and uplink to new values in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MS Gothic" panose="020B0609070205080204" pitchFamily="49" charset="-128"/>
                          <a:cs typeface="Segoe UI" panose="020B0502040204020203" pitchFamily="34" charset="0"/>
                        </a:rPr>
                        <a:t>Associate STA State 4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, without any loss of connection when the OTA MAC address of the CPE Client is changed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0728057"/>
                  </a:ext>
                </a:extLst>
              </a:tr>
              <a:tr h="77431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and CPE AP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change the CPE Client’s AID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an uncorrelated new value in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MS Gothic" panose="020B0609070205080204" pitchFamily="49" charset="-128"/>
                          <a:cs typeface="Segoe UI" panose="020B0502040204020203" pitchFamily="34" charset="0"/>
                        </a:rPr>
                        <a:t>Associate STA State 4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, without any loss of connection when the OTA MAC address of the CPE Client is changed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402587"/>
                  </a:ext>
                </a:extLst>
              </a:tr>
              <a:tr h="829577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altLang="zh-CN" sz="1200" b="0" kern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11bi shall define a mechanism for a CPE Client and CPE AP to obfuscate the </a:t>
                      </a:r>
                      <a:r>
                        <a:rPr lang="en-US" altLang="zh-CN" sz="1200" b="1" kern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transmitted TID </a:t>
                      </a:r>
                      <a:r>
                        <a:rPr lang="en-US" altLang="zh-CN" sz="1200" b="0" kern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an uncorrelated new value on downlink and uplink to new values in Associate STA State 4, without any loss of connection.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7728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376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494"/>
            <a:ext cx="10896599" cy="441970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The RCM procedure is a method for obfuscating simultaneous multiple parameters (including the MAC Address) of a CPE Client while it is associated with a CPE AP. It is based on the standardized PRF (section 12.7.1.2 -IEEE Std 802.11-2020) executed in parallel by the CPE Client and the CPE AP with the same input parameters. </a:t>
            </a:r>
          </a:p>
          <a:p>
            <a:pPr>
              <a:buFont typeface="Times New Roman" pitchFamily="16" charset="0"/>
              <a:buChar char="•"/>
            </a:pPr>
            <a:endParaRPr lang="en-US" sz="2000" dirty="0"/>
          </a:p>
          <a:p>
            <a:pPr>
              <a:buFont typeface="Times New Roman" pitchFamily="16" charset="0"/>
              <a:buChar char="•"/>
            </a:pPr>
            <a:r>
              <a:rPr lang="en-US" sz="2000" dirty="0"/>
              <a:t>This procedure is made up of 3 mains steps: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800" b="0" dirty="0">
                <a:solidFill>
                  <a:schemeClr val="tx1"/>
                </a:solidFill>
              </a:rPr>
              <a:t>During, or after association, encrypted information (key) is shared between AP and non-AP STA</a:t>
            </a:r>
            <a:endParaRPr lang="en-US" sz="1800" b="0" dirty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GB" sz="1800" b="0" dirty="0">
                <a:solidFill>
                  <a:schemeClr val="tx1"/>
                </a:solidFill>
              </a:rPr>
              <a:t>Upon AP or non-AP STA request, both AP and non-AP STA compute and generate 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new uncorrelated values or new masks with a single execution </a:t>
            </a: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of the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standardized PRF </a:t>
            </a: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performed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in parallel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the starting of the transition period, both AP and non-AP STA initiate the obfuscation of the CPE parameters 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00050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Purpose of this document is to focus on the period surrounding the change of CPE Parameters.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05EF-20F9-3C3C-5479-7E1BC694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C5EAD-692E-40F9-8C29-2C309AE6B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57041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AP may initiate regular change of all non AP STAs (at once): EDP Epoch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Regular variable epoch period.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randomized around an average value.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Computed, without information exchange between STA and AP, the STA MAC address change start time.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Goal: difficult for eavesdroppers to determine the instant of change with no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MAC address change time, between AP and non-AP, is then secured by introducing “margins” in the MAC address change time, and transition period.</a:t>
            </a:r>
            <a:endParaRPr lang="en-US" sz="2800" dirty="0"/>
          </a:p>
          <a:p>
            <a:pPr marL="914400" lvl="2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E8529-85D1-959E-A825-6EB38F58A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A59E06-2756-28B5-F27A-54053E78C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8B8566E-D298-4833-8129-014B18978D8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Stephane Baron, Canon</a:t>
            </a:r>
          </a:p>
        </p:txBody>
      </p:sp>
    </p:spTree>
    <p:extLst>
      <p:ext uri="{BB962C8B-B14F-4D97-AF65-F5344CB8AC3E}">
        <p14:creationId xmlns:p14="http://schemas.microsoft.com/office/powerpoint/2010/main" val="1585973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82B89-330F-4A3D-8706-B1E7754DD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4973"/>
          </a:xfrm>
        </p:spPr>
        <p:txBody>
          <a:bodyPr/>
          <a:lstStyle/>
          <a:p>
            <a:r>
              <a:rPr lang="en-GB" dirty="0"/>
              <a:t>Transition period and clock drift margins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6FF85-305E-4093-9703-C4113543F3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988DC-BE20-4A33-B576-4D13E61D6E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23EA43-1420-4CBF-8FD6-B98900BD70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id="{2939B11F-7D3B-4C72-B1B4-4488EB209E0D}"/>
              </a:ext>
            </a:extLst>
          </p:cNvPr>
          <p:cNvSpPr txBox="1"/>
          <p:nvPr/>
        </p:nvSpPr>
        <p:spPr>
          <a:xfrm>
            <a:off x="6432479" y="1892339"/>
            <a:ext cx="789579" cy="316369"/>
          </a:xfrm>
          <a:prstGeom prst="rect">
            <a:avLst/>
          </a:prstGeom>
          <a:noFill/>
          <a:ln>
            <a:solidFill>
              <a:sysClr val="windowText" lastClr="00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tabLst/>
              <a:defRPr/>
            </a:pPr>
            <a:r>
              <a:rPr kumimoji="1" lang="en-US" sz="13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AP</a:t>
            </a:r>
          </a:p>
        </p:txBody>
      </p:sp>
      <p:sp>
        <p:nvSpPr>
          <p:cNvPr id="30" name="TextBox 6">
            <a:extLst>
              <a:ext uri="{FF2B5EF4-FFF2-40B4-BE49-F238E27FC236}">
                <a16:creationId xmlns:a16="http://schemas.microsoft.com/office/drawing/2014/main" id="{77E954AC-0D45-4670-A54D-AD913B819D36}"/>
              </a:ext>
            </a:extLst>
          </p:cNvPr>
          <p:cNvSpPr txBox="1"/>
          <p:nvPr/>
        </p:nvSpPr>
        <p:spPr>
          <a:xfrm>
            <a:off x="3788739" y="1749015"/>
            <a:ext cx="1091150" cy="556434"/>
          </a:xfrm>
          <a:prstGeom prst="rect">
            <a:avLst/>
          </a:prstGeom>
          <a:noFill/>
          <a:ln w="254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tabLst/>
              <a:defRPr/>
            </a:pPr>
            <a:r>
              <a:rPr kumimoji="1" lang="en-US" sz="13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Non-AP STA </a:t>
            </a:r>
            <a:r>
              <a:rPr kumimoji="1" lang="en-US" sz="13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is late</a:t>
            </a:r>
          </a:p>
        </p:txBody>
      </p:sp>
      <p:cxnSp>
        <p:nvCxnSpPr>
          <p:cNvPr id="31" name="Straight Connector 88">
            <a:extLst>
              <a:ext uri="{FF2B5EF4-FFF2-40B4-BE49-F238E27FC236}">
                <a16:creationId xmlns:a16="http://schemas.microsoft.com/office/drawing/2014/main" id="{5FDAE897-8329-43D3-99F7-043E77206469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6827269" y="2208708"/>
            <a:ext cx="6487" cy="332357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88">
            <a:extLst>
              <a:ext uri="{FF2B5EF4-FFF2-40B4-BE49-F238E27FC236}">
                <a16:creationId xmlns:a16="http://schemas.microsoft.com/office/drawing/2014/main" id="{EEED58C4-AF9F-408C-831B-B847E4AB2843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4334314" y="2305449"/>
            <a:ext cx="19905" cy="3145888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8DF9422-E1C5-48AC-BD7F-5EAC6AB94EFB}"/>
              </a:ext>
            </a:extLst>
          </p:cNvPr>
          <p:cNvSpPr/>
          <p:nvPr/>
        </p:nvSpPr>
        <p:spPr>
          <a:xfrm>
            <a:off x="7816367" y="3891422"/>
            <a:ext cx="1483951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Trans. End</a:t>
            </a:r>
          </a:p>
        </p:txBody>
      </p:sp>
      <p:sp>
        <p:nvSpPr>
          <p:cNvPr id="36" name="Right Brace 127">
            <a:extLst>
              <a:ext uri="{FF2B5EF4-FFF2-40B4-BE49-F238E27FC236}">
                <a16:creationId xmlns:a16="http://schemas.microsoft.com/office/drawing/2014/main" id="{134D41B4-992E-46A4-9A61-7B24CD23A163}"/>
              </a:ext>
            </a:extLst>
          </p:cNvPr>
          <p:cNvSpPr/>
          <p:nvPr/>
        </p:nvSpPr>
        <p:spPr>
          <a:xfrm>
            <a:off x="7559154" y="3205896"/>
            <a:ext cx="224341" cy="906623"/>
          </a:xfrm>
          <a:prstGeom prst="rightBrace">
            <a:avLst/>
          </a:prstGeom>
          <a:ln w="952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300"/>
          </a:p>
        </p:txBody>
      </p:sp>
      <p:sp>
        <p:nvSpPr>
          <p:cNvPr id="38" name="ZoneTexte 86">
            <a:extLst>
              <a:ext uri="{FF2B5EF4-FFF2-40B4-BE49-F238E27FC236}">
                <a16:creationId xmlns:a16="http://schemas.microsoft.com/office/drawing/2014/main" id="{48CA048F-B380-4CBE-8FE3-C546339C77DA}"/>
              </a:ext>
            </a:extLst>
          </p:cNvPr>
          <p:cNvSpPr txBox="1"/>
          <p:nvPr/>
        </p:nvSpPr>
        <p:spPr>
          <a:xfrm>
            <a:off x="7748234" y="3455889"/>
            <a:ext cx="128272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>
                <a:solidFill>
                  <a:schemeClr val="tx1"/>
                </a:solidFill>
              </a:rPr>
              <a:t>transition </a:t>
            </a:r>
            <a:r>
              <a:rPr lang="fr-FR" sz="1300" dirty="0" err="1">
                <a:solidFill>
                  <a:schemeClr val="tx1"/>
                </a:solidFill>
              </a:rPr>
              <a:t>period</a:t>
            </a:r>
            <a:endParaRPr lang="fr-FR" sz="1300" dirty="0">
              <a:solidFill>
                <a:schemeClr val="tx1"/>
              </a:solidFill>
            </a:endParaRPr>
          </a:p>
        </p:txBody>
      </p:sp>
      <p:cxnSp>
        <p:nvCxnSpPr>
          <p:cNvPr id="39" name="Connecteur droit 170">
            <a:extLst>
              <a:ext uri="{FF2B5EF4-FFF2-40B4-BE49-F238E27FC236}">
                <a16:creationId xmlns:a16="http://schemas.microsoft.com/office/drawing/2014/main" id="{15C05D39-B201-4CDB-A931-3CBE78D80150}"/>
              </a:ext>
            </a:extLst>
          </p:cNvPr>
          <p:cNvCxnSpPr/>
          <p:nvPr/>
        </p:nvCxnSpPr>
        <p:spPr>
          <a:xfrm>
            <a:off x="6844162" y="3192975"/>
            <a:ext cx="1288385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176">
            <a:extLst>
              <a:ext uri="{FF2B5EF4-FFF2-40B4-BE49-F238E27FC236}">
                <a16:creationId xmlns:a16="http://schemas.microsoft.com/office/drawing/2014/main" id="{C5CCB78F-1200-4B12-B674-AF06012602A3}"/>
              </a:ext>
            </a:extLst>
          </p:cNvPr>
          <p:cNvCxnSpPr/>
          <p:nvPr/>
        </p:nvCxnSpPr>
        <p:spPr>
          <a:xfrm>
            <a:off x="6858000" y="4112520"/>
            <a:ext cx="1288385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170">
            <a:extLst>
              <a:ext uri="{FF2B5EF4-FFF2-40B4-BE49-F238E27FC236}">
                <a16:creationId xmlns:a16="http://schemas.microsoft.com/office/drawing/2014/main" id="{B704F257-757D-46D1-A7F4-DBEB13677448}"/>
              </a:ext>
            </a:extLst>
          </p:cNvPr>
          <p:cNvCxnSpPr>
            <a:cxnSpLocks/>
          </p:cNvCxnSpPr>
          <p:nvPr/>
        </p:nvCxnSpPr>
        <p:spPr>
          <a:xfrm>
            <a:off x="6827268" y="2472480"/>
            <a:ext cx="1305279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170">
            <a:extLst>
              <a:ext uri="{FF2B5EF4-FFF2-40B4-BE49-F238E27FC236}">
                <a16:creationId xmlns:a16="http://schemas.microsoft.com/office/drawing/2014/main" id="{E98589A1-A080-4796-B111-F94D0302A6EF}"/>
              </a:ext>
            </a:extLst>
          </p:cNvPr>
          <p:cNvCxnSpPr>
            <a:cxnSpLocks/>
          </p:cNvCxnSpPr>
          <p:nvPr/>
        </p:nvCxnSpPr>
        <p:spPr>
          <a:xfrm>
            <a:off x="6827268" y="4530683"/>
            <a:ext cx="1278950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7C6FC3F4-F3D4-4EF1-9DC8-99990EFF8D28}"/>
              </a:ext>
            </a:extLst>
          </p:cNvPr>
          <p:cNvSpPr/>
          <p:nvPr/>
        </p:nvSpPr>
        <p:spPr>
          <a:xfrm>
            <a:off x="8106218" y="2280833"/>
            <a:ext cx="1418782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Epoch (n+1) ready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20033BC-D2B7-4B1B-A874-CFAC27FFE4F4}"/>
              </a:ext>
            </a:extLst>
          </p:cNvPr>
          <p:cNvSpPr/>
          <p:nvPr/>
        </p:nvSpPr>
        <p:spPr>
          <a:xfrm>
            <a:off x="7931937" y="4373903"/>
            <a:ext cx="1265786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RCM done</a:t>
            </a:r>
          </a:p>
        </p:txBody>
      </p:sp>
      <p:sp>
        <p:nvSpPr>
          <p:cNvPr id="50" name="Right Brace 127">
            <a:extLst>
              <a:ext uri="{FF2B5EF4-FFF2-40B4-BE49-F238E27FC236}">
                <a16:creationId xmlns:a16="http://schemas.microsoft.com/office/drawing/2014/main" id="{CF250E03-A60F-4566-A808-81D8EE538458}"/>
              </a:ext>
            </a:extLst>
          </p:cNvPr>
          <p:cNvSpPr/>
          <p:nvPr/>
        </p:nvSpPr>
        <p:spPr>
          <a:xfrm flipH="1">
            <a:off x="3569520" y="3584294"/>
            <a:ext cx="197469" cy="634367"/>
          </a:xfrm>
          <a:prstGeom prst="rightBrace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300"/>
          </a:p>
        </p:txBody>
      </p:sp>
      <p:cxnSp>
        <p:nvCxnSpPr>
          <p:cNvPr id="51" name="Connecteur droit 170">
            <a:extLst>
              <a:ext uri="{FF2B5EF4-FFF2-40B4-BE49-F238E27FC236}">
                <a16:creationId xmlns:a16="http://schemas.microsoft.com/office/drawing/2014/main" id="{19E5162E-88FD-4D1B-90F0-F64A38A539AF}"/>
              </a:ext>
            </a:extLst>
          </p:cNvPr>
          <p:cNvCxnSpPr/>
          <p:nvPr/>
        </p:nvCxnSpPr>
        <p:spPr>
          <a:xfrm>
            <a:off x="3051996" y="3571373"/>
            <a:ext cx="1288385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176">
            <a:extLst>
              <a:ext uri="{FF2B5EF4-FFF2-40B4-BE49-F238E27FC236}">
                <a16:creationId xmlns:a16="http://schemas.microsoft.com/office/drawing/2014/main" id="{9F91D790-763F-43A3-9FC8-BAFBC7EF6C39}"/>
              </a:ext>
            </a:extLst>
          </p:cNvPr>
          <p:cNvCxnSpPr/>
          <p:nvPr/>
        </p:nvCxnSpPr>
        <p:spPr>
          <a:xfrm>
            <a:off x="3044774" y="4222135"/>
            <a:ext cx="1288385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170">
            <a:extLst>
              <a:ext uri="{FF2B5EF4-FFF2-40B4-BE49-F238E27FC236}">
                <a16:creationId xmlns:a16="http://schemas.microsoft.com/office/drawing/2014/main" id="{F3763032-158D-4B0E-AFDB-2C7C4060D1BC}"/>
              </a:ext>
            </a:extLst>
          </p:cNvPr>
          <p:cNvCxnSpPr>
            <a:cxnSpLocks/>
          </p:cNvCxnSpPr>
          <p:nvPr/>
        </p:nvCxnSpPr>
        <p:spPr>
          <a:xfrm>
            <a:off x="3051996" y="2850878"/>
            <a:ext cx="1273942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170">
            <a:extLst>
              <a:ext uri="{FF2B5EF4-FFF2-40B4-BE49-F238E27FC236}">
                <a16:creationId xmlns:a16="http://schemas.microsoft.com/office/drawing/2014/main" id="{28FAE5CB-761F-4329-8CE6-B7EBF1AE04A7}"/>
              </a:ext>
            </a:extLst>
          </p:cNvPr>
          <p:cNvCxnSpPr/>
          <p:nvPr/>
        </p:nvCxnSpPr>
        <p:spPr>
          <a:xfrm>
            <a:off x="3065834" y="4950398"/>
            <a:ext cx="1288385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5433E77D-8EBD-4109-B610-55DF05EC1B01}"/>
              </a:ext>
            </a:extLst>
          </p:cNvPr>
          <p:cNvSpPr/>
          <p:nvPr/>
        </p:nvSpPr>
        <p:spPr>
          <a:xfrm>
            <a:off x="1561557" y="2672918"/>
            <a:ext cx="1520938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Epoch (n+1) ready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7A71580-AFE2-4FAA-943A-12BC40EF51E2}"/>
              </a:ext>
            </a:extLst>
          </p:cNvPr>
          <p:cNvSpPr/>
          <p:nvPr/>
        </p:nvSpPr>
        <p:spPr>
          <a:xfrm>
            <a:off x="1309654" y="3392531"/>
            <a:ext cx="1936123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Epoch (n+1) start time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F331183-65A8-4C5A-86B2-CB930707AE4C}"/>
              </a:ext>
            </a:extLst>
          </p:cNvPr>
          <p:cNvSpPr/>
          <p:nvPr/>
        </p:nvSpPr>
        <p:spPr>
          <a:xfrm>
            <a:off x="2119853" y="4031148"/>
            <a:ext cx="937596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Trans. End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0639C31-8346-44D5-9601-010AEB187A83}"/>
              </a:ext>
            </a:extLst>
          </p:cNvPr>
          <p:cNvSpPr/>
          <p:nvPr/>
        </p:nvSpPr>
        <p:spPr>
          <a:xfrm>
            <a:off x="1775131" y="4751317"/>
            <a:ext cx="1288385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RCM (n+1) done</a:t>
            </a:r>
          </a:p>
        </p:txBody>
      </p:sp>
      <p:cxnSp>
        <p:nvCxnSpPr>
          <p:cNvPr id="61" name="Connecteur droit 170">
            <a:extLst>
              <a:ext uri="{FF2B5EF4-FFF2-40B4-BE49-F238E27FC236}">
                <a16:creationId xmlns:a16="http://schemas.microsoft.com/office/drawing/2014/main" id="{9B0373F4-0E66-46CC-95C9-0BDAE4886B6E}"/>
              </a:ext>
            </a:extLst>
          </p:cNvPr>
          <p:cNvCxnSpPr>
            <a:cxnSpLocks/>
          </p:cNvCxnSpPr>
          <p:nvPr/>
        </p:nvCxnSpPr>
        <p:spPr>
          <a:xfrm>
            <a:off x="4481871" y="2482908"/>
            <a:ext cx="2232248" cy="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ight Brace 127">
            <a:extLst>
              <a:ext uri="{FF2B5EF4-FFF2-40B4-BE49-F238E27FC236}">
                <a16:creationId xmlns:a16="http://schemas.microsoft.com/office/drawing/2014/main" id="{532A3E49-41A3-475F-9253-6C0A433D60DC}"/>
              </a:ext>
            </a:extLst>
          </p:cNvPr>
          <p:cNvSpPr/>
          <p:nvPr/>
        </p:nvSpPr>
        <p:spPr>
          <a:xfrm flipH="1">
            <a:off x="4149291" y="2479520"/>
            <a:ext cx="175436" cy="381314"/>
          </a:xfrm>
          <a:prstGeom prst="rightBrace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30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E1200AA-6E81-437F-89D1-46BFD9159C25}"/>
              </a:ext>
            </a:extLst>
          </p:cNvPr>
          <p:cNvSpPr/>
          <p:nvPr/>
        </p:nvSpPr>
        <p:spPr>
          <a:xfrm>
            <a:off x="2326598" y="2461952"/>
            <a:ext cx="1926789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Non-AP TSF clock drift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9D5800C-1C47-4A8E-8DC8-1D32C85076BB}"/>
              </a:ext>
            </a:extLst>
          </p:cNvPr>
          <p:cNvCxnSpPr>
            <a:cxnSpLocks/>
          </p:cNvCxnSpPr>
          <p:nvPr/>
        </p:nvCxnSpPr>
        <p:spPr>
          <a:xfrm flipH="1" flipV="1">
            <a:off x="4329616" y="3306290"/>
            <a:ext cx="1910276" cy="1002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D3801ADB-4AB6-42B8-B161-8831CE307A5E}"/>
              </a:ext>
            </a:extLst>
          </p:cNvPr>
          <p:cNvCxnSpPr>
            <a:cxnSpLocks/>
          </p:cNvCxnSpPr>
          <p:nvPr/>
        </p:nvCxnSpPr>
        <p:spPr>
          <a:xfrm flipV="1">
            <a:off x="4340381" y="4401283"/>
            <a:ext cx="1892160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7ED90E0-0309-4CC1-A350-238D0A22A81C}"/>
              </a:ext>
            </a:extLst>
          </p:cNvPr>
          <p:cNvSpPr txBox="1"/>
          <p:nvPr/>
        </p:nvSpPr>
        <p:spPr>
          <a:xfrm>
            <a:off x="4387722" y="3046969"/>
            <a:ext cx="1644294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RA = @MAC(n) </a:t>
            </a:r>
            <a:r>
              <a:rPr kumimoji="1" lang="fr-FR" sz="1200" b="1" u="sng" dirty="0">
                <a:solidFill>
                  <a:schemeClr val="tx1"/>
                </a:solidFill>
              </a:rPr>
              <a:t>or @MAC(n+1)</a:t>
            </a:r>
            <a:endParaRPr kumimoji="1" lang="en-US" sz="1200" b="1" u="sng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A1505A5C-DE2E-4388-97F9-881734F0BAC6}"/>
              </a:ext>
            </a:extLst>
          </p:cNvPr>
          <p:cNvCxnSpPr>
            <a:cxnSpLocks/>
          </p:cNvCxnSpPr>
          <p:nvPr/>
        </p:nvCxnSpPr>
        <p:spPr>
          <a:xfrm>
            <a:off x="4354219" y="2985872"/>
            <a:ext cx="1975831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E4BCE14C-C76B-4A52-96E1-FFB4DB8BEDE0}"/>
              </a:ext>
            </a:extLst>
          </p:cNvPr>
          <p:cNvSpPr txBox="1"/>
          <p:nvPr/>
        </p:nvSpPr>
        <p:spPr>
          <a:xfrm>
            <a:off x="4350983" y="2710868"/>
            <a:ext cx="1452419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TA = @MAC(n)</a:t>
            </a:r>
            <a:endParaRPr kumimoji="1" lang="en-US" sz="1200" dirty="0">
              <a:solidFill>
                <a:schemeClr val="tx1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1E8FD88-A777-491F-8279-7D252DD67A88}"/>
              </a:ext>
            </a:extLst>
          </p:cNvPr>
          <p:cNvCxnSpPr>
            <a:cxnSpLocks/>
          </p:cNvCxnSpPr>
          <p:nvPr/>
        </p:nvCxnSpPr>
        <p:spPr>
          <a:xfrm>
            <a:off x="4315652" y="3740814"/>
            <a:ext cx="1866934" cy="9402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8706920C-5B1D-48BB-BCC4-5461982895B0}"/>
              </a:ext>
            </a:extLst>
          </p:cNvPr>
          <p:cNvSpPr txBox="1"/>
          <p:nvPr/>
        </p:nvSpPr>
        <p:spPr>
          <a:xfrm>
            <a:off x="4312416" y="3465810"/>
            <a:ext cx="1624833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TA = @MAC(n) or @MAC(n+1)</a:t>
            </a:r>
            <a:endParaRPr kumimoji="1" lang="en-US" sz="1200" dirty="0">
              <a:solidFill>
                <a:schemeClr val="tx1"/>
              </a:solidFill>
            </a:endParaRP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BE640FA-8D3E-409D-8A42-EE77F2CE089E}"/>
              </a:ext>
            </a:extLst>
          </p:cNvPr>
          <p:cNvCxnSpPr>
            <a:cxnSpLocks/>
          </p:cNvCxnSpPr>
          <p:nvPr/>
        </p:nvCxnSpPr>
        <p:spPr>
          <a:xfrm flipH="1">
            <a:off x="4347732" y="4030391"/>
            <a:ext cx="1892160" cy="75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C06F7434-6A05-4B33-A269-FD0E185F49EC}"/>
              </a:ext>
            </a:extLst>
          </p:cNvPr>
          <p:cNvSpPr txBox="1"/>
          <p:nvPr/>
        </p:nvSpPr>
        <p:spPr>
          <a:xfrm>
            <a:off x="4333867" y="3778706"/>
            <a:ext cx="1698149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RA = @MAC(n) or @MAC(n+1)</a:t>
            </a:r>
            <a:endParaRPr kumimoji="1" lang="en-US" sz="1200" dirty="0">
              <a:solidFill>
                <a:schemeClr val="tx1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2CEB25F-BBF4-4AAB-8370-F672FB824498}"/>
              </a:ext>
            </a:extLst>
          </p:cNvPr>
          <p:cNvSpPr txBox="1"/>
          <p:nvPr/>
        </p:nvSpPr>
        <p:spPr>
          <a:xfrm>
            <a:off x="4305242" y="4165503"/>
            <a:ext cx="1539416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TA = @MAC (n+1)</a:t>
            </a:r>
            <a:endParaRPr kumimoji="1" lang="en-US" sz="1200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8C7ABDC9-ADDC-40D3-A60A-348D6E82D14A}"/>
              </a:ext>
            </a:extLst>
          </p:cNvPr>
          <p:cNvCxnSpPr>
            <a:cxnSpLocks/>
          </p:cNvCxnSpPr>
          <p:nvPr/>
        </p:nvCxnSpPr>
        <p:spPr>
          <a:xfrm flipH="1">
            <a:off x="4315038" y="4717691"/>
            <a:ext cx="186754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810636D6-BB83-433C-BF77-B042DA8DD6C8}"/>
              </a:ext>
            </a:extLst>
          </p:cNvPr>
          <p:cNvSpPr txBox="1"/>
          <p:nvPr/>
        </p:nvSpPr>
        <p:spPr>
          <a:xfrm>
            <a:off x="4373145" y="4458370"/>
            <a:ext cx="1652383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RA = @MAC(n+1) </a:t>
            </a:r>
            <a:r>
              <a:rPr kumimoji="1" lang="fr-FR" sz="1200" b="1" u="sng" dirty="0">
                <a:solidFill>
                  <a:schemeClr val="tx1"/>
                </a:solidFill>
              </a:rPr>
              <a:t>or @MAC(n</a:t>
            </a:r>
            <a:r>
              <a:rPr kumimoji="1" lang="fr-FR" sz="1200" dirty="0">
                <a:solidFill>
                  <a:schemeClr val="tx1"/>
                </a:solidFill>
              </a:rPr>
              <a:t>)</a:t>
            </a:r>
            <a:endParaRPr kumimoji="1" lang="en-US" sz="1200" u="sng" dirty="0">
              <a:solidFill>
                <a:schemeClr val="tx1"/>
              </a:solidFill>
            </a:endParaRPr>
          </a:p>
        </p:txBody>
      </p:sp>
      <p:sp>
        <p:nvSpPr>
          <p:cNvPr id="84" name="ZoneTexte 86">
            <a:extLst>
              <a:ext uri="{FF2B5EF4-FFF2-40B4-BE49-F238E27FC236}">
                <a16:creationId xmlns:a16="http://schemas.microsoft.com/office/drawing/2014/main" id="{33EE3BE4-DD60-43F2-A72E-31F7C79882BE}"/>
              </a:ext>
            </a:extLst>
          </p:cNvPr>
          <p:cNvSpPr txBox="1"/>
          <p:nvPr/>
        </p:nvSpPr>
        <p:spPr>
          <a:xfrm>
            <a:off x="2292265" y="3738003"/>
            <a:ext cx="128272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>
                <a:solidFill>
                  <a:schemeClr val="tx1"/>
                </a:solidFill>
              </a:rPr>
              <a:t>transition </a:t>
            </a:r>
            <a:r>
              <a:rPr lang="fr-FR" sz="1300" dirty="0" err="1">
                <a:solidFill>
                  <a:schemeClr val="tx1"/>
                </a:solidFill>
              </a:rPr>
              <a:t>period</a:t>
            </a:r>
            <a:endParaRPr lang="fr-FR" sz="1300" dirty="0">
              <a:solidFill>
                <a:schemeClr val="tx1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A83DC69-3822-4B6D-A362-A3C2F97C1EBE}"/>
              </a:ext>
            </a:extLst>
          </p:cNvPr>
          <p:cNvSpPr/>
          <p:nvPr/>
        </p:nvSpPr>
        <p:spPr>
          <a:xfrm>
            <a:off x="7089216" y="1869194"/>
            <a:ext cx="2116845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AP clock is the reference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061593F-910B-401E-B33A-93791622A703}"/>
              </a:ext>
            </a:extLst>
          </p:cNvPr>
          <p:cNvSpPr/>
          <p:nvPr/>
        </p:nvSpPr>
        <p:spPr>
          <a:xfrm>
            <a:off x="8071744" y="2985872"/>
            <a:ext cx="1827767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Epoch (n+1) start time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9CDC550-3ACB-4089-B8B4-BEBBE0557B81}"/>
              </a:ext>
            </a:extLst>
          </p:cNvPr>
          <p:cNvCxnSpPr>
            <a:cxnSpLocks/>
          </p:cNvCxnSpPr>
          <p:nvPr/>
        </p:nvCxnSpPr>
        <p:spPr>
          <a:xfrm flipV="1">
            <a:off x="4362067" y="5257490"/>
            <a:ext cx="1892160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40A5C225-CE08-4A59-806A-94EB43BF2E60}"/>
              </a:ext>
            </a:extLst>
          </p:cNvPr>
          <p:cNvSpPr txBox="1"/>
          <p:nvPr/>
        </p:nvSpPr>
        <p:spPr>
          <a:xfrm>
            <a:off x="4326928" y="5021710"/>
            <a:ext cx="1539416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TA = @MAC (n+1)</a:t>
            </a:r>
            <a:endParaRPr kumimoji="1" lang="en-US" sz="1200" dirty="0">
              <a:solidFill>
                <a:schemeClr val="tx1"/>
              </a:solidFill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FAB17EC-1992-4223-A3B2-32F5D91A2C67}"/>
              </a:ext>
            </a:extLst>
          </p:cNvPr>
          <p:cNvCxnSpPr>
            <a:cxnSpLocks/>
          </p:cNvCxnSpPr>
          <p:nvPr/>
        </p:nvCxnSpPr>
        <p:spPr>
          <a:xfrm flipH="1">
            <a:off x="4336724" y="5573898"/>
            <a:ext cx="186754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492D46EF-D3DA-434C-A3D9-07E4E7A8D695}"/>
              </a:ext>
            </a:extLst>
          </p:cNvPr>
          <p:cNvSpPr txBox="1"/>
          <p:nvPr/>
        </p:nvSpPr>
        <p:spPr>
          <a:xfrm>
            <a:off x="4394831" y="5314577"/>
            <a:ext cx="1652383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RA = @MAC(n+1)</a:t>
            </a:r>
            <a:endParaRPr kumimoji="1" lang="en-US" sz="12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91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05EF-20F9-3C3C-5479-7E1BC694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RCM Procedure synchronization (“margin” management)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C5EAD-692E-40F9-8C29-2C309AE6B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570415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000" dirty="0"/>
              <a:t>Before epoch transition: RCM Ready : TBD before the Epoch transition.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shall send MPDUs  addressed only with Old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shall be ready to receive MPDUs addressed with Old MAC address or </a:t>
            </a:r>
            <a:r>
              <a:rPr lang="en-US" sz="2400" b="1" u="sng" dirty="0"/>
              <a:t>(future) new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Goal : avoid synchro issue (non AP STA late)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/>
              <a:t>At epoch transition: duration (TBD)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Retransmission of old MPDU uses param from old epoch.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A-MPDU Aggregation, TXOP contains either only old MPDUs or only new MPDUs.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may send buffered MPDUs already addressed with Old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shall send new MPDUs addressed with new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may receive MPDUs addresses with Old or new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Goal : allow soft transition (no communication break)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/>
              <a:t>After epoch transition: RCM Done : TBD after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shall send MPDUs  addressed only with New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shall be ready to receive MPDUs addressed with New or Old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Goal : avoid synchro issue (non AP STA in advance).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E8529-85D1-959E-A825-6EB38F58A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A59E06-2756-28B5-F27A-54053E78C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74588E0-F18D-45EB-A25D-EE58DC399D6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Stephane Baron, Canon</a:t>
            </a:r>
          </a:p>
        </p:txBody>
      </p:sp>
    </p:spTree>
    <p:extLst>
      <p:ext uri="{BB962C8B-B14F-4D97-AF65-F5344CB8AC3E}">
        <p14:creationId xmlns:p14="http://schemas.microsoft.com/office/powerpoint/2010/main" val="2341414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B489-5296-49AD-B0CD-E7B0BB821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A830-C8F4-4EBB-A342-4D35C72FAB9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/>
            <a:r>
              <a:rPr lang="en-US" dirty="0"/>
              <a:t>Global user privacy is enhanced by allowing a station to cha</a:t>
            </a:r>
            <a:r>
              <a:rPr lang="en-US" dirty="0">
                <a:solidFill>
                  <a:schemeClr val="tx1"/>
                </a:solidFill>
              </a:rPr>
              <a:t>nge a set of its CPE parameters even in case of clock drift or loss of beacon counter synchronization.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539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9601200" cy="4113213"/>
          </a:xfrm>
        </p:spPr>
        <p:txBody>
          <a:bodyPr/>
          <a:lstStyle/>
          <a:p>
            <a:r>
              <a:rPr lang="en-GB" sz="2000" dirty="0"/>
              <a:t>[1] IEEE 802.11-21/1848r16 : </a:t>
            </a:r>
            <a:r>
              <a:rPr lang="fr-FR" sz="2000" dirty="0" err="1"/>
              <a:t>Requirements</a:t>
            </a:r>
            <a:r>
              <a:rPr lang="fr-FR" sz="2000" dirty="0"/>
              <a:t> Document</a:t>
            </a:r>
          </a:p>
          <a:p>
            <a:r>
              <a:rPr lang="fr-FR" sz="2000" dirty="0"/>
              <a:t>[2] </a:t>
            </a:r>
            <a:r>
              <a:rPr lang="en-GB" sz="2000" dirty="0"/>
              <a:t>IEEE 802.11-22/0114r3 : </a:t>
            </a:r>
            <a:r>
              <a:rPr lang="fr-FR" sz="2000" dirty="0" err="1"/>
              <a:t>Enhanced</a:t>
            </a:r>
            <a:r>
              <a:rPr lang="fr-FR" sz="2000" dirty="0"/>
              <a:t> </a:t>
            </a:r>
            <a:r>
              <a:rPr lang="fr-FR" sz="2000" dirty="0" err="1"/>
              <a:t>Randomized</a:t>
            </a:r>
            <a:r>
              <a:rPr lang="fr-FR" sz="2000" dirty="0"/>
              <a:t> and </a:t>
            </a:r>
            <a:r>
              <a:rPr lang="fr-FR" sz="2000" dirty="0" err="1"/>
              <a:t>Changing</a:t>
            </a:r>
            <a:r>
              <a:rPr lang="fr-FR" sz="2000" dirty="0"/>
              <a:t> MAC </a:t>
            </a:r>
            <a:r>
              <a:rPr lang="fr-FR" sz="2000" dirty="0" err="1"/>
              <a:t>address</a:t>
            </a:r>
            <a:endParaRPr lang="fr-FR" sz="2000" dirty="0"/>
          </a:p>
          <a:p>
            <a:r>
              <a:rPr lang="fr-FR" sz="2000" dirty="0"/>
              <a:t>[3] IEEE 802.11-23/0166r1 : </a:t>
            </a:r>
            <a:r>
              <a:rPr lang="en-US" sz="2000" dirty="0"/>
              <a:t>Mechanism of simultaneous changes to </a:t>
            </a:r>
            <a:r>
              <a:rPr lang="en-US" sz="2000" dirty="0" err="1"/>
              <a:t>SNscrambler</a:t>
            </a:r>
            <a:r>
              <a:rPr lang="en-US" sz="2000" dirty="0"/>
              <a:t> seed PN AID and TID</a:t>
            </a:r>
          </a:p>
          <a:p>
            <a:r>
              <a:rPr lang="en-US" sz="2000" dirty="0"/>
              <a:t>[4] </a:t>
            </a:r>
            <a:r>
              <a:rPr lang="fr-FR" sz="2000" dirty="0"/>
              <a:t>IEEE 802.11-23/336r1 : </a:t>
            </a:r>
            <a:r>
              <a:rPr lang="en-US" sz="2000" dirty="0"/>
              <a:t>AID modification upon MAC address change</a:t>
            </a:r>
          </a:p>
          <a:p>
            <a:r>
              <a:rPr lang="en-US" sz="2000" dirty="0"/>
              <a:t>[5] </a:t>
            </a:r>
            <a:r>
              <a:rPr lang="fr-FR" sz="2000" dirty="0"/>
              <a:t>IEEE 802.11-23/411r1 : </a:t>
            </a:r>
            <a:r>
              <a:rPr lang="en-US" sz="2000" dirty="0"/>
              <a:t>Obfuscation of Multiple CPE Parameters</a:t>
            </a:r>
            <a:endParaRPr lang="en-GB" sz="2000" dirty="0"/>
          </a:p>
          <a:p>
            <a:r>
              <a:rPr lang="en-US" sz="2000" dirty="0"/>
              <a:t>[6] </a:t>
            </a:r>
            <a:r>
              <a:rPr lang="fr-FR" sz="2000" dirty="0"/>
              <a:t>IEEE 802.11-23/268r1</a:t>
            </a:r>
            <a:r>
              <a:rPr lang="en-US" sz="2000" dirty="0"/>
              <a:t> : </a:t>
            </a:r>
            <a:r>
              <a:rPr lang="en-GB" sz="2000" dirty="0"/>
              <a:t>OTA MAC Address Change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>
        <a:spAutoFit/>
      </a:bodyPr>
      <a:lstStyle>
        <a:defPPr algn="l">
          <a:defRPr dirty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802-11-Association MAC Address AID based</Template>
  <TotalTime>7271</TotalTime>
  <Words>1148</Words>
  <Application>Microsoft Office PowerPoint</Application>
  <PresentationFormat>Widescreen</PresentationFormat>
  <Paragraphs>131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Segoe UI</vt:lpstr>
      <vt:lpstr>Times New Roman</vt:lpstr>
      <vt:lpstr>Wingdings</vt:lpstr>
      <vt:lpstr>Office Theme</vt:lpstr>
      <vt:lpstr>Document</vt:lpstr>
      <vt:lpstr>RCM Follow up</vt:lpstr>
      <vt:lpstr>Revision</vt:lpstr>
      <vt:lpstr>11bi requirement</vt:lpstr>
      <vt:lpstr>Overview</vt:lpstr>
      <vt:lpstr>Proposal</vt:lpstr>
      <vt:lpstr>Transition period and clock drift margins</vt:lpstr>
      <vt:lpstr>RCM Procedure synchronization (“margin” management)</vt:lpstr>
      <vt:lpstr>Benefits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Randomized and Changing MAC address</dc:title>
  <dc:creator>BARON Stephane</dc:creator>
  <cp:lastModifiedBy>BARON Stephane</cp:lastModifiedBy>
  <cp:revision>240</cp:revision>
  <cp:lastPrinted>1601-01-01T00:00:00Z</cp:lastPrinted>
  <dcterms:created xsi:type="dcterms:W3CDTF">2021-11-03T17:02:22Z</dcterms:created>
  <dcterms:modified xsi:type="dcterms:W3CDTF">2024-04-25T13:17:40Z</dcterms:modified>
</cp:coreProperties>
</file>