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91" r:id="rId3"/>
    <p:sldId id="305" r:id="rId4"/>
    <p:sldId id="306" r:id="rId5"/>
    <p:sldId id="307" r:id="rId6"/>
    <p:sldId id="313" r:id="rId7"/>
    <p:sldId id="314" r:id="rId8"/>
    <p:sldId id="300" r:id="rId9"/>
    <p:sldId id="279" r:id="rId10"/>
    <p:sldId id="312"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VIN Julien" initials="SJ" lastIdx="2" clrIdx="0">
    <p:extLst>
      <p:ext uri="{19B8F6BF-5375-455C-9EA6-DF929625EA0E}">
        <p15:presenceInfo xmlns:p15="http://schemas.microsoft.com/office/powerpoint/2012/main" userId="S-1-5-21-226764037-381646214-1788637320-2114" providerId="AD"/>
      </p:ext>
    </p:extLst>
  </p:cmAuthor>
  <p:cmAuthor id="2" name="MIWA Shinya" initials="MS" lastIdx="1" clrIdx="1">
    <p:extLst>
      <p:ext uri="{19B8F6BF-5375-455C-9EA6-DF929625EA0E}">
        <p15:presenceInfo xmlns:p15="http://schemas.microsoft.com/office/powerpoint/2012/main" userId="S-1-5-21-226764037-381646214-1788637320-690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F84C"/>
    <a:srgbClr val="0000FF"/>
    <a:srgbClr val="22D9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17" autoAdjust="0"/>
    <p:restoredTop sz="94637" autoAdjust="0"/>
  </p:normalViewPr>
  <p:slideViewPr>
    <p:cSldViewPr>
      <p:cViewPr varScale="1">
        <p:scale>
          <a:sx n="107" d="100"/>
          <a:sy n="107" d="100"/>
        </p:scale>
        <p:origin x="390"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70" y="4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Julien Sevin,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Julien Sevin,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Julien Sevin,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Julien Sevin,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Julien Sevin,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Julien Sevin,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Obfuscation Computation Procedure</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Julien Sevin,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92657229"/>
              </p:ext>
            </p:extLst>
          </p:nvPr>
        </p:nvGraphicFramePr>
        <p:xfrm>
          <a:off x="1003300" y="2413000"/>
          <a:ext cx="10121900" cy="2470150"/>
        </p:xfrm>
        <a:graphic>
          <a:graphicData uri="http://schemas.openxmlformats.org/presentationml/2006/ole">
            <mc:AlternateContent xmlns:mc="http://schemas.openxmlformats.org/markup-compatibility/2006">
              <mc:Choice xmlns:v="urn:schemas-microsoft-com:vml" Requires="v">
                <p:oleObj spid="_x0000_s1345" name="Document" r:id="rId4" imgW="10436905" imgH="2552943" progId="Word.Document.8">
                  <p:embed/>
                </p:oleObj>
              </mc:Choice>
              <mc:Fallback>
                <p:oleObj name="Document" r:id="rId4" imgW="10436905" imgH="2552943" progId="Word.Document.8">
                  <p:embed/>
                  <p:pic>
                    <p:nvPicPr>
                      <p:cNvPr id="3075" name="Object 3"/>
                      <p:cNvPicPr>
                        <a:picLocks noChangeAspect="1" noChangeArrowheads="1"/>
                      </p:cNvPicPr>
                      <p:nvPr/>
                    </p:nvPicPr>
                    <p:blipFill>
                      <a:blip r:embed="rId5"/>
                      <a:srcRect/>
                      <a:stretch>
                        <a:fillRect/>
                      </a:stretch>
                    </p:blipFill>
                    <p:spPr bwMode="auto">
                      <a:xfrm>
                        <a:off x="1003300" y="2413000"/>
                        <a:ext cx="10121900"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29217" y="65288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#2</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897217" y="1828800"/>
            <a:ext cx="10761071" cy="292534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sz="2400" b="1" dirty="0"/>
              <a:t>SP#2 : Do you support </a:t>
            </a:r>
            <a:r>
              <a:rPr lang="en-GB" sz="2400" b="1" dirty="0"/>
              <a:t>a per-link mask-based obfuscation procedure for SN, PN and TID ?</a:t>
            </a:r>
            <a:endParaRPr lang="en-US" sz="2400" b="1" dirty="0"/>
          </a:p>
          <a:p>
            <a:r>
              <a:rPr lang="fr-FR" sz="2400" dirty="0"/>
              <a:t> </a:t>
            </a:r>
            <a:endParaRPr lang="en-US" dirty="0"/>
          </a:p>
          <a:p>
            <a:endParaRPr lang="en-US" dirty="0">
              <a:highlight>
                <a:srgbClr val="FFFF00"/>
              </a:highlight>
            </a:endParaRPr>
          </a:p>
          <a:p>
            <a:pPr marL="857250" lvl="1" indent="-457200">
              <a:buFont typeface="+mj-lt"/>
              <a:buAutoNum type="arabicPeriod"/>
            </a:pPr>
            <a:r>
              <a:rPr lang="en-US" dirty="0"/>
              <a:t>Yes</a:t>
            </a:r>
          </a:p>
          <a:p>
            <a:pPr marL="857250" lvl="1" indent="-457200">
              <a:buFont typeface="+mj-lt"/>
              <a:buAutoNum type="arabicPeriod"/>
            </a:pPr>
            <a:r>
              <a:rPr lang="en-US" dirty="0"/>
              <a:t>No</a:t>
            </a:r>
          </a:p>
          <a:p>
            <a:pPr marL="857250" lvl="1" indent="-457200">
              <a:buFont typeface="+mj-lt"/>
              <a:buAutoNum type="arabicPeriod"/>
            </a:pPr>
            <a:r>
              <a:rPr lang="en-US" dirty="0"/>
              <a:t>Abstain</a:t>
            </a:r>
          </a:p>
          <a:p>
            <a:endParaRPr lang="en-US" dirty="0">
              <a:highlight>
                <a:srgbClr val="FFFF00"/>
              </a:highlight>
            </a:endParaRPr>
          </a:p>
          <a:p>
            <a:endParaRPr lang="en-GB" sz="2400" dirty="0"/>
          </a:p>
          <a:p>
            <a:endParaRPr lang="en-US" dirty="0"/>
          </a:p>
        </p:txBody>
      </p:sp>
    </p:spTree>
    <p:extLst>
      <p:ext uri="{BB962C8B-B14F-4D97-AF65-F5344CB8AC3E}">
        <p14:creationId xmlns:p14="http://schemas.microsoft.com/office/powerpoint/2010/main" val="4276572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981201"/>
            <a:ext cx="9601200" cy="4113213"/>
          </a:xfrm>
        </p:spPr>
        <p:txBody>
          <a:bodyPr/>
          <a:lstStyle/>
          <a:p>
            <a:r>
              <a:rPr lang="en-GB" sz="2000" dirty="0"/>
              <a:t>[1] IEEE 802.11-21/1848r16 	: </a:t>
            </a:r>
            <a:r>
              <a:rPr lang="fr-FR" sz="2000" dirty="0" err="1"/>
              <a:t>Requirements</a:t>
            </a:r>
            <a:r>
              <a:rPr lang="fr-FR" sz="2000" dirty="0"/>
              <a:t> Document</a:t>
            </a:r>
          </a:p>
          <a:p>
            <a:r>
              <a:rPr lang="fr-FR" sz="2000" dirty="0"/>
              <a:t>[2] </a:t>
            </a:r>
            <a:r>
              <a:rPr lang="en-GB" sz="2000" dirty="0"/>
              <a:t>IEEE 802.11-22/0114r3 	: </a:t>
            </a:r>
            <a:r>
              <a:rPr lang="fr-FR" sz="2000" dirty="0" err="1"/>
              <a:t>Enhanced</a:t>
            </a:r>
            <a:r>
              <a:rPr lang="fr-FR" sz="2000" dirty="0"/>
              <a:t> </a:t>
            </a:r>
            <a:r>
              <a:rPr lang="fr-FR" sz="2000" dirty="0" err="1"/>
              <a:t>Randomized</a:t>
            </a:r>
            <a:r>
              <a:rPr lang="fr-FR" sz="2000" dirty="0"/>
              <a:t> and </a:t>
            </a:r>
            <a:r>
              <a:rPr lang="fr-FR" sz="2000" dirty="0" err="1"/>
              <a:t>Changing</a:t>
            </a:r>
            <a:r>
              <a:rPr lang="fr-FR" sz="2000" dirty="0"/>
              <a:t> MAC </a:t>
            </a:r>
            <a:r>
              <a:rPr lang="fr-FR" sz="2000" dirty="0" err="1"/>
              <a:t>address</a:t>
            </a:r>
            <a:endParaRPr lang="fr-FR" sz="2000" dirty="0"/>
          </a:p>
          <a:p>
            <a:r>
              <a:rPr lang="fr-FR" sz="2000" dirty="0"/>
              <a:t>[3] IEEE 802.11-23/0166r1 	: </a:t>
            </a:r>
            <a:r>
              <a:rPr lang="en-US" sz="2000" dirty="0"/>
              <a:t>Mechanism of simultaneous changes to SN scrambler seed PN AID and TID</a:t>
            </a:r>
          </a:p>
          <a:p>
            <a:r>
              <a:rPr lang="en-US" sz="2000" dirty="0"/>
              <a:t>[4] </a:t>
            </a:r>
            <a:r>
              <a:rPr lang="fr-FR" sz="2000" dirty="0"/>
              <a:t>IEEE 802.11-23/336r1 	: </a:t>
            </a:r>
            <a:r>
              <a:rPr lang="en-US" sz="2000" dirty="0"/>
              <a:t>AID modification upon MAC address change</a:t>
            </a:r>
          </a:p>
          <a:p>
            <a:r>
              <a:rPr lang="en-US" sz="2000" dirty="0"/>
              <a:t>[5] </a:t>
            </a:r>
            <a:r>
              <a:rPr lang="fr-FR" sz="2000" dirty="0"/>
              <a:t>IEEE 802.11-23/411r1 	: </a:t>
            </a:r>
            <a:r>
              <a:rPr lang="en-US" sz="2000" dirty="0"/>
              <a:t>Obfuscation of Multiple CPE Parameters</a:t>
            </a:r>
            <a:endParaRPr lang="en-GB" sz="2000" dirty="0"/>
          </a:p>
          <a:p>
            <a:r>
              <a:rPr lang="en-US" sz="2000" dirty="0"/>
              <a:t>[6] </a:t>
            </a:r>
            <a:r>
              <a:rPr lang="fr-FR" sz="2000" dirty="0"/>
              <a:t>IEEE 802.11-23/268r1</a:t>
            </a:r>
            <a:r>
              <a:rPr lang="en-US" sz="2000" dirty="0"/>
              <a:t> 	: </a:t>
            </a:r>
            <a:r>
              <a:rPr lang="en-GB" sz="2000" dirty="0"/>
              <a:t>OTA MAC Address Change</a:t>
            </a:r>
          </a:p>
          <a:p>
            <a:r>
              <a:rPr lang="en-GB" sz="2000" dirty="0"/>
              <a:t>[7] IEEE 802.11-23/873r0 	: Client Frame Tracking Countermeasures</a:t>
            </a:r>
          </a:p>
          <a:p>
            <a:endParaRPr lang="en-GB" sz="20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Julien Sevin, Canon</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sz="2000" dirty="0"/>
              <a:t>The  contribution is a follow-up of the computation procedure (</a:t>
            </a:r>
            <a:r>
              <a:rPr lang="en-US" sz="2000" dirty="0"/>
              <a:t>based on a standardized PRF) presented in 22/114r3, 23/411 and 23/1147 and </a:t>
            </a:r>
            <a:r>
              <a:rPr lang="en-GB" sz="2000" dirty="0"/>
              <a:t>used to obfuscate the values of the CPE parameters </a:t>
            </a:r>
            <a:r>
              <a:rPr lang="en-US" sz="2000" dirty="0"/>
              <a:t>(e.g. MAC Address, SN, PN, TID) </a:t>
            </a:r>
            <a:r>
              <a:rPr lang="en-GB" sz="2000" dirty="0"/>
              <a:t>transmitted OTA </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900" dirty="0"/>
              <a:t>	</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As a reminder, a SP has been initiated with the following results :</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US" sz="1800" dirty="0">
                <a:effectLst/>
                <a:latin typeface="Times New Roman" panose="02020603050405020304" pitchFamily="18" charset="0"/>
                <a:ea typeface="MS Mincho;ＭＳ 明朝"/>
              </a:rPr>
              <a:t>Do you support the use of a single PRF to generate new CPE parameters with inputs such as the current OTA MAC address and a shared private key?”</a:t>
            </a:r>
            <a:endParaRPr lang="fr-FR" sz="1800" dirty="0">
              <a:effectLst/>
              <a:latin typeface="Times New Roman" panose="02020603050405020304" pitchFamily="18" charset="0"/>
              <a:ea typeface="MS Mincho;ＭＳ 明朝"/>
            </a:endParaRP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US" sz="1800" dirty="0">
                <a:effectLst/>
                <a:latin typeface="Times New Roman" panose="02020603050405020304" pitchFamily="18" charset="0"/>
                <a:ea typeface="MS Mincho;ＭＳ 明朝"/>
              </a:rPr>
              <a:t> SP result: Yes:8, No:0, Abstain:3; Would more information:7</a:t>
            </a:r>
            <a:endParaRPr lang="fr-FR" sz="1800" dirty="0">
              <a:effectLst/>
              <a:latin typeface="Times New Roman" panose="02020603050405020304" pitchFamily="18" charset="0"/>
              <a:ea typeface="MS Mincho;ＭＳ 明朝"/>
            </a:endParaRP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The objective of this contribution is to precise the CPE parameters involved in the computation procedure and the obfuscation method to be applied for each one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Julien Sevin,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2673-AE6C-4C43-9209-E3926D843B46}"/>
              </a:ext>
            </a:extLst>
          </p:cNvPr>
          <p:cNvSpPr>
            <a:spLocks noGrp="1"/>
          </p:cNvSpPr>
          <p:nvPr>
            <p:ph type="title"/>
          </p:nvPr>
        </p:nvSpPr>
        <p:spPr/>
        <p:txBody>
          <a:bodyPr/>
          <a:lstStyle/>
          <a:p>
            <a:r>
              <a:rPr lang="en-GB" dirty="0"/>
              <a:t>Obfuscation</a:t>
            </a:r>
          </a:p>
        </p:txBody>
      </p:sp>
      <p:sp>
        <p:nvSpPr>
          <p:cNvPr id="3" name="Content Placeholder 2">
            <a:extLst>
              <a:ext uri="{FF2B5EF4-FFF2-40B4-BE49-F238E27FC236}">
                <a16:creationId xmlns:a16="http://schemas.microsoft.com/office/drawing/2014/main" id="{F510CD40-5531-446B-9E29-44B10145A839}"/>
              </a:ext>
            </a:extLst>
          </p:cNvPr>
          <p:cNvSpPr>
            <a:spLocks noGrp="1"/>
          </p:cNvSpPr>
          <p:nvPr>
            <p:ph idx="1"/>
          </p:nvPr>
        </p:nvSpPr>
        <p:spPr>
          <a:xfrm>
            <a:off x="762000" y="1812461"/>
            <a:ext cx="9982199" cy="4190997"/>
          </a:xfrm>
        </p:spPr>
        <p:txBody>
          <a:bodyPr/>
          <a:lstStyle/>
          <a:p>
            <a:r>
              <a:rPr lang="en-GB" dirty="0"/>
              <a:t>	</a:t>
            </a:r>
            <a:r>
              <a:rPr lang="en-GB" sz="2000" dirty="0"/>
              <a:t>For reminder, according to the specified 802.11bi requirements, </a:t>
            </a:r>
            <a:r>
              <a:rPr lang="en-US" sz="2000" dirty="0"/>
              <a:t>when the OTA MAC address of the CPE Client is changed (R7), the CPE Client changes the transmitted SN and the scrambler seed on downlink and uplink (R9), the transmitted PN on downlink and uplink (R10), its AID (R11) and the transmitted TID (R30) </a:t>
            </a:r>
            <a:endParaRPr lang="en-GB" sz="2000" dirty="0"/>
          </a:p>
          <a:p>
            <a:endParaRPr lang="en-GB" sz="2000" dirty="0"/>
          </a:p>
          <a:p>
            <a:r>
              <a:rPr lang="en-GB" sz="2000" dirty="0"/>
              <a:t>	The obfuscation consists in a change of the </a:t>
            </a:r>
            <a:r>
              <a:rPr lang="en-US" sz="2000" dirty="0"/>
              <a:t>OTA values of theses CPE parameters at the start of each new epoch.</a:t>
            </a:r>
          </a:p>
          <a:p>
            <a:r>
              <a:rPr lang="en-US" sz="2000" dirty="0"/>
              <a:t>	</a:t>
            </a:r>
          </a:p>
          <a:p>
            <a:r>
              <a:rPr lang="en-US" sz="2000" dirty="0"/>
              <a:t>	For this, the “internal” value of the CPE parameter is either </a:t>
            </a:r>
          </a:p>
          <a:p>
            <a:pPr lvl="1">
              <a:buFont typeface="Arial" panose="020B0604020202020204" pitchFamily="34" charset="0"/>
              <a:buChar char="•"/>
            </a:pPr>
            <a:r>
              <a:rPr lang="en-US" sz="1800" dirty="0"/>
              <a:t>reset and replaced by a new uncorrelated and randomized one (</a:t>
            </a:r>
            <a:r>
              <a:rPr lang="en-GB" sz="1800" dirty="0"/>
              <a:t>reset-based</a:t>
            </a:r>
            <a:r>
              <a:rPr lang="en-US" sz="1800" dirty="0"/>
              <a:t>)</a:t>
            </a:r>
          </a:p>
          <a:p>
            <a:pPr lvl="1">
              <a:buFont typeface="Arial" panose="020B0604020202020204" pitchFamily="34" charset="0"/>
              <a:buChar char="•"/>
            </a:pPr>
            <a:r>
              <a:rPr lang="en-US" sz="1800" dirty="0"/>
              <a:t>obfuscated by an obfuscation operation as XOR, addition or an Offset (mask-based)</a:t>
            </a:r>
          </a:p>
          <a:p>
            <a:pPr marL="457200" lvl="1" indent="0"/>
            <a:endParaRPr lang="en-US" dirty="0"/>
          </a:p>
          <a:p>
            <a:r>
              <a:rPr lang="en-US" dirty="0"/>
              <a:t>	</a:t>
            </a:r>
          </a:p>
          <a:p>
            <a:endParaRPr lang="en-US" dirty="0"/>
          </a:p>
          <a:p>
            <a:r>
              <a:rPr lang="en-US" dirty="0"/>
              <a:t>		</a:t>
            </a:r>
          </a:p>
          <a:p>
            <a:endParaRPr lang="en-GB" dirty="0"/>
          </a:p>
        </p:txBody>
      </p:sp>
      <p:sp>
        <p:nvSpPr>
          <p:cNvPr id="4" name="Slide Number Placeholder 3">
            <a:extLst>
              <a:ext uri="{FF2B5EF4-FFF2-40B4-BE49-F238E27FC236}">
                <a16:creationId xmlns:a16="http://schemas.microsoft.com/office/drawing/2014/main" id="{6889A43D-BB6E-4734-97BF-76FD04686C5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E0DA303-EC07-4A94-85C0-24C4025928FE}"/>
              </a:ext>
            </a:extLst>
          </p:cNvPr>
          <p:cNvSpPr>
            <a:spLocks noGrp="1"/>
          </p:cNvSpPr>
          <p:nvPr>
            <p:ph type="ftr" idx="14"/>
          </p:nvPr>
        </p:nvSpPr>
        <p:spPr/>
        <p:txBody>
          <a:bodyPr/>
          <a:lstStyle/>
          <a:p>
            <a:r>
              <a:rPr lang="en-GB"/>
              <a:t>Julien Sevin, Canon</a:t>
            </a:r>
            <a:endParaRPr lang="en-GB" dirty="0"/>
          </a:p>
        </p:txBody>
      </p:sp>
      <p:sp>
        <p:nvSpPr>
          <p:cNvPr id="6" name="Date Placeholder 5">
            <a:extLst>
              <a:ext uri="{FF2B5EF4-FFF2-40B4-BE49-F238E27FC236}">
                <a16:creationId xmlns:a16="http://schemas.microsoft.com/office/drawing/2014/main" id="{E6B2E887-2F41-4599-9932-BD052ACED09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996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1825E-C326-4169-B278-5B3EAD0A2A30}"/>
              </a:ext>
            </a:extLst>
          </p:cNvPr>
          <p:cNvSpPr>
            <a:spLocks noGrp="1"/>
          </p:cNvSpPr>
          <p:nvPr>
            <p:ph type="title"/>
          </p:nvPr>
        </p:nvSpPr>
        <p:spPr/>
        <p:txBody>
          <a:bodyPr/>
          <a:lstStyle/>
          <a:p>
            <a:r>
              <a:rPr lang="en-GB" dirty="0"/>
              <a:t>Computation procedure</a:t>
            </a:r>
          </a:p>
        </p:txBody>
      </p:sp>
      <p:sp>
        <p:nvSpPr>
          <p:cNvPr id="3" name="Content Placeholder 2">
            <a:extLst>
              <a:ext uri="{FF2B5EF4-FFF2-40B4-BE49-F238E27FC236}">
                <a16:creationId xmlns:a16="http://schemas.microsoft.com/office/drawing/2014/main" id="{53E5096A-F08F-4A13-80CF-A76DC8F044AB}"/>
              </a:ext>
            </a:extLst>
          </p:cNvPr>
          <p:cNvSpPr>
            <a:spLocks noGrp="1"/>
          </p:cNvSpPr>
          <p:nvPr>
            <p:ph idx="1"/>
          </p:nvPr>
        </p:nvSpPr>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t>	The computation procedure </a:t>
            </a:r>
            <a:r>
              <a:rPr lang="en-US" sz="2400" dirty="0"/>
              <a:t>is based on a standardized PRF executed in parallel by the CPE Client and the CPE AP</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30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t>	</a:t>
            </a:r>
            <a:r>
              <a:rPr lang="en-GB" sz="2400" kern="0" dirty="0"/>
              <a:t>It computes at once </a:t>
            </a:r>
            <a:r>
              <a:rPr lang="en-US" sz="2400" dirty="0"/>
              <a:t>new reset values for each reset-based CPE parameter and new masks for each mask-based CPE parameter to be applied for the next epoch (n+1).</a:t>
            </a:r>
            <a:endParaRPr lang="fr-FR" sz="2000" kern="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t> 	</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sz="2400" dirty="0"/>
              <a:t>Only one execution of the computation procedure is necessary for each epoch</a:t>
            </a:r>
            <a:endParaRPr lang="en-US" sz="2400" dirty="0"/>
          </a:p>
          <a:p>
            <a:endParaRPr lang="en-GB" dirty="0"/>
          </a:p>
        </p:txBody>
      </p:sp>
      <p:sp>
        <p:nvSpPr>
          <p:cNvPr id="4" name="Slide Number Placeholder 3">
            <a:extLst>
              <a:ext uri="{FF2B5EF4-FFF2-40B4-BE49-F238E27FC236}">
                <a16:creationId xmlns:a16="http://schemas.microsoft.com/office/drawing/2014/main" id="{4943CFF6-567F-49E0-B6A3-4571F3D18B3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6E39CE1-3DD8-4677-9D8C-FA084E224F2B}"/>
              </a:ext>
            </a:extLst>
          </p:cNvPr>
          <p:cNvSpPr>
            <a:spLocks noGrp="1"/>
          </p:cNvSpPr>
          <p:nvPr>
            <p:ph type="ftr" idx="14"/>
          </p:nvPr>
        </p:nvSpPr>
        <p:spPr/>
        <p:txBody>
          <a:bodyPr/>
          <a:lstStyle/>
          <a:p>
            <a:r>
              <a:rPr lang="en-GB"/>
              <a:t>Julien Sevin, Canon</a:t>
            </a:r>
            <a:endParaRPr lang="en-GB" dirty="0"/>
          </a:p>
        </p:txBody>
      </p:sp>
      <p:sp>
        <p:nvSpPr>
          <p:cNvPr id="6" name="Date Placeholder 5">
            <a:extLst>
              <a:ext uri="{FF2B5EF4-FFF2-40B4-BE49-F238E27FC236}">
                <a16:creationId xmlns:a16="http://schemas.microsoft.com/office/drawing/2014/main" id="{5FE54314-9D69-4283-B3B6-06D753D0B629}"/>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11012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6BE39-0E0E-424A-8C18-2E69D6B750BB}"/>
              </a:ext>
            </a:extLst>
          </p:cNvPr>
          <p:cNvSpPr>
            <a:spLocks noGrp="1"/>
          </p:cNvSpPr>
          <p:nvPr>
            <p:ph type="title"/>
          </p:nvPr>
        </p:nvSpPr>
        <p:spPr/>
        <p:txBody>
          <a:bodyPr/>
          <a:lstStyle/>
          <a:p>
            <a:r>
              <a:rPr lang="en-GB" dirty="0"/>
              <a:t>Computation procedure</a:t>
            </a:r>
          </a:p>
        </p:txBody>
      </p:sp>
      <p:sp>
        <p:nvSpPr>
          <p:cNvPr id="3" name="Content Placeholder 2">
            <a:extLst>
              <a:ext uri="{FF2B5EF4-FFF2-40B4-BE49-F238E27FC236}">
                <a16:creationId xmlns:a16="http://schemas.microsoft.com/office/drawing/2014/main" id="{8A7699E9-CF5E-43AE-BB72-FCA682AE730D}"/>
              </a:ext>
            </a:extLst>
          </p:cNvPr>
          <p:cNvSpPr>
            <a:spLocks noGrp="1"/>
          </p:cNvSpPr>
          <p:nvPr>
            <p:ph idx="1"/>
          </p:nvPr>
        </p:nvSpPr>
        <p:spPr>
          <a:xfrm>
            <a:off x="914401" y="3502488"/>
            <a:ext cx="10361084" cy="2898311"/>
          </a:xfrm>
        </p:spPr>
        <p:txBody>
          <a:bodyPr/>
          <a:lstStyle/>
          <a:p>
            <a:pPr algn="l"/>
            <a:r>
              <a:rPr lang="en-US" sz="2400" b="1" kern="0" dirty="0">
                <a:solidFill>
                  <a:srgbClr val="000000"/>
                </a:solidFill>
                <a:latin typeface="+mn-lt"/>
                <a:ea typeface="+mn-ea"/>
              </a:rPr>
              <a:t>	</a:t>
            </a:r>
            <a:r>
              <a:rPr lang="en-US" sz="2000" dirty="0"/>
              <a:t>A</a:t>
            </a:r>
            <a:r>
              <a:rPr lang="en-US" sz="2000" b="1" kern="0" dirty="0">
                <a:solidFill>
                  <a:srgbClr val="000000"/>
                </a:solidFill>
                <a:latin typeface="+mn-lt"/>
                <a:ea typeface="+mn-ea"/>
              </a:rPr>
              <a:t> standardized PRF (as specified in 12.7.1.2 -IEEE Std 802.11-2020) takes 3 input parameters (K,A,B) </a:t>
            </a:r>
            <a:r>
              <a:rPr lang="en-US" sz="2000" dirty="0"/>
              <a:t>with K as a key, A as a purpose label and B as a variable length string</a:t>
            </a:r>
          </a:p>
          <a:p>
            <a:pPr lvl="1">
              <a:buFont typeface="Arial" panose="020B0604020202020204" pitchFamily="34" charset="0"/>
              <a:buChar char="•"/>
            </a:pPr>
            <a:r>
              <a:rPr lang="en-US" sz="1400" dirty="0"/>
              <a:t> K :  ERCM key (Private parameter), typically derived from PTK established during the authentication exchange</a:t>
            </a:r>
            <a:endParaRPr lang="en-US" sz="1050" dirty="0"/>
          </a:p>
          <a:p>
            <a:pPr lvl="1">
              <a:buFont typeface="Arial" panose="020B0604020202020204" pitchFamily="34" charset="0"/>
              <a:buChar char="•"/>
            </a:pPr>
            <a:r>
              <a:rPr lang="en-US" sz="1400" dirty="0"/>
              <a:t>A : String “ERCM”</a:t>
            </a:r>
          </a:p>
          <a:p>
            <a:pPr lvl="1">
              <a:buFont typeface="Arial" panose="020B0604020202020204" pitchFamily="34" charset="0"/>
              <a:buChar char="•"/>
            </a:pPr>
            <a:r>
              <a:rPr lang="en-US" sz="1400" dirty="0"/>
              <a:t>B : Temporal Reference</a:t>
            </a:r>
          </a:p>
          <a:p>
            <a:pPr lvl="1">
              <a:buFont typeface="Arial" panose="020B0604020202020204" pitchFamily="34" charset="0"/>
              <a:buChar char="•"/>
            </a:pPr>
            <a:endParaRPr lang="en-US" sz="1400" dirty="0"/>
          </a:p>
          <a:p>
            <a:r>
              <a:rPr lang="en-US" sz="2000" b="1" kern="0" dirty="0">
                <a:solidFill>
                  <a:srgbClr val="000000"/>
                </a:solidFill>
                <a:latin typeface="+mn-lt"/>
                <a:ea typeface="+mn-ea"/>
              </a:rPr>
              <a:t>	The output CPE_PARAM </a:t>
            </a:r>
            <a:r>
              <a:rPr lang="en-US" sz="2000" dirty="0"/>
              <a:t>corresponds to a </a:t>
            </a:r>
            <a:r>
              <a:rPr lang="en-US" sz="2000" b="1" kern="0" dirty="0">
                <a:solidFill>
                  <a:srgbClr val="000000"/>
                </a:solidFill>
                <a:latin typeface="+mn-lt"/>
                <a:ea typeface="+mn-ea"/>
              </a:rPr>
              <a:t>sequence of pseudo random bits which is split into predetermined chunks, each chunk corresponding either to a new reset value for each reset-based CPE parameter or a new shared mask for each mask-based CPE parameter</a:t>
            </a:r>
            <a:endParaRPr lang="en-US" sz="2400" b="1" kern="0" dirty="0">
              <a:solidFill>
                <a:srgbClr val="000000"/>
              </a:solidFill>
              <a:latin typeface="+mn-lt"/>
              <a:ea typeface="+mn-ea"/>
            </a:endParaRPr>
          </a:p>
          <a:p>
            <a:endParaRPr lang="en-GB" dirty="0"/>
          </a:p>
        </p:txBody>
      </p:sp>
      <p:sp>
        <p:nvSpPr>
          <p:cNvPr id="4" name="Slide Number Placeholder 3">
            <a:extLst>
              <a:ext uri="{FF2B5EF4-FFF2-40B4-BE49-F238E27FC236}">
                <a16:creationId xmlns:a16="http://schemas.microsoft.com/office/drawing/2014/main" id="{0275AAE3-2556-4D6F-A2FB-1D9882D615D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0BBC0FF-07B7-45B3-9417-94203D04A1FC}"/>
              </a:ext>
            </a:extLst>
          </p:cNvPr>
          <p:cNvSpPr>
            <a:spLocks noGrp="1"/>
          </p:cNvSpPr>
          <p:nvPr>
            <p:ph type="ftr" idx="14"/>
          </p:nvPr>
        </p:nvSpPr>
        <p:spPr/>
        <p:txBody>
          <a:bodyPr/>
          <a:lstStyle/>
          <a:p>
            <a:r>
              <a:rPr lang="en-GB"/>
              <a:t>Julien Sevin, Canon</a:t>
            </a:r>
            <a:endParaRPr lang="en-GB" dirty="0"/>
          </a:p>
        </p:txBody>
      </p:sp>
      <p:sp>
        <p:nvSpPr>
          <p:cNvPr id="6" name="Date Placeholder 5">
            <a:extLst>
              <a:ext uri="{FF2B5EF4-FFF2-40B4-BE49-F238E27FC236}">
                <a16:creationId xmlns:a16="http://schemas.microsoft.com/office/drawing/2014/main" id="{F8BE7861-03EC-4CB8-BC4A-79C4410B1C77}"/>
              </a:ext>
            </a:extLst>
          </p:cNvPr>
          <p:cNvSpPr>
            <a:spLocks noGrp="1"/>
          </p:cNvSpPr>
          <p:nvPr>
            <p:ph type="dt" idx="15"/>
          </p:nvPr>
        </p:nvSpPr>
        <p:spPr/>
        <p:txBody>
          <a:bodyPr/>
          <a:lstStyle/>
          <a:p>
            <a:r>
              <a:rPr lang="en-US" dirty="0"/>
              <a:t>November 2023</a:t>
            </a:r>
            <a:endParaRPr lang="en-GB" dirty="0"/>
          </a:p>
        </p:txBody>
      </p:sp>
      <p:sp>
        <p:nvSpPr>
          <p:cNvPr id="7" name="TextBox 6">
            <a:extLst>
              <a:ext uri="{FF2B5EF4-FFF2-40B4-BE49-F238E27FC236}">
                <a16:creationId xmlns:a16="http://schemas.microsoft.com/office/drawing/2014/main" id="{FB53DD48-EDB1-445B-87A2-F29EA5C14A72}"/>
              </a:ext>
            </a:extLst>
          </p:cNvPr>
          <p:cNvSpPr txBox="1"/>
          <p:nvPr/>
        </p:nvSpPr>
        <p:spPr>
          <a:xfrm>
            <a:off x="3048000" y="2110969"/>
            <a:ext cx="6400800" cy="1138773"/>
          </a:xfrm>
          <a:prstGeom prst="rect">
            <a:avLst/>
          </a:prstGeom>
          <a:solidFill>
            <a:schemeClr val="bg1"/>
          </a:solidFill>
        </p:spPr>
        <p:txBody>
          <a:bodyPr wrap="square">
            <a:spAutoFit/>
          </a:bodyPr>
          <a:lstStyle/>
          <a:p>
            <a:endParaRPr lang="en-US" sz="20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p>
            <a:r>
              <a:rPr lang="en-US" sz="20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CPE_PARAM</a:t>
            </a:r>
            <a:r>
              <a:rPr lang="en-US" sz="2000" b="1" dirty="0">
                <a:solidFill>
                  <a:srgbClr val="101010"/>
                </a:solidFill>
              </a:rPr>
              <a:t> (n+1) = PRF-M\L(K,A,B)</a:t>
            </a:r>
            <a:endParaRPr lang="en-US" sz="1600" dirty="0">
              <a:solidFill>
                <a:srgbClr val="101010"/>
              </a:solidFill>
            </a:endParaRPr>
          </a:p>
          <a:p>
            <a:r>
              <a:rPr lang="en-US" sz="1400" dirty="0">
                <a:solidFill>
                  <a:srgbClr val="101010"/>
                </a:solidFill>
              </a:rPr>
              <a:t>M = 128, 192, 256, 384, 512 or 704</a:t>
            </a:r>
          </a:p>
          <a:p>
            <a:r>
              <a:rPr lang="en-US" sz="1400" dirty="0">
                <a:solidFill>
                  <a:srgbClr val="101010"/>
                </a:solidFill>
              </a:rPr>
              <a:t>L the leftmost bits corresponding to the sum of the lengths of the CPE parameters</a:t>
            </a:r>
          </a:p>
        </p:txBody>
      </p:sp>
      <p:sp>
        <p:nvSpPr>
          <p:cNvPr id="8" name="Left Brace 7">
            <a:extLst>
              <a:ext uri="{FF2B5EF4-FFF2-40B4-BE49-F238E27FC236}">
                <a16:creationId xmlns:a16="http://schemas.microsoft.com/office/drawing/2014/main" id="{BBC0F24C-8EB5-4A4A-A472-57721247514C}"/>
              </a:ext>
            </a:extLst>
          </p:cNvPr>
          <p:cNvSpPr/>
          <p:nvPr/>
        </p:nvSpPr>
        <p:spPr bwMode="auto">
          <a:xfrm rot="5400000">
            <a:off x="6955585" y="1920199"/>
            <a:ext cx="156822" cy="785033"/>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E432C186-54DD-45DD-B45E-FCB685A1B730}"/>
              </a:ext>
            </a:extLst>
          </p:cNvPr>
          <p:cNvSpPr txBox="1"/>
          <p:nvPr/>
        </p:nvSpPr>
        <p:spPr>
          <a:xfrm>
            <a:off x="6425142" y="1782390"/>
            <a:ext cx="1562100" cy="307777"/>
          </a:xfrm>
          <a:prstGeom prst="rect">
            <a:avLst/>
          </a:prstGeom>
          <a:noFill/>
        </p:spPr>
        <p:txBody>
          <a:bodyPr wrap="square" rtlCol="0">
            <a:spAutoFit/>
          </a:bodyPr>
          <a:lstStyle/>
          <a:p>
            <a:pPr algn="l"/>
            <a:r>
              <a:rPr lang="en-GB" sz="1400" dirty="0">
                <a:solidFill>
                  <a:schemeClr val="tx1"/>
                </a:solidFill>
              </a:rPr>
              <a:t>Input parameters</a:t>
            </a:r>
          </a:p>
        </p:txBody>
      </p:sp>
      <p:sp>
        <p:nvSpPr>
          <p:cNvPr id="12" name="Left Brace 11">
            <a:extLst>
              <a:ext uri="{FF2B5EF4-FFF2-40B4-BE49-F238E27FC236}">
                <a16:creationId xmlns:a16="http://schemas.microsoft.com/office/drawing/2014/main" id="{C4E2EF91-3E23-4D52-99AC-DA8C65976764}"/>
              </a:ext>
            </a:extLst>
          </p:cNvPr>
          <p:cNvSpPr/>
          <p:nvPr/>
        </p:nvSpPr>
        <p:spPr bwMode="auto">
          <a:xfrm rot="5400000">
            <a:off x="4077975" y="1305207"/>
            <a:ext cx="156821" cy="2050427"/>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C5380962-641C-4255-A4FD-718704125B09}"/>
              </a:ext>
            </a:extLst>
          </p:cNvPr>
          <p:cNvSpPr txBox="1"/>
          <p:nvPr/>
        </p:nvSpPr>
        <p:spPr>
          <a:xfrm>
            <a:off x="3097803" y="1782390"/>
            <a:ext cx="2713566" cy="307777"/>
          </a:xfrm>
          <a:prstGeom prst="rect">
            <a:avLst/>
          </a:prstGeom>
          <a:noFill/>
        </p:spPr>
        <p:txBody>
          <a:bodyPr wrap="square" rtlCol="0">
            <a:spAutoFit/>
          </a:bodyPr>
          <a:lstStyle/>
          <a:p>
            <a:pPr algn="ctr"/>
            <a:r>
              <a:rPr lang="en-GB" sz="1400" dirty="0">
                <a:solidFill>
                  <a:schemeClr val="tx1"/>
                </a:solidFill>
              </a:rPr>
              <a:t>Output parameters</a:t>
            </a:r>
          </a:p>
        </p:txBody>
      </p:sp>
    </p:spTree>
    <p:extLst>
      <p:ext uri="{BB962C8B-B14F-4D97-AF65-F5344CB8AC3E}">
        <p14:creationId xmlns:p14="http://schemas.microsoft.com/office/powerpoint/2010/main" val="102217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F220-B39B-40FB-9358-05473F3EC17A}"/>
              </a:ext>
            </a:extLst>
          </p:cNvPr>
          <p:cNvSpPr>
            <a:spLocks noGrp="1"/>
          </p:cNvSpPr>
          <p:nvPr>
            <p:ph type="title"/>
          </p:nvPr>
        </p:nvSpPr>
        <p:spPr/>
        <p:txBody>
          <a:bodyPr/>
          <a:lstStyle/>
          <a:p>
            <a:r>
              <a:rPr lang="en-GB" dirty="0"/>
              <a:t>CPE parameters</a:t>
            </a:r>
          </a:p>
        </p:txBody>
      </p:sp>
      <p:sp>
        <p:nvSpPr>
          <p:cNvPr id="3" name="Content Placeholder 2">
            <a:extLst>
              <a:ext uri="{FF2B5EF4-FFF2-40B4-BE49-F238E27FC236}">
                <a16:creationId xmlns:a16="http://schemas.microsoft.com/office/drawing/2014/main" id="{5A6AD217-5D9D-472E-B208-E1789CA6DD57}"/>
              </a:ext>
            </a:extLst>
          </p:cNvPr>
          <p:cNvSpPr>
            <a:spLocks noGrp="1"/>
          </p:cNvSpPr>
          <p:nvPr>
            <p:ph idx="1"/>
          </p:nvPr>
        </p:nvSpPr>
        <p:spPr>
          <a:xfrm>
            <a:off x="675779" y="2321066"/>
            <a:ext cx="5410199" cy="3656014"/>
          </a:xfrm>
        </p:spPr>
        <p:txBody>
          <a:bodyPr/>
          <a:lstStyle/>
          <a:p>
            <a:pPr algn="just"/>
            <a:r>
              <a:rPr lang="en-GB" dirty="0"/>
              <a:t>	</a:t>
            </a:r>
            <a:r>
              <a:rPr lang="en-GB" sz="2000" dirty="0"/>
              <a:t>If the list of CPE parameters has been specified in 802.11bi requirements, the obfuscation procedure for each one has not been yet specified</a:t>
            </a:r>
          </a:p>
          <a:p>
            <a:pPr algn="just"/>
            <a:endParaRPr lang="en-GB" sz="2000" dirty="0"/>
          </a:p>
          <a:p>
            <a:pPr algn="just"/>
            <a:r>
              <a:rPr lang="en-GB" sz="2000" dirty="0"/>
              <a:t>	Moreover, it has not yet taken into account that 802.1</a:t>
            </a:r>
            <a:r>
              <a:rPr lang="en-US" sz="2000" dirty="0">
                <a:effectLst/>
                <a:latin typeface="Times New Roman" panose="02020603050405020304" pitchFamily="18" charset="0"/>
                <a:ea typeface="MS Mincho;ＭＳ 明朝"/>
              </a:rPr>
              <a:t>1bi devices that support STA MAC address change while associated shall be MLD capable.</a:t>
            </a:r>
            <a:endParaRPr lang="en-GB" sz="2000" dirty="0"/>
          </a:p>
        </p:txBody>
      </p:sp>
      <p:sp>
        <p:nvSpPr>
          <p:cNvPr id="4" name="Slide Number Placeholder 3">
            <a:extLst>
              <a:ext uri="{FF2B5EF4-FFF2-40B4-BE49-F238E27FC236}">
                <a16:creationId xmlns:a16="http://schemas.microsoft.com/office/drawing/2014/main" id="{39F1652E-2BD1-41ED-A390-4EE2810D822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9085CF9-EAEE-4CD6-BD8F-BB810AF01D78}"/>
              </a:ext>
            </a:extLst>
          </p:cNvPr>
          <p:cNvSpPr>
            <a:spLocks noGrp="1"/>
          </p:cNvSpPr>
          <p:nvPr>
            <p:ph type="ftr" idx="14"/>
          </p:nvPr>
        </p:nvSpPr>
        <p:spPr/>
        <p:txBody>
          <a:bodyPr/>
          <a:lstStyle/>
          <a:p>
            <a:r>
              <a:rPr lang="en-GB"/>
              <a:t>Julien Sevin, Canon</a:t>
            </a:r>
            <a:endParaRPr lang="en-GB" dirty="0"/>
          </a:p>
        </p:txBody>
      </p:sp>
      <p:sp>
        <p:nvSpPr>
          <p:cNvPr id="6" name="Date Placeholder 5">
            <a:extLst>
              <a:ext uri="{FF2B5EF4-FFF2-40B4-BE49-F238E27FC236}">
                <a16:creationId xmlns:a16="http://schemas.microsoft.com/office/drawing/2014/main" id="{79BBE365-F134-49D2-B43B-9E0376BA8474}"/>
              </a:ext>
            </a:extLst>
          </p:cNvPr>
          <p:cNvSpPr>
            <a:spLocks noGrp="1"/>
          </p:cNvSpPr>
          <p:nvPr>
            <p:ph type="dt" idx="15"/>
          </p:nvPr>
        </p:nvSpPr>
        <p:spPr/>
        <p:txBody>
          <a:bodyPr/>
          <a:lstStyle/>
          <a:p>
            <a:r>
              <a:rPr lang="en-US" dirty="0"/>
              <a:t>November 2023</a:t>
            </a:r>
            <a:endParaRPr lang="en-GB" dirty="0"/>
          </a:p>
        </p:txBody>
      </p:sp>
      <p:graphicFrame>
        <p:nvGraphicFramePr>
          <p:cNvPr id="7" name="Table 6">
            <a:extLst>
              <a:ext uri="{FF2B5EF4-FFF2-40B4-BE49-F238E27FC236}">
                <a16:creationId xmlns:a16="http://schemas.microsoft.com/office/drawing/2014/main" id="{9A382D56-D237-468D-BCDB-8BC3EECE48E0}"/>
              </a:ext>
            </a:extLst>
          </p:cNvPr>
          <p:cNvGraphicFramePr>
            <a:graphicFrameLocks noGrp="1"/>
          </p:cNvGraphicFramePr>
          <p:nvPr>
            <p:extLst>
              <p:ext uri="{D42A27DB-BD31-4B8C-83A1-F6EECF244321}">
                <p14:modId xmlns:p14="http://schemas.microsoft.com/office/powerpoint/2010/main" val="4167655711"/>
              </p:ext>
            </p:extLst>
          </p:nvPr>
        </p:nvGraphicFramePr>
        <p:xfrm>
          <a:off x="6705600" y="2526141"/>
          <a:ext cx="4183306" cy="2595880"/>
        </p:xfrm>
        <a:graphic>
          <a:graphicData uri="http://schemas.openxmlformats.org/drawingml/2006/table">
            <a:tbl>
              <a:tblPr firstRow="1" bandRow="1">
                <a:tableStyleId>{5940675A-B579-460E-94D1-54222C63F5DA}</a:tableStyleId>
              </a:tblPr>
              <a:tblGrid>
                <a:gridCol w="2438400">
                  <a:extLst>
                    <a:ext uri="{9D8B030D-6E8A-4147-A177-3AD203B41FA5}">
                      <a16:colId xmlns:a16="http://schemas.microsoft.com/office/drawing/2014/main" val="3007450485"/>
                    </a:ext>
                  </a:extLst>
                </a:gridCol>
                <a:gridCol w="1744906">
                  <a:extLst>
                    <a:ext uri="{9D8B030D-6E8A-4147-A177-3AD203B41FA5}">
                      <a16:colId xmlns:a16="http://schemas.microsoft.com/office/drawing/2014/main" val="1735665079"/>
                    </a:ext>
                  </a:extLst>
                </a:gridCol>
              </a:tblGrid>
              <a:tr h="370840">
                <a:tc>
                  <a:txBody>
                    <a:bodyPr/>
                    <a:lstStyle/>
                    <a:p>
                      <a:pPr algn="ctr"/>
                      <a:r>
                        <a:rPr lang="en-GB" sz="1600" dirty="0"/>
                        <a:t>CPE Parameters</a:t>
                      </a:r>
                    </a:p>
                  </a:txBody>
                  <a:tcPr/>
                </a:tc>
                <a:tc>
                  <a:txBody>
                    <a:bodyPr/>
                    <a:lstStyle/>
                    <a:p>
                      <a:pPr algn="ctr"/>
                      <a:r>
                        <a:rPr lang="en-GB" sz="1600" dirty="0"/>
                        <a:t>Requirement</a:t>
                      </a:r>
                    </a:p>
                  </a:txBody>
                  <a:tcPr/>
                </a:tc>
                <a:extLst>
                  <a:ext uri="{0D108BD9-81ED-4DB2-BD59-A6C34878D82A}">
                    <a16:rowId xmlns:a16="http://schemas.microsoft.com/office/drawing/2014/main" val="1557160469"/>
                  </a:ext>
                </a:extLst>
              </a:tr>
              <a:tr h="370840">
                <a:tc>
                  <a:txBody>
                    <a:bodyPr/>
                    <a:lstStyle/>
                    <a:p>
                      <a:pPr algn="ctr"/>
                      <a:r>
                        <a:rPr lang="en-GB" sz="1600" dirty="0"/>
                        <a:t>OTA MAC address </a:t>
                      </a:r>
                    </a:p>
                  </a:txBody>
                  <a:tcPr/>
                </a:tc>
                <a:tc>
                  <a:txBody>
                    <a:bodyPr/>
                    <a:lstStyle/>
                    <a:p>
                      <a:pPr algn="ctr"/>
                      <a:r>
                        <a:rPr lang="en-GB" sz="1600" dirty="0"/>
                        <a:t>7</a:t>
                      </a:r>
                    </a:p>
                  </a:txBody>
                  <a:tcPr/>
                </a:tc>
                <a:extLst>
                  <a:ext uri="{0D108BD9-81ED-4DB2-BD59-A6C34878D82A}">
                    <a16:rowId xmlns:a16="http://schemas.microsoft.com/office/drawing/2014/main" val="1668662694"/>
                  </a:ext>
                </a:extLst>
              </a:tr>
              <a:tr h="370840">
                <a:tc>
                  <a:txBody>
                    <a:bodyPr/>
                    <a:lstStyle/>
                    <a:p>
                      <a:pPr algn="ctr"/>
                      <a:r>
                        <a:rPr lang="en-GB" sz="1600" dirty="0"/>
                        <a:t>UL/DL SN</a:t>
                      </a:r>
                    </a:p>
                  </a:txBody>
                  <a:tcPr/>
                </a:tc>
                <a:tc>
                  <a:txBody>
                    <a:bodyPr/>
                    <a:lstStyle/>
                    <a:p>
                      <a:pPr algn="ctr"/>
                      <a:r>
                        <a:rPr lang="en-GB" sz="1600" dirty="0"/>
                        <a:t>9</a:t>
                      </a:r>
                    </a:p>
                  </a:txBody>
                  <a:tcPr/>
                </a:tc>
                <a:extLst>
                  <a:ext uri="{0D108BD9-81ED-4DB2-BD59-A6C34878D82A}">
                    <a16:rowId xmlns:a16="http://schemas.microsoft.com/office/drawing/2014/main" val="2023087069"/>
                  </a:ext>
                </a:extLst>
              </a:tr>
              <a:tr h="370840">
                <a:tc>
                  <a:txBody>
                    <a:bodyPr/>
                    <a:lstStyle/>
                    <a:p>
                      <a:pPr algn="ctr"/>
                      <a:r>
                        <a:rPr lang="en-GB" sz="1600" dirty="0"/>
                        <a:t>UL/DL Scrambler Seed </a:t>
                      </a:r>
                    </a:p>
                  </a:txBody>
                  <a:tcPr/>
                </a:tc>
                <a:tc>
                  <a:txBody>
                    <a:bodyPr/>
                    <a:lstStyle/>
                    <a:p>
                      <a:pPr algn="ctr"/>
                      <a:r>
                        <a:rPr lang="en-GB" sz="1600" dirty="0"/>
                        <a:t>9</a:t>
                      </a:r>
                    </a:p>
                  </a:txBody>
                  <a:tcPr/>
                </a:tc>
                <a:extLst>
                  <a:ext uri="{0D108BD9-81ED-4DB2-BD59-A6C34878D82A}">
                    <a16:rowId xmlns:a16="http://schemas.microsoft.com/office/drawing/2014/main" val="4001528344"/>
                  </a:ext>
                </a:extLst>
              </a:tr>
              <a:tr h="370840">
                <a:tc>
                  <a:txBody>
                    <a:bodyPr/>
                    <a:lstStyle/>
                    <a:p>
                      <a:pPr algn="ctr"/>
                      <a:r>
                        <a:rPr lang="en-GB" sz="1600" dirty="0"/>
                        <a:t>UL/DL PN </a:t>
                      </a:r>
                    </a:p>
                  </a:txBody>
                  <a:tcPr/>
                </a:tc>
                <a:tc>
                  <a:txBody>
                    <a:bodyPr/>
                    <a:lstStyle/>
                    <a:p>
                      <a:pPr algn="ctr"/>
                      <a:r>
                        <a:rPr lang="en-GB" sz="1600" dirty="0"/>
                        <a:t>10</a:t>
                      </a:r>
                    </a:p>
                  </a:txBody>
                  <a:tcPr/>
                </a:tc>
                <a:extLst>
                  <a:ext uri="{0D108BD9-81ED-4DB2-BD59-A6C34878D82A}">
                    <a16:rowId xmlns:a16="http://schemas.microsoft.com/office/drawing/2014/main" val="3156135242"/>
                  </a:ext>
                </a:extLst>
              </a:tr>
              <a:tr h="370840">
                <a:tc>
                  <a:txBody>
                    <a:bodyPr/>
                    <a:lstStyle/>
                    <a:p>
                      <a:pPr algn="ctr"/>
                      <a:r>
                        <a:rPr lang="en-GB" sz="1600" dirty="0"/>
                        <a:t>AID</a:t>
                      </a:r>
                    </a:p>
                  </a:txBody>
                  <a:tcPr/>
                </a:tc>
                <a:tc>
                  <a:txBody>
                    <a:bodyPr/>
                    <a:lstStyle/>
                    <a:p>
                      <a:pPr algn="ctr"/>
                      <a:r>
                        <a:rPr lang="en-GB" sz="1600" dirty="0"/>
                        <a:t>11</a:t>
                      </a:r>
                    </a:p>
                  </a:txBody>
                  <a:tcPr/>
                </a:tc>
                <a:extLst>
                  <a:ext uri="{0D108BD9-81ED-4DB2-BD59-A6C34878D82A}">
                    <a16:rowId xmlns:a16="http://schemas.microsoft.com/office/drawing/2014/main" val="3303830753"/>
                  </a:ext>
                </a:extLst>
              </a:tr>
              <a:tr h="370840">
                <a:tc>
                  <a:txBody>
                    <a:bodyPr/>
                    <a:lstStyle/>
                    <a:p>
                      <a:pPr algn="ctr"/>
                      <a:r>
                        <a:rPr lang="en-GB" sz="1600" dirty="0"/>
                        <a:t>UL/DL TID </a:t>
                      </a:r>
                    </a:p>
                  </a:txBody>
                  <a:tcPr/>
                </a:tc>
                <a:tc>
                  <a:txBody>
                    <a:bodyPr/>
                    <a:lstStyle/>
                    <a:p>
                      <a:pPr algn="ctr"/>
                      <a:r>
                        <a:rPr lang="en-GB" sz="1600" dirty="0"/>
                        <a:t>30</a:t>
                      </a:r>
                    </a:p>
                  </a:txBody>
                  <a:tcPr/>
                </a:tc>
                <a:extLst>
                  <a:ext uri="{0D108BD9-81ED-4DB2-BD59-A6C34878D82A}">
                    <a16:rowId xmlns:a16="http://schemas.microsoft.com/office/drawing/2014/main" val="1701293787"/>
                  </a:ext>
                </a:extLst>
              </a:tr>
            </a:tbl>
          </a:graphicData>
        </a:graphic>
      </p:graphicFrame>
    </p:spTree>
    <p:extLst>
      <p:ext uri="{BB962C8B-B14F-4D97-AF65-F5344CB8AC3E}">
        <p14:creationId xmlns:p14="http://schemas.microsoft.com/office/powerpoint/2010/main" val="230552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8D3E0-669C-4EAA-91FB-A98A2835197A}"/>
              </a:ext>
            </a:extLst>
          </p:cNvPr>
          <p:cNvSpPr>
            <a:spLocks noGrp="1"/>
          </p:cNvSpPr>
          <p:nvPr>
            <p:ph type="title"/>
          </p:nvPr>
        </p:nvSpPr>
        <p:spPr/>
        <p:txBody>
          <a:bodyPr/>
          <a:lstStyle/>
          <a:p>
            <a:r>
              <a:rPr lang="en-GB" dirty="0"/>
              <a:t>MLD Considerations - Proposal</a:t>
            </a:r>
          </a:p>
        </p:txBody>
      </p:sp>
      <p:sp>
        <p:nvSpPr>
          <p:cNvPr id="3" name="Content Placeholder 2">
            <a:extLst>
              <a:ext uri="{FF2B5EF4-FFF2-40B4-BE49-F238E27FC236}">
                <a16:creationId xmlns:a16="http://schemas.microsoft.com/office/drawing/2014/main" id="{AEE707C8-8A4A-4CAE-B83D-426413D76EE9}"/>
              </a:ext>
            </a:extLst>
          </p:cNvPr>
          <p:cNvSpPr>
            <a:spLocks noGrp="1"/>
          </p:cNvSpPr>
          <p:nvPr>
            <p:ph idx="1"/>
          </p:nvPr>
        </p:nvSpPr>
        <p:spPr>
          <a:xfrm>
            <a:off x="914401" y="2133600"/>
            <a:ext cx="10361084" cy="4113213"/>
          </a:xfrm>
        </p:spPr>
        <p:txBody>
          <a:bodyPr/>
          <a:lstStyle/>
          <a:p>
            <a:r>
              <a:rPr lang="en-GB" dirty="0"/>
              <a:t>	</a:t>
            </a:r>
            <a:r>
              <a:rPr lang="en-US" sz="2000" dirty="0"/>
              <a:t>CPE parameters of the MLD CPE Client (MLD Level Parameters) and these of its affiliated non-AP STAs (Link Level Parameters) are generated </a:t>
            </a:r>
            <a:r>
              <a:rPr lang="en-GB" sz="2000" dirty="0"/>
              <a:t>with </a:t>
            </a:r>
            <a:r>
              <a:rPr lang="en-US" sz="2000" dirty="0">
                <a:effectLst/>
                <a:latin typeface="Times New Roman" panose="02020603050405020304" pitchFamily="18" charset="0"/>
                <a:ea typeface="MS Mincho;ＭＳ 明朝"/>
              </a:rPr>
              <a:t>a single </a:t>
            </a:r>
            <a:r>
              <a:rPr lang="en-GB" sz="2000" dirty="0"/>
              <a:t>execution of a </a:t>
            </a:r>
            <a:r>
              <a:rPr lang="en-US" sz="2000" dirty="0"/>
              <a:t>standardized PRF </a:t>
            </a:r>
          </a:p>
          <a:p>
            <a:endParaRPr lang="en-GB" sz="1000" dirty="0"/>
          </a:p>
          <a:p>
            <a:r>
              <a:rPr lang="en-GB" sz="2000" dirty="0"/>
              <a:t>	A reset-based obfuscation procedure is applied for</a:t>
            </a:r>
          </a:p>
          <a:p>
            <a:pPr lvl="1">
              <a:buFont typeface="Arial" panose="020B0604020202020204" pitchFamily="34" charset="0"/>
              <a:buChar char="•"/>
            </a:pPr>
            <a:r>
              <a:rPr lang="en-GB" sz="1800" dirty="0"/>
              <a:t>OTA MLD MAC address and OTA MAC addresses of each affiliated non-AP STAs</a:t>
            </a:r>
          </a:p>
          <a:p>
            <a:pPr lvl="1">
              <a:buFont typeface="Arial" panose="020B0604020202020204" pitchFamily="34" charset="0"/>
              <a:buChar char="•"/>
            </a:pPr>
            <a:r>
              <a:rPr lang="en-GB" sz="1800" dirty="0"/>
              <a:t>DL and UL Scrambler Seed</a:t>
            </a:r>
          </a:p>
          <a:p>
            <a:pPr lvl="1">
              <a:buFont typeface="Arial" panose="020B0604020202020204" pitchFamily="34" charset="0"/>
              <a:buChar char="•"/>
            </a:pPr>
            <a:r>
              <a:rPr lang="en-GB" sz="1800" dirty="0"/>
              <a:t>AID</a:t>
            </a:r>
          </a:p>
          <a:p>
            <a:r>
              <a:rPr lang="en-GB" sz="2000" dirty="0"/>
              <a:t>	A </a:t>
            </a:r>
            <a:r>
              <a:rPr lang="en-GB" sz="2000" u="sng" dirty="0"/>
              <a:t>Per-Link</a:t>
            </a:r>
            <a:r>
              <a:rPr lang="en-GB" sz="2000" dirty="0"/>
              <a:t> mask-based obfuscation procedure (a different mask for each link) is applied</a:t>
            </a:r>
          </a:p>
          <a:p>
            <a:pPr lvl="1">
              <a:buFont typeface="Arial" panose="020B0604020202020204" pitchFamily="34" charset="0"/>
              <a:buChar char="•"/>
            </a:pPr>
            <a:r>
              <a:rPr lang="en-GB" sz="1800" dirty="0"/>
              <a:t>SN, PN</a:t>
            </a:r>
          </a:p>
          <a:p>
            <a:pPr lvl="1">
              <a:buFont typeface="Arial" panose="020B0604020202020204" pitchFamily="34" charset="0"/>
              <a:buChar char="•"/>
            </a:pPr>
            <a:r>
              <a:rPr lang="en-GB" sz="1800" dirty="0"/>
              <a:t>TID</a:t>
            </a:r>
            <a:endParaRPr lang="en-US" dirty="0"/>
          </a:p>
        </p:txBody>
      </p:sp>
      <p:sp>
        <p:nvSpPr>
          <p:cNvPr id="4" name="Slide Number Placeholder 3">
            <a:extLst>
              <a:ext uri="{FF2B5EF4-FFF2-40B4-BE49-F238E27FC236}">
                <a16:creationId xmlns:a16="http://schemas.microsoft.com/office/drawing/2014/main" id="{D64DDB24-15BF-497C-AF65-CAF57092416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43F55E-7ABA-4023-A061-3F3DAF21440C}"/>
              </a:ext>
            </a:extLst>
          </p:cNvPr>
          <p:cNvSpPr>
            <a:spLocks noGrp="1"/>
          </p:cNvSpPr>
          <p:nvPr>
            <p:ph type="ftr" idx="14"/>
          </p:nvPr>
        </p:nvSpPr>
        <p:spPr/>
        <p:txBody>
          <a:bodyPr/>
          <a:lstStyle/>
          <a:p>
            <a:r>
              <a:rPr lang="en-GB"/>
              <a:t>Julien Sevin, Canon</a:t>
            </a:r>
            <a:endParaRPr lang="en-GB" dirty="0"/>
          </a:p>
        </p:txBody>
      </p:sp>
      <p:sp>
        <p:nvSpPr>
          <p:cNvPr id="6" name="Date Placeholder 5">
            <a:extLst>
              <a:ext uri="{FF2B5EF4-FFF2-40B4-BE49-F238E27FC236}">
                <a16:creationId xmlns:a16="http://schemas.microsoft.com/office/drawing/2014/main" id="{7157126C-9668-4277-A8E1-1017EA11073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64073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3FD80-7096-458E-B4E0-F8D9F978F985}"/>
              </a:ext>
            </a:extLst>
          </p:cNvPr>
          <p:cNvSpPr>
            <a:spLocks noGrp="1"/>
          </p:cNvSpPr>
          <p:nvPr>
            <p:ph type="title"/>
          </p:nvPr>
        </p:nvSpPr>
        <p:spPr>
          <a:xfrm>
            <a:off x="-441180" y="637066"/>
            <a:ext cx="12344179" cy="1065213"/>
          </a:xfrm>
        </p:spPr>
        <p:txBody>
          <a:bodyPr/>
          <a:lstStyle/>
          <a:p>
            <a:r>
              <a:rPr lang="en-GB" kern="0" dirty="0"/>
              <a:t>Example </a:t>
            </a:r>
            <a:r>
              <a:rPr lang="en-GB" kern="0"/>
              <a:t>of a </a:t>
            </a:r>
            <a:r>
              <a:rPr lang="en-GB" kern="0" dirty="0"/>
              <a:t>CPE Parameters Obfuscation Computation</a:t>
            </a:r>
            <a:endParaRPr lang="en-GB" dirty="0"/>
          </a:p>
        </p:txBody>
      </p:sp>
      <p:sp>
        <p:nvSpPr>
          <p:cNvPr id="4" name="Slide Number Placeholder 3">
            <a:extLst>
              <a:ext uri="{FF2B5EF4-FFF2-40B4-BE49-F238E27FC236}">
                <a16:creationId xmlns:a16="http://schemas.microsoft.com/office/drawing/2014/main" id="{C8FA37DD-AA22-4641-8B44-59CD44C5628E}"/>
              </a:ext>
            </a:extLst>
          </p:cNvPr>
          <p:cNvSpPr>
            <a:spLocks noGrp="1"/>
          </p:cNvSpPr>
          <p:nvPr>
            <p:ph type="sldNum" idx="12"/>
          </p:nvPr>
        </p:nvSpPr>
        <p:spPr>
          <a:xfrm>
            <a:off x="5777105" y="6285207"/>
            <a:ext cx="704849"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1438C88-2A2A-4510-AF15-5DF7807FE035}"/>
              </a:ext>
            </a:extLst>
          </p:cNvPr>
          <p:cNvSpPr>
            <a:spLocks noGrp="1"/>
          </p:cNvSpPr>
          <p:nvPr>
            <p:ph type="ftr" idx="14"/>
          </p:nvPr>
        </p:nvSpPr>
        <p:spPr>
          <a:xfrm>
            <a:off x="7127544" y="6285207"/>
            <a:ext cx="4246027" cy="180975"/>
          </a:xfrm>
        </p:spPr>
        <p:txBody>
          <a:bodyPr/>
          <a:lstStyle/>
          <a:p>
            <a:r>
              <a:rPr lang="en-GB" dirty="0"/>
              <a:t>Julien Sevin, Canon</a:t>
            </a:r>
          </a:p>
        </p:txBody>
      </p:sp>
      <p:sp>
        <p:nvSpPr>
          <p:cNvPr id="6" name="Date Placeholder 5">
            <a:extLst>
              <a:ext uri="{FF2B5EF4-FFF2-40B4-BE49-F238E27FC236}">
                <a16:creationId xmlns:a16="http://schemas.microsoft.com/office/drawing/2014/main" id="{F124983E-B135-4593-A698-6E4CA3094BDB}"/>
              </a:ext>
            </a:extLst>
          </p:cNvPr>
          <p:cNvSpPr>
            <a:spLocks noGrp="1"/>
          </p:cNvSpPr>
          <p:nvPr>
            <p:ph type="dt" idx="15"/>
          </p:nvPr>
        </p:nvSpPr>
        <p:spPr/>
        <p:txBody>
          <a:bodyPr/>
          <a:lstStyle/>
          <a:p>
            <a:r>
              <a:rPr lang="en-US" dirty="0"/>
              <a:t>November 2023</a:t>
            </a:r>
            <a:endParaRPr lang="en-GB" dirty="0"/>
          </a:p>
        </p:txBody>
      </p:sp>
      <p:sp>
        <p:nvSpPr>
          <p:cNvPr id="55" name="Content Placeholder 2">
            <a:extLst>
              <a:ext uri="{FF2B5EF4-FFF2-40B4-BE49-F238E27FC236}">
                <a16:creationId xmlns:a16="http://schemas.microsoft.com/office/drawing/2014/main" id="{C270A640-E904-4CA8-8188-73BCB00815DC}"/>
              </a:ext>
            </a:extLst>
          </p:cNvPr>
          <p:cNvSpPr txBox="1">
            <a:spLocks/>
          </p:cNvSpPr>
          <p:nvPr/>
        </p:nvSpPr>
        <p:spPr bwMode="auto">
          <a:xfrm>
            <a:off x="6086074" y="4540709"/>
            <a:ext cx="5292144" cy="15317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pt-BR" sz="1200" b="0" kern="0" dirty="0">
              <a:latin typeface="+mj-lt"/>
            </a:endParaRPr>
          </a:p>
        </p:txBody>
      </p:sp>
      <p:sp>
        <p:nvSpPr>
          <p:cNvPr id="56" name="ZoneTexte 20">
            <a:extLst>
              <a:ext uri="{FF2B5EF4-FFF2-40B4-BE49-F238E27FC236}">
                <a16:creationId xmlns:a16="http://schemas.microsoft.com/office/drawing/2014/main" id="{908B3CB2-6C8B-40C5-A197-DE906E983669}"/>
              </a:ext>
            </a:extLst>
          </p:cNvPr>
          <p:cNvSpPr txBox="1"/>
          <p:nvPr/>
        </p:nvSpPr>
        <p:spPr>
          <a:xfrm>
            <a:off x="1174237" y="2569400"/>
            <a:ext cx="9280875" cy="415498"/>
          </a:xfrm>
          <a:prstGeom prst="rect">
            <a:avLst/>
          </a:prstGeom>
          <a:noFill/>
          <a:ln>
            <a:solidFill>
              <a:sysClr val="windowText" lastClr="000000"/>
            </a:solidFill>
          </a:ln>
        </p:spPr>
        <p:txBody>
          <a:bodyPr wrap="square" rtlCol="0">
            <a:spAutoFit/>
          </a:bodyPr>
          <a:lstStyle/>
          <a:p>
            <a:pPr>
              <a:defRPr/>
            </a:pPr>
            <a:r>
              <a:rPr kumimoji="0" lang="fr-FR"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1 …. 0  1 …….. 1  0 ………1  0……..10   1……...1     0……... 1 1 ..…… 0  1 …… 1  0…… 1    ……….0  1 ……..1   1………                                          …..1</a:t>
            </a:r>
            <a:endParaRPr kumimoji="0" lang="fr-FR" sz="14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7" name="ZoneTexte 21">
            <a:extLst>
              <a:ext uri="{FF2B5EF4-FFF2-40B4-BE49-F238E27FC236}">
                <a16:creationId xmlns:a16="http://schemas.microsoft.com/office/drawing/2014/main" id="{75BD4594-46BC-4018-A156-EBE4C08AC16C}"/>
              </a:ext>
            </a:extLst>
          </p:cNvPr>
          <p:cNvSpPr txBox="1"/>
          <p:nvPr/>
        </p:nvSpPr>
        <p:spPr>
          <a:xfrm>
            <a:off x="929217" y="2212429"/>
            <a:ext cx="10361083" cy="253916"/>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fr-FR" sz="1050" dirty="0">
                <a:solidFill>
                  <a:schemeClr val="tx1"/>
                </a:solidFill>
                <a:latin typeface="Arial" panose="020B0604020202020204" pitchFamily="34" charset="0"/>
                <a:ea typeface="+mn-ea"/>
                <a:cs typeface="Arial" panose="020B0604020202020204" pitchFamily="34" charset="0"/>
              </a:rPr>
              <a:t>bit 1  …….     47……      63 ………                                                                                                                  …………250    251…                                         …  438</a:t>
            </a:r>
          </a:p>
        </p:txBody>
      </p:sp>
      <p:sp>
        <p:nvSpPr>
          <p:cNvPr id="76" name="Accolade fermante 22">
            <a:extLst>
              <a:ext uri="{FF2B5EF4-FFF2-40B4-BE49-F238E27FC236}">
                <a16:creationId xmlns:a16="http://schemas.microsoft.com/office/drawing/2014/main" id="{8573AD43-9B69-49A7-B5D7-BF22D9E08B34}"/>
              </a:ext>
            </a:extLst>
          </p:cNvPr>
          <p:cNvSpPr/>
          <p:nvPr/>
        </p:nvSpPr>
        <p:spPr>
          <a:xfrm rot="5400000">
            <a:off x="5211901" y="909110"/>
            <a:ext cx="149354" cy="5632444"/>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8" name="ZoneTexte 28">
            <a:extLst>
              <a:ext uri="{FF2B5EF4-FFF2-40B4-BE49-F238E27FC236}">
                <a16:creationId xmlns:a16="http://schemas.microsoft.com/office/drawing/2014/main" id="{82487164-9538-409B-91CD-811E961A4086}"/>
              </a:ext>
            </a:extLst>
          </p:cNvPr>
          <p:cNvSpPr txBox="1"/>
          <p:nvPr/>
        </p:nvSpPr>
        <p:spPr>
          <a:xfrm>
            <a:off x="6502712" y="3139208"/>
            <a:ext cx="1314270" cy="369332"/>
          </a:xfrm>
          <a:prstGeom prst="rect">
            <a:avLst/>
          </a:prstGeom>
          <a:noFill/>
        </p:spPr>
        <p:txBody>
          <a:bodyPr wrap="square" rtlCol="0">
            <a:spAutoFit/>
          </a:bodyPr>
          <a:lstStyle/>
          <a:p>
            <a:pPr algn="ctr" defTabSz="914400" eaLnBrk="1" fontAlgn="auto" hangingPunct="1">
              <a:spcBef>
                <a:spcPts val="0"/>
              </a:spcBef>
              <a:spcAft>
                <a:spcPts val="0"/>
              </a:spcAft>
              <a:buClrTx/>
              <a:buSzTx/>
              <a:buFont typeface="Times New Roman" pitchFamily="16" charset="0"/>
              <a:buNone/>
            </a:pPr>
            <a:r>
              <a:rPr lang="en-US" sz="900" dirty="0">
                <a:solidFill>
                  <a:schemeClr val="tx1"/>
                </a:solidFill>
                <a:latin typeface="Arial" panose="020B0604020202020204" pitchFamily="34" charset="0"/>
                <a:cs typeface="Arial" panose="020B0604020202020204" pitchFamily="34" charset="0"/>
              </a:rPr>
              <a:t>OTA UL </a:t>
            </a:r>
          </a:p>
          <a:p>
            <a:pPr algn="ctr" defTabSz="914400" eaLnBrk="1" fontAlgn="auto" hangingPunct="1">
              <a:spcBef>
                <a:spcPts val="0"/>
              </a:spcBef>
              <a:spcAft>
                <a:spcPts val="0"/>
              </a:spcAft>
              <a:buClrTx/>
              <a:buSzTx/>
              <a:buFont typeface="Times New Roman" pitchFamily="16" charset="0"/>
              <a:buNone/>
            </a:pPr>
            <a:r>
              <a:rPr lang="en-US" sz="900" dirty="0">
                <a:solidFill>
                  <a:schemeClr val="tx1"/>
                </a:solidFill>
                <a:latin typeface="Arial" panose="020B0604020202020204" pitchFamily="34" charset="0"/>
                <a:cs typeface="Arial" panose="020B0604020202020204" pitchFamily="34" charset="0"/>
              </a:rPr>
              <a:t>SS#1</a:t>
            </a:r>
            <a:endParaRPr lang="fr-FR" sz="900" dirty="0">
              <a:solidFill>
                <a:schemeClr val="tx1"/>
              </a:solidFill>
              <a:latin typeface="Arial" panose="020B0604020202020204" pitchFamily="34" charset="0"/>
              <a:cs typeface="Arial" panose="020B0604020202020204" pitchFamily="34" charset="0"/>
            </a:endParaRPr>
          </a:p>
        </p:txBody>
      </p:sp>
      <p:sp>
        <p:nvSpPr>
          <p:cNvPr id="79" name="ZoneTexte 28">
            <a:extLst>
              <a:ext uri="{FF2B5EF4-FFF2-40B4-BE49-F238E27FC236}">
                <a16:creationId xmlns:a16="http://schemas.microsoft.com/office/drawing/2014/main" id="{88B90A97-2DD0-484A-8356-770EB042FF11}"/>
              </a:ext>
            </a:extLst>
          </p:cNvPr>
          <p:cNvSpPr txBox="1"/>
          <p:nvPr/>
        </p:nvSpPr>
        <p:spPr>
          <a:xfrm>
            <a:off x="7120224" y="3128446"/>
            <a:ext cx="1314270" cy="369332"/>
          </a:xfrm>
          <a:prstGeom prst="rect">
            <a:avLst/>
          </a:prstGeom>
          <a:noFill/>
        </p:spPr>
        <p:txBody>
          <a:bodyPr wrap="square" rtlCol="0">
            <a:spAutoFit/>
          </a:bodyPr>
          <a:lstStyle/>
          <a:p>
            <a:pPr algn="ctr" defTabSz="914400" eaLnBrk="1" fontAlgn="auto" hangingPunct="1">
              <a:spcBef>
                <a:spcPts val="0"/>
              </a:spcBef>
              <a:spcAft>
                <a:spcPts val="0"/>
              </a:spcAft>
              <a:buClrTx/>
              <a:buSzTx/>
            </a:pPr>
            <a:r>
              <a:rPr lang="en-US" sz="900" dirty="0">
                <a:solidFill>
                  <a:schemeClr val="tx1"/>
                </a:solidFill>
                <a:latin typeface="Arial" panose="020B0604020202020204" pitchFamily="34" charset="0"/>
                <a:cs typeface="Arial" panose="020B0604020202020204" pitchFamily="34" charset="0"/>
              </a:rPr>
              <a:t>OTA DL </a:t>
            </a:r>
          </a:p>
          <a:p>
            <a:pPr algn="ctr" defTabSz="914400" eaLnBrk="1" fontAlgn="auto" hangingPunct="1">
              <a:spcBef>
                <a:spcPts val="0"/>
              </a:spcBef>
              <a:spcAft>
                <a:spcPts val="0"/>
              </a:spcAft>
              <a:buClrTx/>
              <a:buSzTx/>
            </a:pPr>
            <a:r>
              <a:rPr lang="en-US" sz="900" dirty="0">
                <a:solidFill>
                  <a:schemeClr val="tx1"/>
                </a:solidFill>
                <a:latin typeface="Arial" panose="020B0604020202020204" pitchFamily="34" charset="0"/>
                <a:cs typeface="Arial" panose="020B0604020202020204" pitchFamily="34" charset="0"/>
              </a:rPr>
              <a:t>SS#1</a:t>
            </a:r>
            <a:endParaRPr lang="fr-FR" sz="900" dirty="0">
              <a:solidFill>
                <a:schemeClr val="tx1"/>
              </a:solidFill>
              <a:latin typeface="Arial" panose="020B0604020202020204" pitchFamily="34" charset="0"/>
              <a:cs typeface="Arial" panose="020B0604020202020204" pitchFamily="34" charset="0"/>
            </a:endParaRPr>
          </a:p>
        </p:txBody>
      </p:sp>
      <p:sp>
        <p:nvSpPr>
          <p:cNvPr id="41" name="Content Placeholder 2">
            <a:extLst>
              <a:ext uri="{FF2B5EF4-FFF2-40B4-BE49-F238E27FC236}">
                <a16:creationId xmlns:a16="http://schemas.microsoft.com/office/drawing/2014/main" id="{6813DB1D-AAAE-4A8B-B856-45C1F11D64C3}"/>
              </a:ext>
            </a:extLst>
          </p:cNvPr>
          <p:cNvSpPr txBox="1">
            <a:spLocks/>
          </p:cNvSpPr>
          <p:nvPr/>
        </p:nvSpPr>
        <p:spPr bwMode="auto">
          <a:xfrm>
            <a:off x="262484" y="4662743"/>
            <a:ext cx="359899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pt-BR" sz="1000" b="0" kern="0" dirty="0">
                <a:latin typeface="+mj-lt"/>
              </a:rPr>
              <a:t>OTA MLD MAC (n+1) 	= CPE_PARAM (n+1) [1..46]</a:t>
            </a:r>
          </a:p>
          <a:p>
            <a:r>
              <a:rPr lang="pt-BR" sz="1000" b="0" kern="0" dirty="0">
                <a:latin typeface="+mj-lt"/>
              </a:rPr>
              <a:t>OTA AID (n+1) 		= CPE_PARAM (n+1) [47..62]</a:t>
            </a:r>
          </a:p>
          <a:p>
            <a:endParaRPr lang="es-ES" sz="1000" b="0" kern="0" dirty="0">
              <a:latin typeface="+mj-lt"/>
            </a:endParaRPr>
          </a:p>
          <a:p>
            <a:endParaRPr lang="en-GB" kern="0" dirty="0"/>
          </a:p>
        </p:txBody>
      </p:sp>
      <p:sp>
        <p:nvSpPr>
          <p:cNvPr id="34" name="ZoneTexte 27">
            <a:extLst>
              <a:ext uri="{FF2B5EF4-FFF2-40B4-BE49-F238E27FC236}">
                <a16:creationId xmlns:a16="http://schemas.microsoft.com/office/drawing/2014/main" id="{D0E079FF-4260-4032-80A7-D934DC924359}"/>
              </a:ext>
            </a:extLst>
          </p:cNvPr>
          <p:cNvSpPr txBox="1"/>
          <p:nvPr/>
        </p:nvSpPr>
        <p:spPr>
          <a:xfrm>
            <a:off x="1041441" y="3138255"/>
            <a:ext cx="967528"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OTA MLD MAC  </a:t>
            </a:r>
            <a:endParaRPr lang="fr-FR" sz="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35" name="Accolade fermante 22">
            <a:extLst>
              <a:ext uri="{FF2B5EF4-FFF2-40B4-BE49-F238E27FC236}">
                <a16:creationId xmlns:a16="http://schemas.microsoft.com/office/drawing/2014/main" id="{462CA106-EFD0-46C1-B76B-1EF88049EDB9}"/>
              </a:ext>
            </a:extLst>
          </p:cNvPr>
          <p:cNvSpPr/>
          <p:nvPr/>
        </p:nvSpPr>
        <p:spPr>
          <a:xfrm rot="5400000">
            <a:off x="9265153" y="2565223"/>
            <a:ext cx="103803" cy="2276112"/>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36" name="Accolade fermante 22">
            <a:extLst>
              <a:ext uri="{FF2B5EF4-FFF2-40B4-BE49-F238E27FC236}">
                <a16:creationId xmlns:a16="http://schemas.microsoft.com/office/drawing/2014/main" id="{5ECF12A5-8EF0-46CF-95C0-94907EE471B6}"/>
              </a:ext>
            </a:extLst>
          </p:cNvPr>
          <p:cNvSpPr/>
          <p:nvPr/>
        </p:nvSpPr>
        <p:spPr>
          <a:xfrm rot="5400000">
            <a:off x="1685041" y="3203597"/>
            <a:ext cx="160767" cy="1066967"/>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38" name="TextBox 37">
            <a:extLst>
              <a:ext uri="{FF2B5EF4-FFF2-40B4-BE49-F238E27FC236}">
                <a16:creationId xmlns:a16="http://schemas.microsoft.com/office/drawing/2014/main" id="{F86C5827-B2BB-4D20-8FFB-1E714EC8B7F4}"/>
              </a:ext>
            </a:extLst>
          </p:cNvPr>
          <p:cNvSpPr txBox="1"/>
          <p:nvPr/>
        </p:nvSpPr>
        <p:spPr>
          <a:xfrm>
            <a:off x="1018420" y="3947535"/>
            <a:ext cx="1602953" cy="307777"/>
          </a:xfrm>
          <a:prstGeom prst="rect">
            <a:avLst/>
          </a:prstGeom>
          <a:noFill/>
        </p:spPr>
        <p:txBody>
          <a:bodyPr wrap="square">
            <a:spAutoFit/>
          </a:bodyPr>
          <a:lstStyle/>
          <a:p>
            <a:pPr algn="ctr">
              <a:defRPr/>
            </a:pPr>
            <a:r>
              <a:rPr lang="en-GB" sz="1400" b="1" kern="0" dirty="0">
                <a:solidFill>
                  <a:srgbClr val="000000"/>
                </a:solidFill>
                <a:latin typeface="Arial" panose="020B0604020202020204" pitchFamily="34" charset="0"/>
                <a:cs typeface="Arial" panose="020B0604020202020204" pitchFamily="34" charset="0"/>
              </a:rPr>
              <a:t>STA MLD</a:t>
            </a:r>
          </a:p>
        </p:txBody>
      </p:sp>
      <p:sp>
        <p:nvSpPr>
          <p:cNvPr id="39" name="TextBox 38">
            <a:extLst>
              <a:ext uri="{FF2B5EF4-FFF2-40B4-BE49-F238E27FC236}">
                <a16:creationId xmlns:a16="http://schemas.microsoft.com/office/drawing/2014/main" id="{D1C24845-860B-437F-BEC2-D3C3CF60780D}"/>
              </a:ext>
            </a:extLst>
          </p:cNvPr>
          <p:cNvSpPr txBox="1"/>
          <p:nvPr/>
        </p:nvSpPr>
        <p:spPr>
          <a:xfrm>
            <a:off x="3596644" y="3899663"/>
            <a:ext cx="2974454" cy="307777"/>
          </a:xfrm>
          <a:prstGeom prst="rect">
            <a:avLst/>
          </a:prstGeom>
          <a:noFill/>
        </p:spPr>
        <p:txBody>
          <a:bodyPr wrap="square">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1400" b="1" i="0" u="none" strike="noStrike" kern="0" cap="none" spc="0" normalizeH="0" baseline="0" noProof="0" dirty="0">
                <a:ln>
                  <a:noFill/>
                </a:ln>
                <a:solidFill>
                  <a:srgbClr val="000000"/>
                </a:solidFill>
                <a:effectLst/>
                <a:uLnTx/>
                <a:uFillTx/>
                <a:latin typeface="Arial" panose="020B0604020202020204" pitchFamily="34" charset="0"/>
                <a:ea typeface="MS Gothic" charset="-128"/>
                <a:cs typeface="Arial" panose="020B0604020202020204" pitchFamily="34" charset="0"/>
              </a:rPr>
              <a:t>Affiliated STA #1</a:t>
            </a:r>
            <a:endParaRPr kumimoji="0" lang="en-GB" sz="1400" b="1" i="0" u="none" strike="noStrike" kern="1200" cap="none" spc="0" normalizeH="0" baseline="0" noProof="0" dirty="0">
              <a:ln>
                <a:noFill/>
              </a:ln>
              <a:solidFill>
                <a:srgbClr val="000000"/>
              </a:solidFill>
              <a:effectLst/>
              <a:uLnTx/>
              <a:uFillTx/>
              <a:latin typeface="Arial" panose="020B0604020202020204" pitchFamily="34" charset="0"/>
              <a:ea typeface="MS Gothic" charset="-128"/>
              <a:cs typeface="Arial" panose="020B0604020202020204" pitchFamily="34" charset="0"/>
            </a:endParaRPr>
          </a:p>
        </p:txBody>
      </p:sp>
      <p:sp>
        <p:nvSpPr>
          <p:cNvPr id="40" name="TextBox 39">
            <a:extLst>
              <a:ext uri="{FF2B5EF4-FFF2-40B4-BE49-F238E27FC236}">
                <a16:creationId xmlns:a16="http://schemas.microsoft.com/office/drawing/2014/main" id="{C01145B8-A33E-4D30-9334-A8887D50496A}"/>
              </a:ext>
            </a:extLst>
          </p:cNvPr>
          <p:cNvSpPr txBox="1"/>
          <p:nvPr/>
        </p:nvSpPr>
        <p:spPr>
          <a:xfrm>
            <a:off x="8217098" y="3899662"/>
            <a:ext cx="2199912" cy="307777"/>
          </a:xfrm>
          <a:prstGeom prst="rect">
            <a:avLst/>
          </a:prstGeom>
          <a:noFill/>
        </p:spPr>
        <p:txBody>
          <a:bodyPr wrap="square">
            <a:spAutoFit/>
          </a:bodyPr>
          <a:lstStyle/>
          <a:p>
            <a:pPr algn="ctr">
              <a:defRPr/>
            </a:pPr>
            <a:r>
              <a:rPr lang="en-GB" sz="1400" b="1" kern="0" dirty="0">
                <a:solidFill>
                  <a:srgbClr val="000000"/>
                </a:solidFill>
                <a:latin typeface="Arial" panose="020B0604020202020204" pitchFamily="34" charset="0"/>
                <a:cs typeface="Arial" panose="020B0604020202020204" pitchFamily="34" charset="0"/>
              </a:rPr>
              <a:t>Affiliated STA #2</a:t>
            </a:r>
          </a:p>
        </p:txBody>
      </p:sp>
      <p:sp>
        <p:nvSpPr>
          <p:cNvPr id="37" name="Accolade fermante 22">
            <a:extLst>
              <a:ext uri="{FF2B5EF4-FFF2-40B4-BE49-F238E27FC236}">
                <a16:creationId xmlns:a16="http://schemas.microsoft.com/office/drawing/2014/main" id="{DAE39AE9-7A77-4D50-83FE-6E26B3C2FAFC}"/>
              </a:ext>
            </a:extLst>
          </p:cNvPr>
          <p:cNvSpPr/>
          <p:nvPr/>
        </p:nvSpPr>
        <p:spPr>
          <a:xfrm rot="5400000">
            <a:off x="1423636" y="2791846"/>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42" name="ZoneTexte 27">
            <a:extLst>
              <a:ext uri="{FF2B5EF4-FFF2-40B4-BE49-F238E27FC236}">
                <a16:creationId xmlns:a16="http://schemas.microsoft.com/office/drawing/2014/main" id="{97C7ABDE-375F-4D54-9629-D0D3EC91E337}"/>
              </a:ext>
            </a:extLst>
          </p:cNvPr>
          <p:cNvSpPr txBox="1"/>
          <p:nvPr/>
        </p:nvSpPr>
        <p:spPr>
          <a:xfrm>
            <a:off x="1653845" y="3145336"/>
            <a:ext cx="967528"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OTA </a:t>
            </a:r>
          </a:p>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AID</a:t>
            </a:r>
            <a:endParaRPr lang="fr-FR" sz="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43" name="Accolade fermante 22">
            <a:extLst>
              <a:ext uri="{FF2B5EF4-FFF2-40B4-BE49-F238E27FC236}">
                <a16:creationId xmlns:a16="http://schemas.microsoft.com/office/drawing/2014/main" id="{D98965C3-8289-483A-ACF6-FEE798BC236F}"/>
              </a:ext>
            </a:extLst>
          </p:cNvPr>
          <p:cNvSpPr/>
          <p:nvPr/>
        </p:nvSpPr>
        <p:spPr>
          <a:xfrm rot="5400000">
            <a:off x="2045005" y="2772032"/>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44" name="ZoneTexte 27">
            <a:extLst>
              <a:ext uri="{FF2B5EF4-FFF2-40B4-BE49-F238E27FC236}">
                <a16:creationId xmlns:a16="http://schemas.microsoft.com/office/drawing/2014/main" id="{AF35ECF8-1C41-4550-BA9A-B340F68918B9}"/>
              </a:ext>
            </a:extLst>
          </p:cNvPr>
          <p:cNvSpPr txBox="1"/>
          <p:nvPr/>
        </p:nvSpPr>
        <p:spPr>
          <a:xfrm>
            <a:off x="2298908" y="3138255"/>
            <a:ext cx="967528" cy="507831"/>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OTA </a:t>
            </a:r>
          </a:p>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MAC@#1</a:t>
            </a:r>
          </a:p>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  </a:t>
            </a:r>
            <a:endParaRPr lang="fr-FR" sz="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45" name="Accolade fermante 22">
            <a:extLst>
              <a:ext uri="{FF2B5EF4-FFF2-40B4-BE49-F238E27FC236}">
                <a16:creationId xmlns:a16="http://schemas.microsoft.com/office/drawing/2014/main" id="{EACE024C-E479-497E-8548-E9A25CC666C3}"/>
              </a:ext>
            </a:extLst>
          </p:cNvPr>
          <p:cNvSpPr/>
          <p:nvPr/>
        </p:nvSpPr>
        <p:spPr>
          <a:xfrm rot="5400000">
            <a:off x="2690068" y="2764951"/>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46" name="ZoneTexte 27">
            <a:extLst>
              <a:ext uri="{FF2B5EF4-FFF2-40B4-BE49-F238E27FC236}">
                <a16:creationId xmlns:a16="http://schemas.microsoft.com/office/drawing/2014/main" id="{D8B79F69-D599-403B-9EB3-6877EA21B7A3}"/>
              </a:ext>
            </a:extLst>
          </p:cNvPr>
          <p:cNvSpPr txBox="1"/>
          <p:nvPr/>
        </p:nvSpPr>
        <p:spPr>
          <a:xfrm>
            <a:off x="2911312" y="3145336"/>
            <a:ext cx="967528" cy="369332"/>
          </a:xfrm>
          <a:prstGeom prst="rect">
            <a:avLst/>
          </a:prstGeom>
          <a:noFill/>
        </p:spPr>
        <p:txBody>
          <a:bodyPr wrap="square" rtlCol="0">
            <a:spAutoFit/>
          </a:bodyPr>
          <a:lstStyle/>
          <a:p>
            <a:pPr algn="ctr"/>
            <a:r>
              <a:rPr lang="en-US" sz="900" dirty="0">
                <a:solidFill>
                  <a:schemeClr val="tx1"/>
                </a:solidFill>
                <a:latin typeface="Arial" panose="020B0604020202020204" pitchFamily="34" charset="0"/>
                <a:cs typeface="Arial" panose="020B0604020202020204" pitchFamily="34" charset="0"/>
              </a:rPr>
              <a:t>Mask</a:t>
            </a:r>
          </a:p>
          <a:p>
            <a:pPr algn="ctr"/>
            <a:r>
              <a:rPr lang="en-US" sz="900" dirty="0">
                <a:solidFill>
                  <a:schemeClr val="tx1"/>
                </a:solidFill>
                <a:latin typeface="Arial" panose="020B0604020202020204" pitchFamily="34" charset="0"/>
                <a:cs typeface="Arial" panose="020B0604020202020204" pitchFamily="34" charset="0"/>
              </a:rPr>
              <a:t>UL_SN</a:t>
            </a:r>
            <a:r>
              <a:rPr lang="en-US" sz="900" dirty="0">
                <a:solidFill>
                  <a:schemeClr val="tx1"/>
                </a:solidFill>
                <a:latin typeface="Arial" panose="020B0604020202020204" pitchFamily="34" charset="0"/>
                <a:ea typeface="+mn-ea"/>
                <a:cs typeface="Arial" panose="020B0604020202020204" pitchFamily="34" charset="0"/>
              </a:rPr>
              <a:t>#1</a:t>
            </a:r>
            <a:endParaRPr lang="en-US" sz="900" dirty="0">
              <a:solidFill>
                <a:schemeClr val="tx1"/>
              </a:solidFill>
              <a:latin typeface="Arial" panose="020B0604020202020204" pitchFamily="34" charset="0"/>
              <a:cs typeface="Arial" panose="020B0604020202020204" pitchFamily="34" charset="0"/>
            </a:endParaRPr>
          </a:p>
        </p:txBody>
      </p:sp>
      <p:sp>
        <p:nvSpPr>
          <p:cNvPr id="47" name="Accolade fermante 22">
            <a:extLst>
              <a:ext uri="{FF2B5EF4-FFF2-40B4-BE49-F238E27FC236}">
                <a16:creationId xmlns:a16="http://schemas.microsoft.com/office/drawing/2014/main" id="{3BD38EE6-AD3D-4D43-90A4-FB5AA12D929C}"/>
              </a:ext>
            </a:extLst>
          </p:cNvPr>
          <p:cNvSpPr/>
          <p:nvPr/>
        </p:nvSpPr>
        <p:spPr>
          <a:xfrm rot="5400000">
            <a:off x="3302472" y="2772032"/>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48" name="ZoneTexte 27">
            <a:extLst>
              <a:ext uri="{FF2B5EF4-FFF2-40B4-BE49-F238E27FC236}">
                <a16:creationId xmlns:a16="http://schemas.microsoft.com/office/drawing/2014/main" id="{E6321233-5485-420C-91E3-222871980EFB}"/>
              </a:ext>
            </a:extLst>
          </p:cNvPr>
          <p:cNvSpPr txBox="1"/>
          <p:nvPr/>
        </p:nvSpPr>
        <p:spPr>
          <a:xfrm>
            <a:off x="3578127" y="3147854"/>
            <a:ext cx="967528" cy="369332"/>
          </a:xfrm>
          <a:prstGeom prst="rect">
            <a:avLst/>
          </a:prstGeom>
          <a:noFill/>
        </p:spPr>
        <p:txBody>
          <a:bodyPr wrap="square" rtlCol="0">
            <a:spAutoFit/>
          </a:bodyPr>
          <a:lstStyle/>
          <a:p>
            <a:pPr algn="ctr"/>
            <a:r>
              <a:rPr lang="en-US" sz="900" dirty="0">
                <a:solidFill>
                  <a:schemeClr val="tx1"/>
                </a:solidFill>
                <a:latin typeface="Arial" panose="020B0604020202020204" pitchFamily="34" charset="0"/>
                <a:cs typeface="Arial" panose="020B0604020202020204" pitchFamily="34" charset="0"/>
              </a:rPr>
              <a:t>Mask</a:t>
            </a:r>
          </a:p>
          <a:p>
            <a:pPr algn="ctr"/>
            <a:r>
              <a:rPr lang="en-US" sz="900" dirty="0">
                <a:solidFill>
                  <a:schemeClr val="tx1"/>
                </a:solidFill>
                <a:latin typeface="Arial" panose="020B0604020202020204" pitchFamily="34" charset="0"/>
                <a:cs typeface="Arial" panose="020B0604020202020204" pitchFamily="34" charset="0"/>
              </a:rPr>
              <a:t>DL_SN</a:t>
            </a:r>
            <a:r>
              <a:rPr lang="en-US" sz="900" dirty="0">
                <a:solidFill>
                  <a:schemeClr val="tx1"/>
                </a:solidFill>
                <a:latin typeface="Arial" panose="020B0604020202020204" pitchFamily="34" charset="0"/>
                <a:ea typeface="+mn-ea"/>
                <a:cs typeface="Arial" panose="020B0604020202020204" pitchFamily="34" charset="0"/>
              </a:rPr>
              <a:t>#1</a:t>
            </a:r>
            <a:endParaRPr lang="en-US" sz="900" dirty="0">
              <a:solidFill>
                <a:schemeClr val="tx1"/>
              </a:solidFill>
              <a:latin typeface="Arial" panose="020B0604020202020204" pitchFamily="34" charset="0"/>
              <a:cs typeface="Arial" panose="020B0604020202020204" pitchFamily="34" charset="0"/>
            </a:endParaRPr>
          </a:p>
        </p:txBody>
      </p:sp>
      <p:sp>
        <p:nvSpPr>
          <p:cNvPr id="49" name="Accolade fermante 22">
            <a:extLst>
              <a:ext uri="{FF2B5EF4-FFF2-40B4-BE49-F238E27FC236}">
                <a16:creationId xmlns:a16="http://schemas.microsoft.com/office/drawing/2014/main" id="{B50D375C-DFF1-4D30-8C15-11E202BB31C6}"/>
              </a:ext>
            </a:extLst>
          </p:cNvPr>
          <p:cNvSpPr/>
          <p:nvPr/>
        </p:nvSpPr>
        <p:spPr>
          <a:xfrm rot="5400000">
            <a:off x="3969287" y="2774550"/>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0" name="ZoneTexte 27">
            <a:extLst>
              <a:ext uri="{FF2B5EF4-FFF2-40B4-BE49-F238E27FC236}">
                <a16:creationId xmlns:a16="http://schemas.microsoft.com/office/drawing/2014/main" id="{E2B56211-137E-455E-902C-D86125190D3E}"/>
              </a:ext>
            </a:extLst>
          </p:cNvPr>
          <p:cNvSpPr txBox="1"/>
          <p:nvPr/>
        </p:nvSpPr>
        <p:spPr>
          <a:xfrm>
            <a:off x="4190531" y="3154935"/>
            <a:ext cx="967528" cy="369332"/>
          </a:xfrm>
          <a:prstGeom prst="rect">
            <a:avLst/>
          </a:prstGeom>
          <a:noFill/>
        </p:spPr>
        <p:txBody>
          <a:bodyPr wrap="square" rtlCol="0">
            <a:spAutoFit/>
          </a:bodyPr>
          <a:lstStyle/>
          <a:p>
            <a:pPr algn="ctr"/>
            <a:r>
              <a:rPr lang="en-US" sz="900" dirty="0">
                <a:solidFill>
                  <a:schemeClr val="tx1"/>
                </a:solidFill>
                <a:latin typeface="Arial" panose="020B0604020202020204" pitchFamily="34" charset="0"/>
                <a:cs typeface="Arial" panose="020B0604020202020204" pitchFamily="34" charset="0"/>
              </a:rPr>
              <a:t>Mask</a:t>
            </a:r>
          </a:p>
          <a:p>
            <a:pPr algn="ctr"/>
            <a:r>
              <a:rPr lang="en-US" sz="900" dirty="0">
                <a:solidFill>
                  <a:schemeClr val="tx1"/>
                </a:solidFill>
                <a:latin typeface="Arial" panose="020B0604020202020204" pitchFamily="34" charset="0"/>
                <a:cs typeface="Arial" panose="020B0604020202020204" pitchFamily="34" charset="0"/>
              </a:rPr>
              <a:t>UL_PN</a:t>
            </a:r>
            <a:r>
              <a:rPr lang="en-US" sz="900" dirty="0">
                <a:solidFill>
                  <a:schemeClr val="tx1"/>
                </a:solidFill>
                <a:latin typeface="Arial" panose="020B0604020202020204" pitchFamily="34" charset="0"/>
                <a:ea typeface="+mn-ea"/>
                <a:cs typeface="Arial" panose="020B0604020202020204" pitchFamily="34" charset="0"/>
              </a:rPr>
              <a:t>#1</a:t>
            </a:r>
            <a:endParaRPr lang="en-US" sz="900" dirty="0">
              <a:solidFill>
                <a:schemeClr val="tx1"/>
              </a:solidFill>
              <a:latin typeface="Arial" panose="020B0604020202020204" pitchFamily="34" charset="0"/>
              <a:cs typeface="Arial" panose="020B0604020202020204" pitchFamily="34" charset="0"/>
            </a:endParaRPr>
          </a:p>
        </p:txBody>
      </p:sp>
      <p:sp>
        <p:nvSpPr>
          <p:cNvPr id="51" name="Accolade fermante 22">
            <a:extLst>
              <a:ext uri="{FF2B5EF4-FFF2-40B4-BE49-F238E27FC236}">
                <a16:creationId xmlns:a16="http://schemas.microsoft.com/office/drawing/2014/main" id="{5D15C902-F12F-44AC-99F8-8887BAA2C47F}"/>
              </a:ext>
            </a:extLst>
          </p:cNvPr>
          <p:cNvSpPr/>
          <p:nvPr/>
        </p:nvSpPr>
        <p:spPr>
          <a:xfrm rot="5400000">
            <a:off x="4581691" y="2781631"/>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2" name="ZoneTexte 27">
            <a:extLst>
              <a:ext uri="{FF2B5EF4-FFF2-40B4-BE49-F238E27FC236}">
                <a16:creationId xmlns:a16="http://schemas.microsoft.com/office/drawing/2014/main" id="{BBD4FD96-16EF-455A-B638-379D10B38B3B}"/>
              </a:ext>
            </a:extLst>
          </p:cNvPr>
          <p:cNvSpPr txBox="1"/>
          <p:nvPr/>
        </p:nvSpPr>
        <p:spPr>
          <a:xfrm>
            <a:off x="4835594" y="3147854"/>
            <a:ext cx="967528" cy="369332"/>
          </a:xfrm>
          <a:prstGeom prst="rect">
            <a:avLst/>
          </a:prstGeom>
          <a:noFill/>
        </p:spPr>
        <p:txBody>
          <a:bodyPr wrap="square" rtlCol="0">
            <a:spAutoFit/>
          </a:bodyPr>
          <a:lstStyle/>
          <a:p>
            <a:pPr algn="ctr"/>
            <a:r>
              <a:rPr lang="en-US" sz="900" dirty="0">
                <a:solidFill>
                  <a:schemeClr val="tx1"/>
                </a:solidFill>
                <a:latin typeface="Arial" panose="020B0604020202020204" pitchFamily="34" charset="0"/>
                <a:cs typeface="Arial" panose="020B0604020202020204" pitchFamily="34" charset="0"/>
              </a:rPr>
              <a:t>Mask</a:t>
            </a:r>
          </a:p>
          <a:p>
            <a:pPr algn="ctr"/>
            <a:r>
              <a:rPr lang="en-US" sz="900" dirty="0">
                <a:solidFill>
                  <a:schemeClr val="tx1"/>
                </a:solidFill>
                <a:latin typeface="Arial" panose="020B0604020202020204" pitchFamily="34" charset="0"/>
                <a:cs typeface="Arial" panose="020B0604020202020204" pitchFamily="34" charset="0"/>
              </a:rPr>
              <a:t>DL_PN</a:t>
            </a:r>
            <a:r>
              <a:rPr lang="en-US" sz="900" dirty="0">
                <a:solidFill>
                  <a:schemeClr val="tx1"/>
                </a:solidFill>
                <a:latin typeface="Arial" panose="020B0604020202020204" pitchFamily="34" charset="0"/>
                <a:ea typeface="+mn-ea"/>
                <a:cs typeface="Arial" panose="020B0604020202020204" pitchFamily="34" charset="0"/>
              </a:rPr>
              <a:t>#1</a:t>
            </a:r>
            <a:endParaRPr lang="fr-FR" sz="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53" name="Accolade fermante 22">
            <a:extLst>
              <a:ext uri="{FF2B5EF4-FFF2-40B4-BE49-F238E27FC236}">
                <a16:creationId xmlns:a16="http://schemas.microsoft.com/office/drawing/2014/main" id="{C5FA50C0-D373-4D87-A48C-F87B5293EAA8}"/>
              </a:ext>
            </a:extLst>
          </p:cNvPr>
          <p:cNvSpPr/>
          <p:nvPr/>
        </p:nvSpPr>
        <p:spPr>
          <a:xfrm rot="5400000">
            <a:off x="5226754" y="2774550"/>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4" name="ZoneTexte 27">
            <a:extLst>
              <a:ext uri="{FF2B5EF4-FFF2-40B4-BE49-F238E27FC236}">
                <a16:creationId xmlns:a16="http://schemas.microsoft.com/office/drawing/2014/main" id="{2A05FF94-1257-4341-996F-665469C37887}"/>
              </a:ext>
            </a:extLst>
          </p:cNvPr>
          <p:cNvSpPr txBox="1"/>
          <p:nvPr/>
        </p:nvSpPr>
        <p:spPr>
          <a:xfrm>
            <a:off x="5447998" y="3154935"/>
            <a:ext cx="967528"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cs typeface="Arial" panose="020B0604020202020204" pitchFamily="34" charset="0"/>
              </a:rPr>
              <a:t>UL TID</a:t>
            </a:r>
            <a:r>
              <a:rPr lang="en-US" sz="900" dirty="0">
                <a:solidFill>
                  <a:schemeClr val="tx1"/>
                </a:solidFill>
                <a:latin typeface="Arial" panose="020B0604020202020204" pitchFamily="34" charset="0"/>
                <a:ea typeface="+mn-ea"/>
                <a:cs typeface="Arial" panose="020B0604020202020204" pitchFamily="34" charset="0"/>
              </a:rPr>
              <a:t>#1</a:t>
            </a:r>
            <a:endParaRPr lang="en-US" sz="900" dirty="0">
              <a:solidFill>
                <a:schemeClr val="tx1"/>
              </a:solidFill>
              <a:latin typeface="Arial" panose="020B0604020202020204" pitchFamily="34" charset="0"/>
              <a:cs typeface="Arial" panose="020B0604020202020204" pitchFamily="34" charset="0"/>
            </a:endParaRPr>
          </a:p>
        </p:txBody>
      </p:sp>
      <p:sp>
        <p:nvSpPr>
          <p:cNvPr id="59" name="Accolade fermante 22">
            <a:extLst>
              <a:ext uri="{FF2B5EF4-FFF2-40B4-BE49-F238E27FC236}">
                <a16:creationId xmlns:a16="http://schemas.microsoft.com/office/drawing/2014/main" id="{160ED208-B4E2-45DD-9DBA-073A4CCAB2B1}"/>
              </a:ext>
            </a:extLst>
          </p:cNvPr>
          <p:cNvSpPr/>
          <p:nvPr/>
        </p:nvSpPr>
        <p:spPr>
          <a:xfrm rot="5400000">
            <a:off x="5839158" y="2781631"/>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80" name="Accolade fermante 22">
            <a:extLst>
              <a:ext uri="{FF2B5EF4-FFF2-40B4-BE49-F238E27FC236}">
                <a16:creationId xmlns:a16="http://schemas.microsoft.com/office/drawing/2014/main" id="{55C30FBA-F3D2-4DCA-BCA2-4482DD094B58}"/>
              </a:ext>
            </a:extLst>
          </p:cNvPr>
          <p:cNvSpPr/>
          <p:nvPr/>
        </p:nvSpPr>
        <p:spPr>
          <a:xfrm rot="5400000">
            <a:off x="6474492" y="2772849"/>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82" name="Accolade fermante 22">
            <a:extLst>
              <a:ext uri="{FF2B5EF4-FFF2-40B4-BE49-F238E27FC236}">
                <a16:creationId xmlns:a16="http://schemas.microsoft.com/office/drawing/2014/main" id="{75F53DE3-807C-47A2-81F2-805306139D86}"/>
              </a:ext>
            </a:extLst>
          </p:cNvPr>
          <p:cNvSpPr/>
          <p:nvPr/>
        </p:nvSpPr>
        <p:spPr>
          <a:xfrm rot="5400000">
            <a:off x="7086896" y="2779930"/>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92" name="TextBox 91">
            <a:extLst>
              <a:ext uri="{FF2B5EF4-FFF2-40B4-BE49-F238E27FC236}">
                <a16:creationId xmlns:a16="http://schemas.microsoft.com/office/drawing/2014/main" id="{CF50A285-9A4C-45BF-BECA-3EA3456AA931}"/>
              </a:ext>
            </a:extLst>
          </p:cNvPr>
          <p:cNvSpPr txBox="1"/>
          <p:nvPr/>
        </p:nvSpPr>
        <p:spPr>
          <a:xfrm>
            <a:off x="3471764" y="4653991"/>
            <a:ext cx="3966190" cy="1631216"/>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MAC STA#1 (n+1) 	= CPE_PARAM (n+1) [63..108]</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UL_SN#1 (n+1) 	= UL_SN + CPE_PARAM (n+1) [</a:t>
            </a:r>
            <a:r>
              <a:rPr lang="es-ES" sz="1000" kern="0" dirty="0">
                <a:solidFill>
                  <a:schemeClr val="tx1"/>
                </a:solidFill>
                <a:latin typeface="Times New Roman"/>
              </a:rPr>
              <a:t>109</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..120]</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DL_SN #1 (n+1) 	= DL_SN + CPE_PARAM (n+1) [121..132]</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UL_PN #1 (n+1) 	= UL_PN + CPE_PARAM (n+1) [133..180]</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DL_PN</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 #1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DL_PN + CPE_PARAM (n+1) [181..228]</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UL_TID</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 #1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UL_TID + CPE_PARAM (n+1) [229..232]</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DL_TID</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 #1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DL_TID + CPE_PARAM (n+1) [233..236]</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UL_SS</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 #1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a:t>
            </a:r>
            <a:r>
              <a:rPr lang="pt-BR" sz="1000" kern="0" dirty="0">
                <a:solidFill>
                  <a:schemeClr val="tx1"/>
                </a:solidFill>
                <a:latin typeface="Times New Roman"/>
              </a:rPr>
              <a:t>	</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CPE_PARAM (n+1) [237..243]</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DL_SS</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 #1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CPE_PARAM (n+1) [244..250]</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p:txBody>
      </p:sp>
      <p:sp>
        <p:nvSpPr>
          <p:cNvPr id="93" name="TextBox 92">
            <a:extLst>
              <a:ext uri="{FF2B5EF4-FFF2-40B4-BE49-F238E27FC236}">
                <a16:creationId xmlns:a16="http://schemas.microsoft.com/office/drawing/2014/main" id="{FB770E4E-3DD6-4A4F-9A22-8546EDCFE1B7}"/>
              </a:ext>
            </a:extLst>
          </p:cNvPr>
          <p:cNvSpPr txBox="1"/>
          <p:nvPr/>
        </p:nvSpPr>
        <p:spPr>
          <a:xfrm>
            <a:off x="7527587" y="4653991"/>
            <a:ext cx="3966190" cy="1631216"/>
          </a:xfrm>
          <a:prstGeom prst="rect">
            <a:avLst/>
          </a:prstGeom>
          <a:noFill/>
        </p:spPr>
        <p:txBody>
          <a:bodyPr wrap="squar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MAC STA#2 (n+1) 	= CPE_PARAM (n+1) [251..296]</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UL_SN#2 (n+1) 	= UL_SN + CPE_PARAM (n+1) [</a:t>
            </a:r>
            <a:r>
              <a:rPr lang="es-ES" sz="1000" kern="0" dirty="0">
                <a:solidFill>
                  <a:schemeClr val="tx1"/>
                </a:solidFill>
                <a:latin typeface="Times New Roman"/>
              </a:rPr>
              <a:t>297</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a:t>
            </a:r>
            <a:r>
              <a:rPr lang="es-ES" sz="1000" kern="0" dirty="0">
                <a:solidFill>
                  <a:schemeClr val="tx1"/>
                </a:solidFill>
                <a:latin typeface="Times New Roman"/>
              </a:rPr>
              <a:t>308</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DL_SN#2 (n+1) 	= DL_SN + CPE_PARAM (n+1) [</a:t>
            </a:r>
            <a:r>
              <a:rPr lang="es-ES" sz="1000" kern="0" dirty="0">
                <a:solidFill>
                  <a:schemeClr val="tx1"/>
                </a:solidFill>
                <a:latin typeface="Times New Roman"/>
              </a:rPr>
              <a:t>309</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a:t>
            </a:r>
            <a:r>
              <a:rPr lang="es-ES" sz="1000" kern="0" dirty="0">
                <a:solidFill>
                  <a:schemeClr val="tx1"/>
                </a:solidFill>
                <a:latin typeface="Times New Roman"/>
              </a:rPr>
              <a:t>320</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OTA UL_PN#2 (n+1) 	= UL_PN + CPE_PARAM (n+1) [</a:t>
            </a:r>
            <a:r>
              <a:rPr lang="es-ES" sz="1000" kern="0" dirty="0">
                <a:solidFill>
                  <a:schemeClr val="tx1"/>
                </a:solidFill>
                <a:latin typeface="Times New Roman"/>
              </a:rPr>
              <a:t>321</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..368]</a:t>
            </a: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a:p>
            <a:pPr>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DL_PN</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#2</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DL_PN + CPE_PARAM (n+1) [369..416]</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UL_TID</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#2</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UL_TID + CPE_PARAM (n+1) [</a:t>
            </a:r>
            <a:r>
              <a:rPr lang="pt-BR" sz="1000" kern="0" dirty="0">
                <a:solidFill>
                  <a:schemeClr val="tx1"/>
                </a:solidFill>
                <a:latin typeface="Times New Roman"/>
              </a:rPr>
              <a:t>417</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..420]</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DL_TID</a:t>
            </a:r>
            <a:r>
              <a:rPr kumimoji="0" lang="es-ES" sz="1000" b="0" i="0" u="none" strike="noStrike" kern="0" cap="none" spc="0" normalizeH="0" baseline="0" noProof="0" dirty="0">
                <a:ln>
                  <a:noFill/>
                </a:ln>
                <a:solidFill>
                  <a:schemeClr val="tx1"/>
                </a:solidFill>
                <a:effectLst/>
                <a:uLnTx/>
                <a:uFillTx/>
                <a:latin typeface="Times New Roman"/>
                <a:ea typeface="MS Gothic" charset="-128"/>
                <a:cs typeface="+mn-cs"/>
              </a:rPr>
              <a:t>#2</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(n+1) 	= DL_TID + CPE_PARAM (n+1) [</a:t>
            </a:r>
            <a:r>
              <a:rPr lang="pt-BR" sz="1000" kern="0" dirty="0">
                <a:solidFill>
                  <a:schemeClr val="tx1"/>
                </a:solidFill>
                <a:latin typeface="Times New Roman"/>
              </a:rPr>
              <a:t>421</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a:t>
            </a:r>
            <a:r>
              <a:rPr lang="pt-BR" sz="1000" kern="0" dirty="0">
                <a:solidFill>
                  <a:schemeClr val="tx1"/>
                </a:solidFill>
                <a:latin typeface="Times New Roman"/>
              </a:rPr>
              <a:t>424</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UL_SS#2 (n+1) </a:t>
            </a:r>
            <a:r>
              <a:rPr lang="pt-BR" sz="1000" kern="0" dirty="0">
                <a:solidFill>
                  <a:schemeClr val="tx1"/>
                </a:solidFill>
                <a:latin typeface="Times New Roman"/>
              </a:rPr>
              <a:t>	</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 CPE_PARAM (n+1) [</a:t>
            </a:r>
            <a:r>
              <a:rPr lang="pt-BR" sz="1000" kern="0" dirty="0">
                <a:solidFill>
                  <a:schemeClr val="tx1"/>
                </a:solidFill>
                <a:latin typeface="Times New Roman"/>
              </a:rPr>
              <a:t>425</a:t>
            </a: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..431]</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pt-BR" sz="1000" b="0" i="0" u="none" strike="noStrike" kern="0" cap="none" spc="0" normalizeH="0" baseline="0" noProof="0" dirty="0">
                <a:ln>
                  <a:noFill/>
                </a:ln>
                <a:solidFill>
                  <a:schemeClr val="tx1"/>
                </a:solidFill>
                <a:effectLst/>
                <a:uLnTx/>
                <a:uFillTx/>
                <a:latin typeface="Times New Roman"/>
                <a:ea typeface="MS Gothic" charset="-128"/>
                <a:cs typeface="+mn-cs"/>
              </a:rPr>
              <a:t>OTA DL_SS#2 (n+1) 	= CPE_PARAM (n+1) [432..438]</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fr-FR" sz="1000" b="0" i="0" u="none" strike="noStrike" kern="0" cap="none" spc="0" normalizeH="0" baseline="0" noProof="0" dirty="0">
              <a:ln>
                <a:noFill/>
              </a:ln>
              <a:solidFill>
                <a:schemeClr val="tx1"/>
              </a:solidFill>
              <a:effectLst/>
              <a:uLnTx/>
              <a:uFillTx/>
              <a:latin typeface="Times New Roman"/>
              <a:ea typeface="MS Gothic" charset="-128"/>
              <a:cs typeface="+mn-cs"/>
            </a:endParaRPr>
          </a:p>
        </p:txBody>
      </p:sp>
      <p:sp>
        <p:nvSpPr>
          <p:cNvPr id="94" name="Accolade fermante 22">
            <a:extLst>
              <a:ext uri="{FF2B5EF4-FFF2-40B4-BE49-F238E27FC236}">
                <a16:creationId xmlns:a16="http://schemas.microsoft.com/office/drawing/2014/main" id="{1F5DEEF3-7633-41A0-B3A5-C559B0B654F0}"/>
              </a:ext>
            </a:extLst>
          </p:cNvPr>
          <p:cNvSpPr/>
          <p:nvPr/>
        </p:nvSpPr>
        <p:spPr>
          <a:xfrm rot="5400000">
            <a:off x="7694788" y="2779930"/>
            <a:ext cx="126580" cy="51893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95" name="ZoneTexte 27">
            <a:extLst>
              <a:ext uri="{FF2B5EF4-FFF2-40B4-BE49-F238E27FC236}">
                <a16:creationId xmlns:a16="http://schemas.microsoft.com/office/drawing/2014/main" id="{D1093A91-805D-4577-9610-E7CAB488A3CE}"/>
              </a:ext>
            </a:extLst>
          </p:cNvPr>
          <p:cNvSpPr txBox="1"/>
          <p:nvPr/>
        </p:nvSpPr>
        <p:spPr>
          <a:xfrm>
            <a:off x="6103570" y="3154864"/>
            <a:ext cx="967528" cy="369332"/>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cs typeface="Arial" panose="020B0604020202020204" pitchFamily="34" charset="0"/>
              </a:rPr>
              <a:t>DL TID</a:t>
            </a:r>
            <a:r>
              <a:rPr lang="en-US" sz="900" dirty="0">
                <a:solidFill>
                  <a:schemeClr val="tx1"/>
                </a:solidFill>
                <a:latin typeface="Arial" panose="020B0604020202020204" pitchFamily="34" charset="0"/>
                <a:ea typeface="+mn-ea"/>
                <a:cs typeface="Arial" panose="020B0604020202020204" pitchFamily="34" charset="0"/>
              </a:rPr>
              <a:t>#1</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999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2020093"/>
            <a:ext cx="10474326" cy="31615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	SP#1 : Do you support that </a:t>
            </a:r>
            <a:r>
              <a:rPr lang="en-US" sz="2400" dirty="0"/>
              <a:t>MLD Level Parameters </a:t>
            </a:r>
            <a:r>
              <a:rPr lang="en-US" dirty="0"/>
              <a:t>and </a:t>
            </a:r>
            <a:r>
              <a:rPr lang="en-US" sz="2400" dirty="0"/>
              <a:t>Link Level Parameters </a:t>
            </a:r>
            <a:r>
              <a:rPr lang="en-US" dirty="0"/>
              <a:t>are generated </a:t>
            </a:r>
            <a:r>
              <a:rPr lang="en-GB" sz="2400" dirty="0"/>
              <a:t>with </a:t>
            </a:r>
            <a:r>
              <a:rPr lang="en-US" sz="2400" dirty="0">
                <a:effectLst/>
                <a:latin typeface="Times New Roman" panose="02020603050405020304" pitchFamily="18" charset="0"/>
                <a:ea typeface="MS Mincho;ＭＳ 明朝"/>
              </a:rPr>
              <a:t>a single </a:t>
            </a:r>
            <a:r>
              <a:rPr lang="en-GB" sz="2400" dirty="0"/>
              <a:t>execution of a </a:t>
            </a:r>
            <a:r>
              <a:rPr lang="en-US" sz="2400" dirty="0"/>
              <a:t>standardized PRF </a:t>
            </a:r>
            <a:r>
              <a:rPr lang="en-US" dirty="0"/>
              <a:t>?</a:t>
            </a:r>
          </a:p>
          <a:p>
            <a:endParaRPr lang="en-US" dirty="0">
              <a:highlight>
                <a:srgbClr val="FFFF00"/>
              </a:highlight>
            </a:endParaRPr>
          </a:p>
          <a:p>
            <a:endParaRPr lang="en-US" dirty="0">
              <a:highlight>
                <a:srgbClr val="FFFF00"/>
              </a:highlight>
            </a:endParaRPr>
          </a:p>
          <a:p>
            <a:pPr marL="857250" lvl="1" indent="-457200">
              <a:buFont typeface="+mj-lt"/>
              <a:buAutoNum type="arabicPeriod"/>
            </a:pPr>
            <a:r>
              <a:rPr lang="en-US" dirty="0"/>
              <a:t>Yes</a:t>
            </a:r>
          </a:p>
          <a:p>
            <a:pPr marL="857250" lvl="1" indent="-457200">
              <a:buFont typeface="+mj-lt"/>
              <a:buAutoNum type="arabicPeriod"/>
            </a:pPr>
            <a:r>
              <a:rPr lang="en-US" dirty="0"/>
              <a:t>No</a:t>
            </a:r>
          </a:p>
          <a:p>
            <a:pPr marL="857250" lvl="1" indent="-457200">
              <a:buFont typeface="+mj-lt"/>
              <a:buAutoNum type="arabicPeriod"/>
            </a:pPr>
            <a:r>
              <a:rPr lang="en-US" dirty="0"/>
              <a:t>Abstain</a:t>
            </a:r>
          </a:p>
          <a:p>
            <a:endParaRPr lang="en-US" dirty="0">
              <a:highlight>
                <a:srgbClr val="FFFF00"/>
              </a:highlight>
            </a:endParaRPr>
          </a:p>
          <a:p>
            <a:endParaRPr lang="en-GB" sz="2400" dirty="0"/>
          </a:p>
          <a:p>
            <a:endParaRPr lang="en-US" dirty="0"/>
          </a:p>
        </p:txBody>
      </p:sp>
    </p:spTree>
    <p:extLst>
      <p:ext uri="{BB962C8B-B14F-4D97-AF65-F5344CB8AC3E}">
        <p14:creationId xmlns:p14="http://schemas.microsoft.com/office/powerpoint/2010/main" val="8317401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a:spAutoFit/>
      </a:bodyPr>
      <a:lstStyle>
        <a:defPPr algn="l">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13652</TotalTime>
  <Words>1665</Words>
  <Application>Microsoft Office PowerPoint</Application>
  <PresentationFormat>Widescreen</PresentationFormat>
  <Paragraphs>188</Paragraphs>
  <Slides>11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Segoe UI</vt:lpstr>
      <vt:lpstr>Times New Roman</vt:lpstr>
      <vt:lpstr>Office Theme</vt:lpstr>
      <vt:lpstr>Document</vt:lpstr>
      <vt:lpstr>Obfuscation Computation Procedure</vt:lpstr>
      <vt:lpstr>Abstract</vt:lpstr>
      <vt:lpstr>Obfuscation</vt:lpstr>
      <vt:lpstr>Computation procedure</vt:lpstr>
      <vt:lpstr>Computation procedure</vt:lpstr>
      <vt:lpstr>CPE parameters</vt:lpstr>
      <vt:lpstr>MLD Considerations - Proposal</vt:lpstr>
      <vt:lpstr>Example of a CPE Parameters Obfuscation Computation</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julien.sevin@crf.canon.fr</dc:creator>
  <cp:lastModifiedBy>SEVIN Julien</cp:lastModifiedBy>
  <cp:revision>456</cp:revision>
  <cp:lastPrinted>1601-01-01T00:00:00Z</cp:lastPrinted>
  <dcterms:created xsi:type="dcterms:W3CDTF">2021-11-03T17:02:22Z</dcterms:created>
  <dcterms:modified xsi:type="dcterms:W3CDTF">2023-11-09T14:47:09Z</dcterms:modified>
</cp:coreProperties>
</file>