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91" r:id="rId3"/>
    <p:sldId id="280" r:id="rId4"/>
    <p:sldId id="295" r:id="rId5"/>
    <p:sldId id="296" r:id="rId6"/>
    <p:sldId id="289" r:id="rId7"/>
    <p:sldId id="284" r:id="rId8"/>
    <p:sldId id="290" r:id="rId9"/>
    <p:sldId id="300" r:id="rId10"/>
    <p:sldId id="302" r:id="rId11"/>
    <p:sldId id="269" r:id="rId12"/>
    <p:sldId id="279"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VIN Julien" initials="SJ" lastIdx="2" clrIdx="0">
    <p:extLst>
      <p:ext uri="{19B8F6BF-5375-455C-9EA6-DF929625EA0E}">
        <p15:presenceInfo xmlns:p15="http://schemas.microsoft.com/office/powerpoint/2012/main" userId="S-1-5-21-226764037-381646214-1788637320-2114" providerId="AD"/>
      </p:ext>
    </p:extLst>
  </p:cmAuthor>
  <p:cmAuthor id="2" name="MIWA Shinya" initials="MS" lastIdx="1" clrIdx="1">
    <p:extLst>
      <p:ext uri="{19B8F6BF-5375-455C-9EA6-DF929625EA0E}">
        <p15:presenceInfo xmlns:p15="http://schemas.microsoft.com/office/powerpoint/2012/main" userId="S-1-5-21-226764037-381646214-1788637320-690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F84C"/>
    <a:srgbClr val="0000FF"/>
    <a:srgbClr val="22D9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17" autoAdjust="0"/>
    <p:restoredTop sz="94637" autoAdjust="0"/>
  </p:normalViewPr>
  <p:slideViewPr>
    <p:cSldViewPr>
      <p:cViewPr varScale="1">
        <p:scale>
          <a:sx n="107" d="100"/>
          <a:sy n="107" d="100"/>
        </p:scale>
        <p:origin x="390"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70" y="4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3995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24925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Julien Sevin, Canon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Julien Sevin, Canon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Julien Sevin, Canon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Julien Sevin, Canon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Julien Sevin, Canon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Julien Sevin, Canon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Julien Sevin, Canon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Julien Sevin, Canon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Julien Sevin, Canon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Julien Sevin, Canon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802.11-23/1147r0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663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dirty="0"/>
              <a:t>Obfuscation Computation Procedure</a:t>
            </a:r>
            <a:endParaRPr lang="en-GB" dirty="0"/>
          </a:p>
        </p:txBody>
      </p:sp>
      <p:sp>
        <p:nvSpPr>
          <p:cNvPr id="3074" name="Rectangle 2"/>
          <p:cNvSpPr>
            <a:spLocks noGrp="1" noChangeArrowheads="1"/>
          </p:cNvSpPr>
          <p:nvPr>
            <p:ph type="subTitle" idx="1"/>
          </p:nvPr>
        </p:nvSpPr>
        <p:spPr>
          <a:xfrm>
            <a:off x="1878542" y="1657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Julien Sevin, Canon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92657229"/>
              </p:ext>
            </p:extLst>
          </p:nvPr>
        </p:nvGraphicFramePr>
        <p:xfrm>
          <a:off x="1003300" y="2413000"/>
          <a:ext cx="10121900" cy="2470150"/>
        </p:xfrm>
        <a:graphic>
          <a:graphicData uri="http://schemas.openxmlformats.org/presentationml/2006/ole">
            <mc:AlternateContent xmlns:mc="http://schemas.openxmlformats.org/markup-compatibility/2006">
              <mc:Choice xmlns:v="urn:schemas-microsoft-com:vml" Requires="v">
                <p:oleObj spid="_x0000_s1238" name="Document" r:id="rId4" imgW="10436905" imgH="2552943" progId="Word.Document.8">
                  <p:embed/>
                </p:oleObj>
              </mc:Choice>
              <mc:Fallback>
                <p:oleObj name="Document" r:id="rId4" imgW="10436905" imgH="2552943" progId="Word.Document.8">
                  <p:embed/>
                  <p:pic>
                    <p:nvPicPr>
                      <p:cNvPr id="3075" name="Object 3"/>
                      <p:cNvPicPr>
                        <a:picLocks noChangeAspect="1" noChangeArrowheads="1"/>
                      </p:cNvPicPr>
                      <p:nvPr/>
                    </p:nvPicPr>
                    <p:blipFill>
                      <a:blip r:embed="rId5"/>
                      <a:srcRect/>
                      <a:stretch>
                        <a:fillRect/>
                      </a:stretch>
                    </p:blipFill>
                    <p:spPr bwMode="auto">
                      <a:xfrm>
                        <a:off x="1003300" y="2413000"/>
                        <a:ext cx="10121900"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12C32-22E6-43E6-B7ED-8806B6593C42}"/>
              </a:ext>
            </a:extLst>
          </p:cNvPr>
          <p:cNvSpPr>
            <a:spLocks noGrp="1"/>
          </p:cNvSpPr>
          <p:nvPr>
            <p:ph type="title"/>
          </p:nvPr>
        </p:nvSpPr>
        <p:spPr/>
        <p:txBody>
          <a:bodyPr/>
          <a:lstStyle/>
          <a:p>
            <a:r>
              <a:rPr lang="en-GB" kern="0" dirty="0"/>
              <a:t>CPE Parameters Obfuscation Computation</a:t>
            </a:r>
            <a:endParaRPr lang="en-GB" dirty="0"/>
          </a:p>
        </p:txBody>
      </p:sp>
      <p:sp>
        <p:nvSpPr>
          <p:cNvPr id="4" name="Slide Number Placeholder 3">
            <a:extLst>
              <a:ext uri="{FF2B5EF4-FFF2-40B4-BE49-F238E27FC236}">
                <a16:creationId xmlns:a16="http://schemas.microsoft.com/office/drawing/2014/main" id="{C391C66F-62D0-4B78-8F15-8EEC828C7A4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2ECB8EB-FEC1-420D-92F5-7129AFEED175}"/>
              </a:ext>
            </a:extLst>
          </p:cNvPr>
          <p:cNvSpPr>
            <a:spLocks noGrp="1"/>
          </p:cNvSpPr>
          <p:nvPr>
            <p:ph type="ftr" idx="14"/>
          </p:nvPr>
        </p:nvSpPr>
        <p:spPr/>
        <p:txBody>
          <a:bodyPr/>
          <a:lstStyle/>
          <a:p>
            <a:r>
              <a:rPr lang="en-GB" dirty="0"/>
              <a:t>Julien Sevin, Canon</a:t>
            </a:r>
          </a:p>
        </p:txBody>
      </p:sp>
      <p:sp>
        <p:nvSpPr>
          <p:cNvPr id="6" name="Date Placeholder 5">
            <a:extLst>
              <a:ext uri="{FF2B5EF4-FFF2-40B4-BE49-F238E27FC236}">
                <a16:creationId xmlns:a16="http://schemas.microsoft.com/office/drawing/2014/main" id="{E1FCAA14-D46F-43A1-A590-4B8D81277E1F}"/>
              </a:ext>
            </a:extLst>
          </p:cNvPr>
          <p:cNvSpPr>
            <a:spLocks noGrp="1"/>
          </p:cNvSpPr>
          <p:nvPr>
            <p:ph type="dt" idx="15"/>
          </p:nvPr>
        </p:nvSpPr>
        <p:spPr/>
        <p:txBody>
          <a:bodyPr/>
          <a:lstStyle/>
          <a:p>
            <a:r>
              <a:rPr lang="en-US" dirty="0"/>
              <a:t>July 2023</a:t>
            </a:r>
            <a:endParaRPr lang="en-GB" dirty="0"/>
          </a:p>
        </p:txBody>
      </p:sp>
      <p:graphicFrame>
        <p:nvGraphicFramePr>
          <p:cNvPr id="7" name="Table 7">
            <a:extLst>
              <a:ext uri="{FF2B5EF4-FFF2-40B4-BE49-F238E27FC236}">
                <a16:creationId xmlns:a16="http://schemas.microsoft.com/office/drawing/2014/main" id="{EC156C0A-4B9F-49C1-BBA5-7557B392AD3C}"/>
              </a:ext>
            </a:extLst>
          </p:cNvPr>
          <p:cNvGraphicFramePr>
            <a:graphicFrameLocks noGrp="1"/>
          </p:cNvGraphicFramePr>
          <p:nvPr>
            <p:extLst>
              <p:ext uri="{D42A27DB-BD31-4B8C-83A1-F6EECF244321}">
                <p14:modId xmlns:p14="http://schemas.microsoft.com/office/powerpoint/2010/main" val="2719165773"/>
              </p:ext>
            </p:extLst>
          </p:nvPr>
        </p:nvGraphicFramePr>
        <p:xfrm>
          <a:off x="1903943" y="2297077"/>
          <a:ext cx="8381999" cy="3078480"/>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596649075"/>
                    </a:ext>
                  </a:extLst>
                </a:gridCol>
                <a:gridCol w="1752600">
                  <a:extLst>
                    <a:ext uri="{9D8B030D-6E8A-4147-A177-3AD203B41FA5}">
                      <a16:colId xmlns:a16="http://schemas.microsoft.com/office/drawing/2014/main" val="2832460053"/>
                    </a:ext>
                  </a:extLst>
                </a:gridCol>
                <a:gridCol w="763057">
                  <a:extLst>
                    <a:ext uri="{9D8B030D-6E8A-4147-A177-3AD203B41FA5}">
                      <a16:colId xmlns:a16="http://schemas.microsoft.com/office/drawing/2014/main" val="215019129"/>
                    </a:ext>
                  </a:extLst>
                </a:gridCol>
                <a:gridCol w="2151764">
                  <a:extLst>
                    <a:ext uri="{9D8B030D-6E8A-4147-A177-3AD203B41FA5}">
                      <a16:colId xmlns:a16="http://schemas.microsoft.com/office/drawing/2014/main" val="273121921"/>
                    </a:ext>
                  </a:extLst>
                </a:gridCol>
                <a:gridCol w="2114378">
                  <a:extLst>
                    <a:ext uri="{9D8B030D-6E8A-4147-A177-3AD203B41FA5}">
                      <a16:colId xmlns:a16="http://schemas.microsoft.com/office/drawing/2014/main" val="323265647"/>
                    </a:ext>
                  </a:extLst>
                </a:gridCol>
              </a:tblGrid>
              <a:tr h="414231">
                <a:tc>
                  <a:txBody>
                    <a:bodyPr/>
                    <a:lstStyle/>
                    <a:p>
                      <a:pPr algn="ctr"/>
                      <a:r>
                        <a:rPr lang="en-GB" sz="1400" dirty="0"/>
                        <a:t>CPE Parameters</a:t>
                      </a: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latin typeface="+mn-lt"/>
                          <a:ea typeface="+mn-ea"/>
                          <a:cs typeface="+mn-cs"/>
                        </a:rPr>
                        <a:t>Number of parameters given MLD</a:t>
                      </a: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Number of TIDs</a:t>
                      </a: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Obfuscation parameter length (mark or value) in bits</a:t>
                      </a: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Total Obfuscation length</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p>
                  </a:txBody>
                  <a:tcPr marL="36000" marR="36000"/>
                </a:tc>
                <a:extLst>
                  <a:ext uri="{0D108BD9-81ED-4DB2-BD59-A6C34878D82A}">
                    <a16:rowId xmlns:a16="http://schemas.microsoft.com/office/drawing/2014/main" val="3175239194"/>
                  </a:ext>
                </a:extLst>
              </a:tr>
              <a:tr h="296459">
                <a:tc>
                  <a:txBody>
                    <a:bodyPr/>
                    <a:lstStyle/>
                    <a:p>
                      <a:pPr algn="ctr"/>
                      <a:r>
                        <a:rPr lang="en-GB" sz="1400" dirty="0"/>
                        <a:t>MLD MAC Address SMAC,DMAC</a:t>
                      </a:r>
                    </a:p>
                  </a:txBody>
                  <a:tcPr marL="36000" marR="36000"/>
                </a:tc>
                <a:tc>
                  <a:txBody>
                    <a:bodyPr/>
                    <a:lstStyle/>
                    <a:p>
                      <a:pPr marL="0" algn="ctr" defTabSz="914400" rtl="0" eaLnBrk="1" latinLnBrk="0" hangingPunct="1"/>
                      <a:r>
                        <a:rPr lang="en-US" sz="1400" kern="1200" dirty="0">
                          <a:solidFill>
                            <a:schemeClr val="tx1"/>
                          </a:solidFill>
                          <a:latin typeface="+mn-lt"/>
                          <a:ea typeface="+mn-ea"/>
                          <a:cs typeface="+mn-cs"/>
                        </a:rPr>
                        <a:t>1+4</a:t>
                      </a:r>
                      <a:endParaRPr lang="en-GB" sz="1400" kern="1200" dirty="0">
                        <a:solidFill>
                          <a:schemeClr val="tx1"/>
                        </a:solidFill>
                        <a:latin typeface="+mn-lt"/>
                        <a:ea typeface="+mn-ea"/>
                        <a:cs typeface="+mn-cs"/>
                      </a:endParaRPr>
                    </a:p>
                  </a:txBody>
                  <a:tcPr marL="36000" marR="36000"/>
                </a:tc>
                <a:tc>
                  <a:txBody>
                    <a:bodyPr/>
                    <a:lstStyle/>
                    <a:p>
                      <a:pPr algn="ctr"/>
                      <a:endParaRPr lang="en-GB" sz="1400" dirty="0"/>
                    </a:p>
                  </a:txBody>
                  <a:tcPr marL="36000" marR="36000"/>
                </a:tc>
                <a:tc>
                  <a:txBody>
                    <a:bodyPr/>
                    <a:lstStyle/>
                    <a:p>
                      <a:pPr algn="ctr"/>
                      <a:r>
                        <a:rPr lang="en-GB" sz="1400" dirty="0"/>
                        <a:t>46</a:t>
                      </a:r>
                    </a:p>
                  </a:txBody>
                  <a:tcPr marL="36000" marR="36000"/>
                </a:tc>
                <a:tc>
                  <a:txBody>
                    <a:bodyPr/>
                    <a:lstStyle/>
                    <a:p>
                      <a:pPr algn="ctr"/>
                      <a:r>
                        <a:rPr lang="en-GB" sz="1400" dirty="0"/>
                        <a:t>230</a:t>
                      </a:r>
                    </a:p>
                  </a:txBody>
                  <a:tcPr marL="36000" marR="36000"/>
                </a:tc>
                <a:extLst>
                  <a:ext uri="{0D108BD9-81ED-4DB2-BD59-A6C34878D82A}">
                    <a16:rowId xmlns:a16="http://schemas.microsoft.com/office/drawing/2014/main" val="277857056"/>
                  </a:ext>
                </a:extLst>
              </a:tr>
              <a:tr h="296459">
                <a:tc>
                  <a:txBody>
                    <a:bodyPr/>
                    <a:lstStyle/>
                    <a:p>
                      <a:pPr algn="ctr"/>
                      <a:r>
                        <a:rPr lang="en-GB" sz="1400" dirty="0"/>
                        <a:t>UL/DL SN</a:t>
                      </a:r>
                    </a:p>
                  </a:txBody>
                  <a:tcPr marL="36000" marR="36000"/>
                </a:tc>
                <a:tc>
                  <a:txBody>
                    <a:bodyPr/>
                    <a:lstStyle/>
                    <a:p>
                      <a:pPr marL="0" algn="ctr" defTabSz="914400" rtl="0" eaLnBrk="1" latinLnBrk="0" hangingPunct="1"/>
                      <a:r>
                        <a:rPr lang="en-US" sz="1400" kern="1200" dirty="0">
                          <a:solidFill>
                            <a:schemeClr val="tx1"/>
                          </a:solidFill>
                          <a:latin typeface="+mn-lt"/>
                          <a:ea typeface="+mn-ea"/>
                          <a:cs typeface="+mn-cs"/>
                        </a:rPr>
                        <a:t>2</a:t>
                      </a:r>
                      <a:endParaRPr lang="en-GB" sz="1400" kern="1200" dirty="0">
                        <a:solidFill>
                          <a:schemeClr val="tx1"/>
                        </a:solidFill>
                        <a:latin typeface="+mn-lt"/>
                        <a:ea typeface="+mn-ea"/>
                        <a:cs typeface="+mn-cs"/>
                      </a:endParaRPr>
                    </a:p>
                  </a:txBody>
                  <a:tcPr marL="36000" marR="36000"/>
                </a:tc>
                <a:tc>
                  <a:txBody>
                    <a:bodyPr/>
                    <a:lstStyle/>
                    <a:p>
                      <a:pPr algn="ctr"/>
                      <a:r>
                        <a:rPr lang="en-GB" sz="1400" dirty="0"/>
                        <a:t>8</a:t>
                      </a:r>
                    </a:p>
                  </a:txBody>
                  <a:tcPr marL="36000" marR="36000"/>
                </a:tc>
                <a:tc>
                  <a:txBody>
                    <a:bodyPr/>
                    <a:lstStyle/>
                    <a:p>
                      <a:pPr algn="ctr"/>
                      <a:r>
                        <a:rPr lang="en-GB" sz="1400" dirty="0"/>
                        <a:t>12</a:t>
                      </a:r>
                    </a:p>
                  </a:txBody>
                  <a:tcPr marL="36000" marR="36000"/>
                </a:tc>
                <a:tc>
                  <a:txBody>
                    <a:bodyPr/>
                    <a:lstStyle/>
                    <a:p>
                      <a:pPr algn="ctr"/>
                      <a:r>
                        <a:rPr lang="fr-FR" sz="1400" dirty="0"/>
                        <a:t>192</a:t>
                      </a:r>
                      <a:endParaRPr lang="en-GB" sz="1400" dirty="0"/>
                    </a:p>
                  </a:txBody>
                  <a:tcPr marL="36000" marR="36000"/>
                </a:tc>
                <a:extLst>
                  <a:ext uri="{0D108BD9-81ED-4DB2-BD59-A6C34878D82A}">
                    <a16:rowId xmlns:a16="http://schemas.microsoft.com/office/drawing/2014/main" val="2359328145"/>
                  </a:ext>
                </a:extLst>
              </a:tr>
              <a:tr h="296459">
                <a:tc>
                  <a:txBody>
                    <a:bodyPr/>
                    <a:lstStyle/>
                    <a:p>
                      <a:pPr algn="ctr"/>
                      <a:r>
                        <a:rPr lang="en-GB" sz="1400" dirty="0"/>
                        <a:t>UL/DL Scrambler Seed</a:t>
                      </a:r>
                    </a:p>
                  </a:txBody>
                  <a:tcPr marL="36000" marR="36000"/>
                </a:tc>
                <a:tc>
                  <a:txBody>
                    <a:bodyPr/>
                    <a:lstStyle/>
                    <a:p>
                      <a:pPr marL="0" algn="ctr" defTabSz="914400" rtl="0" eaLnBrk="1" latinLnBrk="0" hangingPunct="1"/>
                      <a:r>
                        <a:rPr lang="en-US" sz="1400" kern="1200" dirty="0">
                          <a:solidFill>
                            <a:schemeClr val="tx1"/>
                          </a:solidFill>
                          <a:latin typeface="+mn-lt"/>
                          <a:ea typeface="+mn-ea"/>
                          <a:cs typeface="+mn-cs"/>
                        </a:rPr>
                        <a:t>2</a:t>
                      </a:r>
                      <a:endParaRPr lang="en-GB" sz="1400" kern="1200" dirty="0">
                        <a:solidFill>
                          <a:schemeClr val="tx1"/>
                        </a:solidFill>
                        <a:latin typeface="+mn-lt"/>
                        <a:ea typeface="+mn-ea"/>
                        <a:cs typeface="+mn-cs"/>
                      </a:endParaRPr>
                    </a:p>
                  </a:txBody>
                  <a:tcPr marL="36000" marR="36000"/>
                </a:tc>
                <a:tc>
                  <a:txBody>
                    <a:bodyPr/>
                    <a:lstStyle/>
                    <a:p>
                      <a:pPr algn="ctr"/>
                      <a:endParaRPr lang="en-GB" sz="1400" dirty="0"/>
                    </a:p>
                  </a:txBody>
                  <a:tcPr marL="36000" marR="36000"/>
                </a:tc>
                <a:tc>
                  <a:txBody>
                    <a:bodyPr/>
                    <a:lstStyle/>
                    <a:p>
                      <a:pPr algn="ctr"/>
                      <a:r>
                        <a:rPr lang="en-GB" sz="1400" dirty="0"/>
                        <a:t>7</a:t>
                      </a:r>
                    </a:p>
                  </a:txBody>
                  <a:tcPr marL="36000" marR="36000"/>
                </a:tc>
                <a:tc>
                  <a:txBody>
                    <a:bodyPr/>
                    <a:lstStyle/>
                    <a:p>
                      <a:pPr algn="ctr"/>
                      <a:r>
                        <a:rPr lang="en-GB" sz="1400" dirty="0"/>
                        <a:t>14</a:t>
                      </a:r>
                    </a:p>
                  </a:txBody>
                  <a:tcPr marL="36000" marR="36000"/>
                </a:tc>
                <a:extLst>
                  <a:ext uri="{0D108BD9-81ED-4DB2-BD59-A6C34878D82A}">
                    <a16:rowId xmlns:a16="http://schemas.microsoft.com/office/drawing/2014/main" val="1461379839"/>
                  </a:ext>
                </a:extLst>
              </a:tr>
              <a:tr h="296459">
                <a:tc>
                  <a:txBody>
                    <a:bodyPr/>
                    <a:lstStyle/>
                    <a:p>
                      <a:pPr algn="ctr"/>
                      <a:r>
                        <a:rPr lang="en-GB" sz="1400" dirty="0"/>
                        <a:t>UL/DL PN </a:t>
                      </a:r>
                    </a:p>
                  </a:txBody>
                  <a:tcPr marL="36000" marR="36000"/>
                </a:tc>
                <a:tc>
                  <a:txBody>
                    <a:bodyPr/>
                    <a:lstStyle/>
                    <a:p>
                      <a:pPr marL="0" algn="ctr" defTabSz="914400" rtl="0" eaLnBrk="1" latinLnBrk="0" hangingPunct="1"/>
                      <a:r>
                        <a:rPr lang="en-GB" sz="1400" kern="1200" dirty="0">
                          <a:solidFill>
                            <a:schemeClr val="tx1"/>
                          </a:solidFill>
                          <a:latin typeface="+mn-lt"/>
                          <a:ea typeface="+mn-ea"/>
                          <a:cs typeface="+mn-cs"/>
                        </a:rPr>
                        <a:t>2</a:t>
                      </a: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48</a:t>
                      </a: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96</a:t>
                      </a:r>
                    </a:p>
                  </a:txBody>
                  <a:tcPr marL="36000" marR="36000"/>
                </a:tc>
                <a:extLst>
                  <a:ext uri="{0D108BD9-81ED-4DB2-BD59-A6C34878D82A}">
                    <a16:rowId xmlns:a16="http://schemas.microsoft.com/office/drawing/2014/main" val="3114457769"/>
                  </a:ext>
                </a:extLst>
              </a:tr>
              <a:tr h="296459">
                <a:tc>
                  <a:txBody>
                    <a:bodyPr/>
                    <a:lstStyle/>
                    <a:p>
                      <a:pPr algn="ctr"/>
                      <a:r>
                        <a:rPr lang="en-GB" sz="1400" dirty="0"/>
                        <a:t>AID</a:t>
                      </a:r>
                    </a:p>
                  </a:txBody>
                  <a:tcPr marL="36000" marR="36000"/>
                </a:tc>
                <a:tc>
                  <a:txBody>
                    <a:bodyPr/>
                    <a:lstStyle/>
                    <a:p>
                      <a:pPr marL="0" algn="ctr" defTabSz="914400" rtl="0" eaLnBrk="1" latinLnBrk="0" hangingPunct="1"/>
                      <a:r>
                        <a:rPr lang="en-US" sz="1400" kern="1200" dirty="0">
                          <a:solidFill>
                            <a:schemeClr val="tx1"/>
                          </a:solidFill>
                          <a:latin typeface="+mn-lt"/>
                          <a:ea typeface="+mn-ea"/>
                          <a:cs typeface="+mn-cs"/>
                        </a:rPr>
                        <a:t>1</a:t>
                      </a:r>
                      <a:endParaRPr lang="en-GB" sz="1400" kern="1200" dirty="0">
                        <a:solidFill>
                          <a:schemeClr val="tx1"/>
                        </a:solidFill>
                        <a:latin typeface="+mn-lt"/>
                        <a:ea typeface="+mn-ea"/>
                        <a:cs typeface="+mn-cs"/>
                      </a:endParaRP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16</a:t>
                      </a:r>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16</a:t>
                      </a:r>
                    </a:p>
                  </a:txBody>
                  <a:tcPr marL="36000" marR="36000"/>
                </a:tc>
                <a:extLst>
                  <a:ext uri="{0D108BD9-81ED-4DB2-BD59-A6C34878D82A}">
                    <a16:rowId xmlns:a16="http://schemas.microsoft.com/office/drawing/2014/main" val="858766414"/>
                  </a:ext>
                </a:extLst>
              </a:tr>
              <a:tr h="296459">
                <a:tc>
                  <a:txBody>
                    <a:bodyPr/>
                    <a:lstStyle/>
                    <a:p>
                      <a:pPr algn="ctr"/>
                      <a:r>
                        <a:rPr lang="en-GB" sz="1400" dirty="0"/>
                        <a:t>UL/DL TID </a:t>
                      </a:r>
                    </a:p>
                  </a:txBody>
                  <a:tcPr marL="36000" marR="36000"/>
                </a:tc>
                <a:tc>
                  <a:txBody>
                    <a:bodyPr/>
                    <a:lstStyle/>
                    <a:p>
                      <a:pPr marL="0" algn="ctr" defTabSz="914400" rtl="0" eaLnBrk="1" latinLnBrk="0" hangingPunct="1"/>
                      <a:r>
                        <a:rPr lang="en-US" sz="1400" kern="1200" dirty="0">
                          <a:solidFill>
                            <a:schemeClr val="tx1"/>
                          </a:solidFill>
                          <a:latin typeface="+mn-lt"/>
                          <a:ea typeface="+mn-ea"/>
                          <a:cs typeface="+mn-cs"/>
                        </a:rPr>
                        <a:t>2</a:t>
                      </a:r>
                      <a:endParaRPr lang="en-GB" sz="1400" kern="1200" dirty="0">
                        <a:solidFill>
                          <a:schemeClr val="tx1"/>
                        </a:solidFill>
                        <a:latin typeface="+mn-lt"/>
                        <a:ea typeface="+mn-ea"/>
                        <a:cs typeface="+mn-cs"/>
                      </a:endParaRPr>
                    </a:p>
                  </a:txBody>
                  <a:tcPr marL="36000" marR="36000"/>
                </a:tc>
                <a:tc>
                  <a:txBody>
                    <a:bodyPr/>
                    <a:lstStyle/>
                    <a:p>
                      <a:pPr algn="ctr"/>
                      <a:r>
                        <a:rPr lang="en-GB" sz="1400" dirty="0"/>
                        <a:t>8</a:t>
                      </a:r>
                    </a:p>
                  </a:txBody>
                  <a:tcPr marL="36000" marR="36000"/>
                </a:tc>
                <a:tc>
                  <a:txBody>
                    <a:bodyPr/>
                    <a:lstStyle/>
                    <a:p>
                      <a:pPr algn="ctr"/>
                      <a:r>
                        <a:rPr lang="en-GB" sz="1400" dirty="0"/>
                        <a:t>4</a:t>
                      </a:r>
                    </a:p>
                  </a:txBody>
                  <a:tcPr marL="36000" marR="36000"/>
                </a:tc>
                <a:tc>
                  <a:txBody>
                    <a:bodyPr/>
                    <a:lstStyle/>
                    <a:p>
                      <a:pPr algn="ctr"/>
                      <a:r>
                        <a:rPr lang="en-GB" sz="1400" dirty="0"/>
                        <a:t>64</a:t>
                      </a:r>
                    </a:p>
                  </a:txBody>
                  <a:tcPr marL="36000" marR="36000"/>
                </a:tc>
                <a:extLst>
                  <a:ext uri="{0D108BD9-81ED-4DB2-BD59-A6C34878D82A}">
                    <a16:rowId xmlns:a16="http://schemas.microsoft.com/office/drawing/2014/main" val="103822720"/>
                  </a:ext>
                </a:extLst>
              </a:tr>
              <a:tr h="296459">
                <a:tc>
                  <a:txBody>
                    <a:bodyPr/>
                    <a:lstStyle/>
                    <a:p>
                      <a:pPr algn="ctr"/>
                      <a:r>
                        <a:rPr lang="en-GB" sz="1400" dirty="0"/>
                        <a:t>Total</a:t>
                      </a:r>
                    </a:p>
                  </a:txBody>
                  <a:tcPr marL="36000" marR="36000"/>
                </a:tc>
                <a:tc>
                  <a:txBody>
                    <a:bodyPr/>
                    <a:lstStyle/>
                    <a:p>
                      <a:pPr marL="0" algn="ctr" defTabSz="914400" rtl="0" eaLnBrk="1" latinLnBrk="0" hangingPunct="1"/>
                      <a:endParaRPr lang="en-GB" sz="1400" kern="1200" dirty="0">
                        <a:solidFill>
                          <a:schemeClr val="tx1"/>
                        </a:solidFill>
                        <a:latin typeface="+mn-lt"/>
                        <a:ea typeface="+mn-ea"/>
                        <a:cs typeface="+mn-cs"/>
                      </a:endParaRPr>
                    </a:p>
                  </a:txBody>
                  <a:tcPr marL="36000" marR="36000"/>
                </a:tc>
                <a:tc>
                  <a:txBody>
                    <a:bodyPr/>
                    <a:lstStyle/>
                    <a:p>
                      <a:pPr algn="ctr"/>
                      <a:endParaRPr lang="en-GB" sz="1400" dirty="0"/>
                    </a:p>
                  </a:txBody>
                  <a:tcPr marL="36000" marR="36000"/>
                </a:tc>
                <a:tc>
                  <a:txBody>
                    <a:bodyPr/>
                    <a:lstStyle/>
                    <a:p>
                      <a:pPr algn="ctr"/>
                      <a:endParaRPr lang="en-GB" sz="1400" dirty="0"/>
                    </a:p>
                  </a:txBody>
                  <a:tcPr marL="36000" marR="36000"/>
                </a:tc>
                <a:tc>
                  <a:txBody>
                    <a:bodyPr/>
                    <a:lstStyle/>
                    <a:p>
                      <a:pPr algn="ctr"/>
                      <a:r>
                        <a:rPr lang="en-GB" sz="1400" dirty="0"/>
                        <a:t>626</a:t>
                      </a:r>
                    </a:p>
                  </a:txBody>
                  <a:tcPr marL="36000" marR="36000"/>
                </a:tc>
                <a:extLst>
                  <a:ext uri="{0D108BD9-81ED-4DB2-BD59-A6C34878D82A}">
                    <a16:rowId xmlns:a16="http://schemas.microsoft.com/office/drawing/2014/main" val="3709783913"/>
                  </a:ext>
                </a:extLst>
              </a:tr>
            </a:tbl>
          </a:graphicData>
        </a:graphic>
      </p:graphicFrame>
      <p:sp>
        <p:nvSpPr>
          <p:cNvPr id="8" name="TextBox 7">
            <a:extLst>
              <a:ext uri="{FF2B5EF4-FFF2-40B4-BE49-F238E27FC236}">
                <a16:creationId xmlns:a16="http://schemas.microsoft.com/office/drawing/2014/main" id="{A4E12C41-95FD-44DE-B5A9-FA358D39ED1D}"/>
              </a:ext>
            </a:extLst>
          </p:cNvPr>
          <p:cNvSpPr txBox="1"/>
          <p:nvPr/>
        </p:nvSpPr>
        <p:spPr>
          <a:xfrm>
            <a:off x="1230532" y="1773426"/>
            <a:ext cx="10058400" cy="400110"/>
          </a:xfrm>
          <a:prstGeom prst="rect">
            <a:avLst/>
          </a:prstGeom>
          <a:noFill/>
        </p:spPr>
        <p:txBody>
          <a:bodyPr wrap="square">
            <a:spAutoFit/>
          </a:bodyPr>
          <a:lstStyle/>
          <a:p>
            <a:r>
              <a:rPr lang="en-US" sz="2000" b="1" dirty="0">
                <a:solidFill>
                  <a:srgbClr val="000000"/>
                </a:solidFill>
                <a:latin typeface="Segoe UI" panose="020B0502040204020203" pitchFamily="34" charset="0"/>
                <a:cs typeface="Segoe UI" panose="020B0502040204020203" pitchFamily="34" charset="0"/>
              </a:rPr>
              <a:t>Example with a CPE MLD Client with 2 affiliated STAs</a:t>
            </a:r>
          </a:p>
        </p:txBody>
      </p:sp>
      <p:sp>
        <p:nvSpPr>
          <p:cNvPr id="10" name="TextBox 9">
            <a:extLst>
              <a:ext uri="{FF2B5EF4-FFF2-40B4-BE49-F238E27FC236}">
                <a16:creationId xmlns:a16="http://schemas.microsoft.com/office/drawing/2014/main" id="{9102156A-778D-406D-A756-82AE4B6B6D03}"/>
              </a:ext>
            </a:extLst>
          </p:cNvPr>
          <p:cNvSpPr txBox="1"/>
          <p:nvPr/>
        </p:nvSpPr>
        <p:spPr>
          <a:xfrm>
            <a:off x="1230532" y="5441901"/>
            <a:ext cx="10504268" cy="400110"/>
          </a:xfrm>
          <a:prstGeom prst="rect">
            <a:avLst/>
          </a:prstGeom>
          <a:noFill/>
        </p:spPr>
        <p:txBody>
          <a:bodyPr wrap="square">
            <a:spAutoFit/>
          </a:bodyPr>
          <a:lstStyle/>
          <a:p>
            <a:r>
              <a:rPr lang="en-US" sz="2000" b="1" dirty="0">
                <a:solidFill>
                  <a:srgbClr val="101010"/>
                </a:solidFill>
              </a:rPr>
              <a:t>The computation procedure is based on a PRF-704\626 to generate the list of CPE parameters </a:t>
            </a:r>
            <a:endParaRPr lang="en-US" sz="1600" dirty="0">
              <a:solidFill>
                <a:srgbClr val="101010"/>
              </a:solidFill>
            </a:endParaRPr>
          </a:p>
        </p:txBody>
      </p:sp>
      <p:sp>
        <p:nvSpPr>
          <p:cNvPr id="11" name="TextBox 10">
            <a:extLst>
              <a:ext uri="{FF2B5EF4-FFF2-40B4-BE49-F238E27FC236}">
                <a16:creationId xmlns:a16="http://schemas.microsoft.com/office/drawing/2014/main" id="{2866A55A-3993-4B5A-9B0F-46F90DB73C8A}"/>
              </a:ext>
            </a:extLst>
          </p:cNvPr>
          <p:cNvSpPr txBox="1"/>
          <p:nvPr/>
        </p:nvSpPr>
        <p:spPr>
          <a:xfrm>
            <a:off x="1246033" y="5893286"/>
            <a:ext cx="10504268" cy="400110"/>
          </a:xfrm>
          <a:prstGeom prst="rect">
            <a:avLst/>
          </a:prstGeom>
          <a:noFill/>
        </p:spPr>
        <p:txBody>
          <a:bodyPr wrap="square">
            <a:spAutoFit/>
          </a:bodyPr>
          <a:lstStyle/>
          <a:p>
            <a:r>
              <a:rPr lang="en-US" sz="2000" b="1" dirty="0">
                <a:solidFill>
                  <a:srgbClr val="101010"/>
                </a:solidFill>
              </a:rPr>
              <a:t>Remark : if necessary, the PRF can be launched several times</a:t>
            </a:r>
            <a:endParaRPr lang="en-US" sz="1600" dirty="0">
              <a:solidFill>
                <a:srgbClr val="101010"/>
              </a:solidFill>
            </a:endParaRPr>
          </a:p>
        </p:txBody>
      </p:sp>
    </p:spTree>
    <p:extLst>
      <p:ext uri="{BB962C8B-B14F-4D97-AF65-F5344CB8AC3E}">
        <p14:creationId xmlns:p14="http://schemas.microsoft.com/office/powerpoint/2010/main" val="3512098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a:noFill/>
        </p:spPr>
        <p:txBody>
          <a:bodyPr/>
          <a:lstStyle/>
          <a:p>
            <a:pPr marL="0" indent="0"/>
            <a:r>
              <a:rPr lang="en-US" dirty="0"/>
              <a:t>No explicit exchange of the privacy values of the CPE parameters</a:t>
            </a:r>
            <a:endParaRPr lang="en-US" dirty="0">
              <a:solidFill>
                <a:schemeClr val="tx1"/>
              </a:solidFill>
            </a:endParaRPr>
          </a:p>
          <a:p>
            <a:pPr marL="0" indent="0"/>
            <a:endParaRPr lang="en-US" dirty="0">
              <a:solidFill>
                <a:schemeClr val="tx1"/>
              </a:solidFill>
            </a:endParaRPr>
          </a:p>
          <a:p>
            <a:pPr marL="0" indent="0"/>
            <a:r>
              <a:rPr lang="en-US" dirty="0">
                <a:solidFill>
                  <a:schemeClr val="tx1"/>
                </a:solidFill>
              </a:rPr>
              <a:t>Implementation complexity and costs reduction as only single execution of  the PRF is necessary to obfuscate the multiple CPE parameters</a:t>
            </a:r>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Julien Sevin,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37539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Julien Sevin,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July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#1</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20200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support the </a:t>
            </a:r>
            <a:r>
              <a:rPr lang="en-GB" sz="2400" dirty="0"/>
              <a:t>computation procedure used to obfuscate the values of CPE parameters as described at slide 6</a:t>
            </a:r>
            <a:endParaRPr lang="en-US" dirty="0"/>
          </a:p>
          <a:p>
            <a:endParaRPr lang="en-US" dirty="0"/>
          </a:p>
          <a:p>
            <a:r>
              <a:rPr lang="en-US" dirty="0"/>
              <a:t>Yes</a:t>
            </a:r>
          </a:p>
          <a:p>
            <a:r>
              <a:rPr lang="en-US" dirty="0"/>
              <a:t>No</a:t>
            </a:r>
          </a:p>
          <a:p>
            <a:r>
              <a:rPr lang="en-US" dirty="0"/>
              <a:t>Abstain</a:t>
            </a:r>
          </a:p>
        </p:txBody>
      </p:sp>
    </p:spTree>
    <p:extLst>
      <p:ext uri="{BB962C8B-B14F-4D97-AF65-F5344CB8AC3E}">
        <p14:creationId xmlns:p14="http://schemas.microsoft.com/office/powerpoint/2010/main" val="831740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981201"/>
            <a:ext cx="9601200" cy="4113213"/>
          </a:xfrm>
        </p:spPr>
        <p:txBody>
          <a:bodyPr/>
          <a:lstStyle/>
          <a:p>
            <a:r>
              <a:rPr lang="en-GB" sz="2000" dirty="0"/>
              <a:t>[1] IEEE 802.11-21/1848r16 	: </a:t>
            </a:r>
            <a:r>
              <a:rPr lang="fr-FR" sz="2000" dirty="0" err="1"/>
              <a:t>Requirements</a:t>
            </a:r>
            <a:r>
              <a:rPr lang="fr-FR" sz="2000" dirty="0"/>
              <a:t> Document</a:t>
            </a:r>
          </a:p>
          <a:p>
            <a:r>
              <a:rPr lang="fr-FR" sz="2000" dirty="0"/>
              <a:t>[2] </a:t>
            </a:r>
            <a:r>
              <a:rPr lang="en-GB" sz="2000" dirty="0"/>
              <a:t>IEEE 802.11-22/0114r3 	: </a:t>
            </a:r>
            <a:r>
              <a:rPr lang="fr-FR" sz="2000" dirty="0" err="1"/>
              <a:t>Enhanced</a:t>
            </a:r>
            <a:r>
              <a:rPr lang="fr-FR" sz="2000" dirty="0"/>
              <a:t> </a:t>
            </a:r>
            <a:r>
              <a:rPr lang="fr-FR" sz="2000" dirty="0" err="1"/>
              <a:t>Randomized</a:t>
            </a:r>
            <a:r>
              <a:rPr lang="fr-FR" sz="2000" dirty="0"/>
              <a:t> and </a:t>
            </a:r>
            <a:r>
              <a:rPr lang="fr-FR" sz="2000" dirty="0" err="1"/>
              <a:t>Changing</a:t>
            </a:r>
            <a:r>
              <a:rPr lang="fr-FR" sz="2000" dirty="0"/>
              <a:t> MAC </a:t>
            </a:r>
            <a:r>
              <a:rPr lang="fr-FR" sz="2000" dirty="0" err="1"/>
              <a:t>address</a:t>
            </a:r>
            <a:endParaRPr lang="fr-FR" sz="2000" dirty="0"/>
          </a:p>
          <a:p>
            <a:r>
              <a:rPr lang="fr-FR" sz="2000" dirty="0"/>
              <a:t>[3] IEEE 802.11-23/0166r1 	: </a:t>
            </a:r>
            <a:r>
              <a:rPr lang="en-US" sz="2000" dirty="0"/>
              <a:t>Mechanism of simultaneous changes to SN scrambler seed PN AID and TID</a:t>
            </a:r>
          </a:p>
          <a:p>
            <a:r>
              <a:rPr lang="en-US" sz="2000" dirty="0"/>
              <a:t>[4] </a:t>
            </a:r>
            <a:r>
              <a:rPr lang="fr-FR" sz="2000" dirty="0"/>
              <a:t>IEEE 802.11-23/336r1 	: </a:t>
            </a:r>
            <a:r>
              <a:rPr lang="en-US" sz="2000" dirty="0"/>
              <a:t>AID modification upon MAC address change</a:t>
            </a:r>
          </a:p>
          <a:p>
            <a:r>
              <a:rPr lang="en-US" sz="2000" dirty="0"/>
              <a:t>[5] </a:t>
            </a:r>
            <a:r>
              <a:rPr lang="fr-FR" sz="2000" dirty="0"/>
              <a:t>IEEE 802.11-23/411r1 	: </a:t>
            </a:r>
            <a:r>
              <a:rPr lang="en-US" sz="2000" dirty="0"/>
              <a:t>Obfuscation of Multiple CPE Parameters</a:t>
            </a:r>
            <a:endParaRPr lang="en-GB" sz="2000" dirty="0"/>
          </a:p>
          <a:p>
            <a:r>
              <a:rPr lang="en-US" sz="2000" dirty="0"/>
              <a:t>[6] </a:t>
            </a:r>
            <a:r>
              <a:rPr lang="fr-FR" sz="2000" dirty="0"/>
              <a:t>IEEE 802.11-23/268r1</a:t>
            </a:r>
            <a:r>
              <a:rPr lang="en-US" sz="2000" dirty="0"/>
              <a:t> 	: </a:t>
            </a:r>
            <a:r>
              <a:rPr lang="en-GB" sz="2000" dirty="0"/>
              <a:t>OTA MAC Address Change</a:t>
            </a:r>
          </a:p>
          <a:p>
            <a:r>
              <a:rPr lang="en-GB" sz="2000" dirty="0"/>
              <a:t>[7] IEEE 802.11-23/873r0 	: Client Frame Tracking Countermeasures</a:t>
            </a:r>
          </a:p>
          <a:p>
            <a:endParaRPr lang="en-GB" sz="20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dirty="0"/>
              <a:t>Julien Sevin, Canon</a:t>
            </a:r>
          </a:p>
        </p:txBody>
      </p:sp>
      <p:sp>
        <p:nvSpPr>
          <p:cNvPr id="4" name="Date Placeholder 3"/>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sz="2000" dirty="0"/>
              <a:t>The  contribution focuses on the computation procedure used to obfuscate the values of the CPE parameters </a:t>
            </a:r>
            <a:r>
              <a:rPr lang="en-US" sz="2000" dirty="0"/>
              <a:t>(e.g. OTA MAC Address, SN, PN, TID). It is a part of the ERCM procedure already presented in 22/114r3</a:t>
            </a:r>
            <a:endParaRPr lang="en-GB" sz="2000" dirty="0"/>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900" dirty="0"/>
              <a:t>	</a:t>
            </a:r>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The CPE parameters obfuscation computation procedure </a:t>
            </a:r>
            <a:r>
              <a:rPr lang="en-US" sz="2000" dirty="0"/>
              <a:t>is based on the standardized PRF (section 12.7.1.2 -IEEE Std 802.11-2020) executed in parallel by the CPE Client and the CPE AP with a shared private information (ERCM key) and a shared public information (CPE STA </a:t>
            </a:r>
            <a:r>
              <a:rPr lang="en-US" sz="2000" b="1" dirty="0">
                <a:solidFill>
                  <a:srgbClr val="101010"/>
                </a:solidFill>
              </a:rPr>
              <a:t>@MAC</a:t>
            </a:r>
            <a:r>
              <a:rPr lang="en-US" sz="2000" dirty="0"/>
              <a:t>) without explicit exchange over the air</a:t>
            </a:r>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 dirty="0"/>
          </a:p>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Only one execution of the computation procedure is necessary to generate at once the values of multiple </a:t>
            </a:r>
            <a:r>
              <a:rPr lang="en-US" sz="2000" dirty="0"/>
              <a:t>CPE parameters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Julien Sevin, Canon</a:t>
            </a:r>
          </a:p>
        </p:txBody>
      </p:sp>
      <p:sp>
        <p:nvSpPr>
          <p:cNvPr id="4" name="Date Placeholder 3"/>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11bi requirement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Julien Sevin, Canon</a:t>
            </a:r>
          </a:p>
        </p:txBody>
      </p:sp>
      <p:sp>
        <p:nvSpPr>
          <p:cNvPr id="4" name="Date Placeholder 3"/>
          <p:cNvSpPr>
            <a:spLocks noGrp="1"/>
          </p:cNvSpPr>
          <p:nvPr>
            <p:ph type="dt" idx="15"/>
          </p:nvPr>
        </p:nvSpPr>
        <p:spPr/>
        <p:txBody>
          <a:bodyPr/>
          <a:lstStyle/>
          <a:p>
            <a:r>
              <a:rPr lang="en-US" dirty="0"/>
              <a:t>July 2023</a:t>
            </a:r>
            <a:endParaRPr lang="en-GB" dirty="0"/>
          </a:p>
        </p:txBody>
      </p:sp>
      <p:graphicFrame>
        <p:nvGraphicFramePr>
          <p:cNvPr id="8" name="Content Placeholder 6">
            <a:extLst>
              <a:ext uri="{FF2B5EF4-FFF2-40B4-BE49-F238E27FC236}">
                <a16:creationId xmlns:a16="http://schemas.microsoft.com/office/drawing/2014/main" id="{9E32E3F6-4CD4-476A-A561-7E6DDF62866D}"/>
              </a:ext>
            </a:extLst>
          </p:cNvPr>
          <p:cNvGraphicFramePr>
            <a:graphicFrameLocks noGrp="1"/>
          </p:cNvGraphicFramePr>
          <p:nvPr>
            <p:ph idx="1"/>
            <p:extLst>
              <p:ext uri="{D42A27DB-BD31-4B8C-83A1-F6EECF244321}">
                <p14:modId xmlns:p14="http://schemas.microsoft.com/office/powerpoint/2010/main" val="4033187094"/>
              </p:ext>
            </p:extLst>
          </p:nvPr>
        </p:nvGraphicFramePr>
        <p:xfrm>
          <a:off x="1488018" y="2057400"/>
          <a:ext cx="8610600" cy="3593373"/>
        </p:xfrm>
        <a:graphic>
          <a:graphicData uri="http://schemas.openxmlformats.org/drawingml/2006/table">
            <a:tbl>
              <a:tblPr firstRow="1" firstCol="1" bandRow="1">
                <a:tableStyleId>{5940675A-B579-460E-94D1-54222C63F5DA}</a:tableStyleId>
              </a:tblPr>
              <a:tblGrid>
                <a:gridCol w="727222">
                  <a:extLst>
                    <a:ext uri="{9D8B030D-6E8A-4147-A177-3AD203B41FA5}">
                      <a16:colId xmlns:a16="http://schemas.microsoft.com/office/drawing/2014/main" val="4095707317"/>
                    </a:ext>
                  </a:extLst>
                </a:gridCol>
                <a:gridCol w="7883378">
                  <a:extLst>
                    <a:ext uri="{9D8B030D-6E8A-4147-A177-3AD203B41FA5}">
                      <a16:colId xmlns:a16="http://schemas.microsoft.com/office/drawing/2014/main" val="662521899"/>
                    </a:ext>
                  </a:extLst>
                </a:gridCol>
              </a:tblGrid>
              <a:tr h="68635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b="1"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R7</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11bi shall define a mechanism for a CPE Client to initiate </a:t>
                      </a:r>
                      <a:r>
                        <a:rPr lang="en-US" sz="1200" b="1"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changing its own OTA MAC Address </a:t>
                      </a:r>
                      <a:r>
                        <a:rPr lang="en-US" sz="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used with a CPE AP in Associate STA State 4 without any loss of connection.</a:t>
                      </a:r>
                    </a:p>
                  </a:txBody>
                  <a:tcPr marL="68580" marR="68580" marT="0" marB="0" anchor="ctr"/>
                </a:tc>
                <a:extLst>
                  <a:ext uri="{0D108BD9-81ED-4DB2-BD59-A6C34878D82A}">
                    <a16:rowId xmlns:a16="http://schemas.microsoft.com/office/drawing/2014/main" val="3046124526"/>
                  </a:ext>
                </a:extLst>
              </a:tr>
              <a:tr h="68635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b="1"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R9</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11bi shall define a mechanism for a CPE Client and CPE AP </a:t>
                      </a:r>
                      <a:r>
                        <a:rPr lang="en-US" sz="1200" b="1"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to change the transmitted SN and the scrambler seed </a:t>
                      </a:r>
                      <a:r>
                        <a:rPr lang="en-US" sz="1200"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on downlink and uplink to uncorrelated new values in Associate STA State 4, without any loss of connection when the OTA MAC address of the CPE Client is changed</a:t>
                      </a:r>
                      <a:endParaRPr lang="en-US" sz="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extLst>
                  <a:ext uri="{0D108BD9-81ED-4DB2-BD59-A6C34878D82A}">
                    <a16:rowId xmlns:a16="http://schemas.microsoft.com/office/drawing/2014/main" val="1147657121"/>
                  </a:ext>
                </a:extLst>
              </a:tr>
              <a:tr h="65700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b="1"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R10</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11bi shall define a mechanism for a CPE Client and CPE AP </a:t>
                      </a:r>
                      <a:r>
                        <a:rPr lang="en-US" sz="1200" b="1"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to change the transmitted PN </a:t>
                      </a:r>
                      <a:r>
                        <a:rPr lang="en-US" sz="1200"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on downlink and uplink to uncorrelated new values in Associate STA State 4, without any loss of connection when the OTA MAC address of the CPE Client is changed.</a:t>
                      </a:r>
                      <a:endParaRPr lang="en-US" sz="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extLst>
                  <a:ext uri="{0D108BD9-81ED-4DB2-BD59-A6C34878D82A}">
                    <a16:rowId xmlns:a16="http://schemas.microsoft.com/office/drawing/2014/main" val="3250728057"/>
                  </a:ext>
                </a:extLst>
              </a:tr>
              <a:tr h="75489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b="1"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R11</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200" kern="1200" dirty="0">
                          <a:solidFill>
                            <a:srgbClr val="000000"/>
                          </a:solidFill>
                          <a:effectLst/>
                          <a:latin typeface="Segoe UI" panose="020B0502040204020203" pitchFamily="34" charset="0"/>
                          <a:ea typeface="DengXian" panose="02010600030101010101" pitchFamily="2" charset="-122"/>
                          <a:cs typeface="Segoe UI" panose="020B0502040204020203" pitchFamily="34" charset="0"/>
                        </a:rPr>
                        <a:t>11bi shall define a mechanism for a CPE Client and CPE AP </a:t>
                      </a:r>
                      <a:r>
                        <a:rPr lang="en-GB" sz="1200" b="1" kern="1200" dirty="0">
                          <a:solidFill>
                            <a:srgbClr val="000000"/>
                          </a:solidFill>
                          <a:effectLst/>
                          <a:latin typeface="Segoe UI" panose="020B0502040204020203" pitchFamily="34" charset="0"/>
                          <a:ea typeface="DengXian" panose="02010600030101010101" pitchFamily="2" charset="-122"/>
                          <a:cs typeface="Segoe UI" panose="020B0502040204020203" pitchFamily="34" charset="0"/>
                        </a:rPr>
                        <a:t>to change the CPE Client’s AID </a:t>
                      </a:r>
                      <a:r>
                        <a:rPr lang="en-GB" sz="1200" kern="1200" dirty="0">
                          <a:solidFill>
                            <a:srgbClr val="000000"/>
                          </a:solidFill>
                          <a:effectLst/>
                          <a:latin typeface="Segoe UI" panose="020B0502040204020203" pitchFamily="34" charset="0"/>
                          <a:ea typeface="DengXian" panose="02010600030101010101" pitchFamily="2" charset="-122"/>
                          <a:cs typeface="Segoe UI" panose="020B0502040204020203" pitchFamily="34" charset="0"/>
                        </a:rPr>
                        <a:t>to an uncorrelated new value in Associate STA State 4, without any loss of connection when the OTA MAC address of the CPE Client is changed.</a:t>
                      </a:r>
                      <a:endParaRPr lang="en-US" sz="1200"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extLst>
                  <a:ext uri="{0D108BD9-81ED-4DB2-BD59-A6C34878D82A}">
                    <a16:rowId xmlns:a16="http://schemas.microsoft.com/office/drawing/2014/main" val="219402587"/>
                  </a:ext>
                </a:extLst>
              </a:tr>
              <a:tr h="80877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b="1"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R30</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altLang="zh-CN" sz="1200" b="0" kern="1200" dirty="0">
                          <a:solidFill>
                            <a:schemeClr val="tx2"/>
                          </a:solidFill>
                          <a:latin typeface="Arial" panose="020B0604020202020204" pitchFamily="34" charset="0"/>
                          <a:cs typeface="Arial" panose="020B0604020202020204" pitchFamily="34" charset="0"/>
                        </a:rPr>
                        <a:t>11bi shall define a mechanism for a CPE Client and CPE AP </a:t>
                      </a:r>
                      <a:r>
                        <a:rPr lang="en-US" altLang="zh-CN" sz="1200" b="1" kern="1200" dirty="0">
                          <a:solidFill>
                            <a:schemeClr val="tx2"/>
                          </a:solidFill>
                          <a:latin typeface="Arial" panose="020B0604020202020204" pitchFamily="34" charset="0"/>
                          <a:cs typeface="Arial" panose="020B0604020202020204" pitchFamily="34" charset="0"/>
                        </a:rPr>
                        <a:t>to obfuscate the transmitted TID </a:t>
                      </a:r>
                      <a:r>
                        <a:rPr lang="en-US" altLang="zh-CN" sz="1200" b="0" kern="1200" dirty="0">
                          <a:solidFill>
                            <a:schemeClr val="tx2"/>
                          </a:solidFill>
                          <a:latin typeface="Arial" panose="020B0604020202020204" pitchFamily="34" charset="0"/>
                          <a:cs typeface="Arial" panose="020B0604020202020204" pitchFamily="34" charset="0"/>
                        </a:rPr>
                        <a:t>to an uncorrelated new value on downlink and uplink to new values in Associate STA State 4, without any loss of connection.</a:t>
                      </a:r>
                      <a:endParaRPr lang="en-US" sz="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endParaRPr>
                    </a:p>
                  </a:txBody>
                  <a:tcPr marL="68580" marR="68580" marT="0" marB="0" anchor="ctr"/>
                </a:tc>
                <a:extLst>
                  <a:ext uri="{0D108BD9-81ED-4DB2-BD59-A6C34878D82A}">
                    <a16:rowId xmlns:a16="http://schemas.microsoft.com/office/drawing/2014/main" val="837728664"/>
                  </a:ext>
                </a:extLst>
              </a:tr>
            </a:tbl>
          </a:graphicData>
        </a:graphic>
      </p:graphicFrame>
    </p:spTree>
    <p:extLst>
      <p:ext uri="{BB962C8B-B14F-4D97-AF65-F5344CB8AC3E}">
        <p14:creationId xmlns:p14="http://schemas.microsoft.com/office/powerpoint/2010/main" val="2917376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ED889-3C79-4D0F-B115-F1D20368E631}"/>
              </a:ext>
            </a:extLst>
          </p:cNvPr>
          <p:cNvSpPr>
            <a:spLocks noGrp="1"/>
          </p:cNvSpPr>
          <p:nvPr>
            <p:ph type="title"/>
          </p:nvPr>
        </p:nvSpPr>
        <p:spPr/>
        <p:txBody>
          <a:bodyPr/>
          <a:lstStyle/>
          <a:p>
            <a:r>
              <a:rPr lang="en-GB" dirty="0"/>
              <a:t>Obfuscation  Procedures</a:t>
            </a:r>
          </a:p>
        </p:txBody>
      </p:sp>
      <p:sp>
        <p:nvSpPr>
          <p:cNvPr id="3" name="Content Placeholder 2">
            <a:extLst>
              <a:ext uri="{FF2B5EF4-FFF2-40B4-BE49-F238E27FC236}">
                <a16:creationId xmlns:a16="http://schemas.microsoft.com/office/drawing/2014/main" id="{F43855D1-63B5-461B-A344-879AC68F80BE}"/>
              </a:ext>
            </a:extLst>
          </p:cNvPr>
          <p:cNvSpPr>
            <a:spLocks noGrp="1"/>
          </p:cNvSpPr>
          <p:nvPr>
            <p:ph idx="1"/>
          </p:nvPr>
        </p:nvSpPr>
        <p:spPr>
          <a:xfrm>
            <a:off x="914401" y="1981201"/>
            <a:ext cx="10361084" cy="4419599"/>
          </a:xfrm>
        </p:spPr>
        <p:txBody>
          <a:bodyPr/>
          <a:lstStyle/>
          <a:p>
            <a:r>
              <a:rPr lang="en-GB" dirty="0"/>
              <a:t>	</a:t>
            </a:r>
            <a:r>
              <a:rPr lang="en-GB" sz="2000" dirty="0"/>
              <a:t>For each CPE parameter, two obfuscation procedures can be considered</a:t>
            </a:r>
          </a:p>
          <a:p>
            <a:r>
              <a:rPr lang="en-GB" sz="2000" dirty="0"/>
              <a:t>	</a:t>
            </a:r>
          </a:p>
          <a:p>
            <a:pPr lvl="1">
              <a:buFont typeface="Arial" panose="020B0604020202020204" pitchFamily="34" charset="0"/>
              <a:buChar char="•"/>
            </a:pPr>
            <a:r>
              <a:rPr lang="en-GB" sz="1800" dirty="0"/>
              <a:t>Reset-based procedure for which the OTA value of the CPE parameter is obfuscated by resetting directly its “internal” value with a new</a:t>
            </a:r>
            <a:r>
              <a:rPr lang="en-US" sz="1800" dirty="0"/>
              <a:t> uncorrelated (and randomized) </a:t>
            </a:r>
            <a:r>
              <a:rPr lang="fr-FR" sz="1800" dirty="0"/>
              <a:t>one</a:t>
            </a:r>
            <a:endParaRPr lang="en-GB" sz="1800" dirty="0"/>
          </a:p>
          <a:p>
            <a:pPr marL="400050" lvl="1" indent="0"/>
            <a:r>
              <a:rPr lang="en-GB" sz="1800" dirty="0"/>
              <a:t>	</a:t>
            </a:r>
          </a:p>
          <a:p>
            <a:pPr lvl="1">
              <a:buFont typeface="Arial" panose="020B0604020202020204" pitchFamily="34" charset="0"/>
              <a:buChar char="•"/>
            </a:pPr>
            <a:r>
              <a:rPr lang="en-GB" sz="1800" dirty="0"/>
              <a:t>Reset-free procedure for which the OTA value of the CPE parameter is obfuscated by applying an obfuscation. In such a case, its “internal” value is not reset. </a:t>
            </a:r>
            <a:r>
              <a:rPr lang="en-US" sz="1800" dirty="0"/>
              <a:t>Several obfuscation operations can be envisaged</a:t>
            </a:r>
            <a:r>
              <a:rPr lang="en-GB" sz="1800" dirty="0"/>
              <a:t> as XOR, addition or an Offset </a:t>
            </a:r>
          </a:p>
          <a:p>
            <a:pPr lvl="1"/>
            <a:endParaRPr lang="en-GB" sz="1600" dirty="0"/>
          </a:p>
        </p:txBody>
      </p:sp>
      <p:sp>
        <p:nvSpPr>
          <p:cNvPr id="4" name="Slide Number Placeholder 3">
            <a:extLst>
              <a:ext uri="{FF2B5EF4-FFF2-40B4-BE49-F238E27FC236}">
                <a16:creationId xmlns:a16="http://schemas.microsoft.com/office/drawing/2014/main" id="{BDB4449E-FEB5-4E46-A12B-4C37E2EBE9E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9A1B4FF-F7B9-4DD4-B4C7-243CA38D36EC}"/>
              </a:ext>
            </a:extLst>
          </p:cNvPr>
          <p:cNvSpPr>
            <a:spLocks noGrp="1"/>
          </p:cNvSpPr>
          <p:nvPr>
            <p:ph type="ftr" idx="14"/>
          </p:nvPr>
        </p:nvSpPr>
        <p:spPr/>
        <p:txBody>
          <a:bodyPr/>
          <a:lstStyle/>
          <a:p>
            <a:r>
              <a:rPr lang="en-GB" dirty="0"/>
              <a:t>Julien Sevin, Canon</a:t>
            </a:r>
          </a:p>
        </p:txBody>
      </p:sp>
      <p:sp>
        <p:nvSpPr>
          <p:cNvPr id="6" name="Date Placeholder 5">
            <a:extLst>
              <a:ext uri="{FF2B5EF4-FFF2-40B4-BE49-F238E27FC236}">
                <a16:creationId xmlns:a16="http://schemas.microsoft.com/office/drawing/2014/main" id="{FCF35776-C039-4B22-80FE-D184627E14F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79359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8E530-C268-49A4-A91D-5D682AA5AA34}"/>
              </a:ext>
            </a:extLst>
          </p:cNvPr>
          <p:cNvSpPr>
            <a:spLocks noGrp="1"/>
          </p:cNvSpPr>
          <p:nvPr>
            <p:ph type="title"/>
          </p:nvPr>
        </p:nvSpPr>
        <p:spPr/>
        <p:txBody>
          <a:bodyPr/>
          <a:lstStyle/>
          <a:p>
            <a:r>
              <a:rPr lang="en-GB" dirty="0"/>
              <a:t>CPE Parameters (</a:t>
            </a:r>
            <a:r>
              <a:rPr lang="en-US" dirty="0"/>
              <a:t>CPE_PARAM)</a:t>
            </a:r>
            <a:endParaRPr lang="en-GB" dirty="0"/>
          </a:p>
        </p:txBody>
      </p:sp>
      <p:sp>
        <p:nvSpPr>
          <p:cNvPr id="4" name="Slide Number Placeholder 3">
            <a:extLst>
              <a:ext uri="{FF2B5EF4-FFF2-40B4-BE49-F238E27FC236}">
                <a16:creationId xmlns:a16="http://schemas.microsoft.com/office/drawing/2014/main" id="{3E3F6CD0-4283-4ED4-87E7-1C28BFE4A8B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112B0AA-75CD-415F-9555-F9A5FEDFB8BC}"/>
              </a:ext>
            </a:extLst>
          </p:cNvPr>
          <p:cNvSpPr>
            <a:spLocks noGrp="1"/>
          </p:cNvSpPr>
          <p:nvPr>
            <p:ph type="ftr" idx="14"/>
          </p:nvPr>
        </p:nvSpPr>
        <p:spPr/>
        <p:txBody>
          <a:bodyPr/>
          <a:lstStyle/>
          <a:p>
            <a:r>
              <a:rPr lang="en-GB" dirty="0"/>
              <a:t>Julien Sevin, Canon</a:t>
            </a:r>
          </a:p>
        </p:txBody>
      </p:sp>
      <p:sp>
        <p:nvSpPr>
          <p:cNvPr id="6" name="Date Placeholder 5">
            <a:extLst>
              <a:ext uri="{FF2B5EF4-FFF2-40B4-BE49-F238E27FC236}">
                <a16:creationId xmlns:a16="http://schemas.microsoft.com/office/drawing/2014/main" id="{70128485-594D-4D6B-83DE-982B8CB0FC9B}"/>
              </a:ext>
            </a:extLst>
          </p:cNvPr>
          <p:cNvSpPr>
            <a:spLocks noGrp="1"/>
          </p:cNvSpPr>
          <p:nvPr>
            <p:ph type="dt" idx="15"/>
          </p:nvPr>
        </p:nvSpPr>
        <p:spPr/>
        <p:txBody>
          <a:bodyPr/>
          <a:lstStyle/>
          <a:p>
            <a:r>
              <a:rPr lang="en-US" dirty="0"/>
              <a:t>July 2023</a:t>
            </a:r>
            <a:endParaRPr lang="en-GB" dirty="0"/>
          </a:p>
        </p:txBody>
      </p:sp>
      <p:graphicFrame>
        <p:nvGraphicFramePr>
          <p:cNvPr id="7" name="Table 7">
            <a:extLst>
              <a:ext uri="{FF2B5EF4-FFF2-40B4-BE49-F238E27FC236}">
                <a16:creationId xmlns:a16="http://schemas.microsoft.com/office/drawing/2014/main" id="{FC206C1F-3442-4E08-9219-E3546EF55D8F}"/>
              </a:ext>
            </a:extLst>
          </p:cNvPr>
          <p:cNvGraphicFramePr>
            <a:graphicFrameLocks noGrp="1"/>
          </p:cNvGraphicFramePr>
          <p:nvPr>
            <p:extLst>
              <p:ext uri="{D42A27DB-BD31-4B8C-83A1-F6EECF244321}">
                <p14:modId xmlns:p14="http://schemas.microsoft.com/office/powerpoint/2010/main" val="707940617"/>
              </p:ext>
            </p:extLst>
          </p:nvPr>
        </p:nvGraphicFramePr>
        <p:xfrm>
          <a:off x="1240896" y="2118491"/>
          <a:ext cx="9104843" cy="2804160"/>
        </p:xfrm>
        <a:graphic>
          <a:graphicData uri="http://schemas.openxmlformats.org/drawingml/2006/table">
            <a:tbl>
              <a:tblPr firstRow="1" bandRow="1">
                <a:tableStyleId>{5940675A-B579-460E-94D1-54222C63F5DA}</a:tableStyleId>
              </a:tblPr>
              <a:tblGrid>
                <a:gridCol w="2438400">
                  <a:extLst>
                    <a:ext uri="{9D8B030D-6E8A-4147-A177-3AD203B41FA5}">
                      <a16:colId xmlns:a16="http://schemas.microsoft.com/office/drawing/2014/main" val="596649075"/>
                    </a:ext>
                  </a:extLst>
                </a:gridCol>
                <a:gridCol w="1744906">
                  <a:extLst>
                    <a:ext uri="{9D8B030D-6E8A-4147-A177-3AD203B41FA5}">
                      <a16:colId xmlns:a16="http://schemas.microsoft.com/office/drawing/2014/main" val="2832460053"/>
                    </a:ext>
                  </a:extLst>
                </a:gridCol>
                <a:gridCol w="2980515">
                  <a:extLst>
                    <a:ext uri="{9D8B030D-6E8A-4147-A177-3AD203B41FA5}">
                      <a16:colId xmlns:a16="http://schemas.microsoft.com/office/drawing/2014/main" val="215019129"/>
                    </a:ext>
                  </a:extLst>
                </a:gridCol>
                <a:gridCol w="1941022">
                  <a:extLst>
                    <a:ext uri="{9D8B030D-6E8A-4147-A177-3AD203B41FA5}">
                      <a16:colId xmlns:a16="http://schemas.microsoft.com/office/drawing/2014/main" val="1933500303"/>
                    </a:ext>
                  </a:extLst>
                </a:gridCol>
              </a:tblGrid>
              <a:tr h="370840">
                <a:tc>
                  <a:txBody>
                    <a:bodyPr/>
                    <a:lstStyle/>
                    <a:p>
                      <a:pPr algn="ctr"/>
                      <a:r>
                        <a:rPr lang="en-GB" sz="1600" dirty="0"/>
                        <a:t>CPE Parameters</a:t>
                      </a:r>
                    </a:p>
                  </a:txBody>
                  <a:tcPr/>
                </a:tc>
                <a:tc>
                  <a:txBody>
                    <a:bodyPr/>
                    <a:lstStyle/>
                    <a:p>
                      <a:pPr algn="ctr"/>
                      <a:r>
                        <a:rPr lang="en-GB" sz="1600" dirty="0"/>
                        <a:t>Requirement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Obfuscation procedure</a:t>
                      </a:r>
                    </a:p>
                  </a:txBody>
                  <a:tcPr/>
                </a:tc>
                <a:tc>
                  <a:txBody>
                    <a:bodyPr/>
                    <a:lstStyle/>
                    <a:p>
                      <a:pPr algn="ctr"/>
                      <a:r>
                        <a:rPr lang="en-GB" sz="1600" dirty="0"/>
                        <a:t>MLD</a:t>
                      </a:r>
                    </a:p>
                  </a:txBody>
                  <a:tcPr/>
                </a:tc>
                <a:extLst>
                  <a:ext uri="{0D108BD9-81ED-4DB2-BD59-A6C34878D82A}">
                    <a16:rowId xmlns:a16="http://schemas.microsoft.com/office/drawing/2014/main" val="3175239194"/>
                  </a:ext>
                </a:extLst>
              </a:tr>
              <a:tr h="370840">
                <a:tc>
                  <a:txBody>
                    <a:bodyPr/>
                    <a:lstStyle/>
                    <a:p>
                      <a:pPr algn="ctr"/>
                      <a:r>
                        <a:rPr lang="en-GB" sz="1600" dirty="0"/>
                        <a:t>MLD MAC address, SMAC, DMAC</a:t>
                      </a:r>
                    </a:p>
                  </a:txBody>
                  <a:tcPr/>
                </a:tc>
                <a:tc>
                  <a:txBody>
                    <a:bodyPr/>
                    <a:lstStyle/>
                    <a:p>
                      <a:pPr algn="ctr"/>
                      <a:r>
                        <a:rPr lang="en-GB" sz="1600" dirty="0"/>
                        <a:t>7</a:t>
                      </a:r>
                    </a:p>
                  </a:txBody>
                  <a:tcPr/>
                </a:tc>
                <a:tc>
                  <a:txBody>
                    <a:bodyPr/>
                    <a:lstStyle/>
                    <a:p>
                      <a:pPr algn="ctr"/>
                      <a:r>
                        <a:rPr lang="en-GB" sz="1600" dirty="0"/>
                        <a:t>reset-based</a:t>
                      </a:r>
                    </a:p>
                  </a:txBody>
                  <a:tcPr/>
                </a:tc>
                <a:tc>
                  <a:txBody>
                    <a:bodyPr/>
                    <a:lstStyle/>
                    <a:p>
                      <a:pPr marL="0" algn="ctr" defTabSz="914400" rtl="0" eaLnBrk="1" latinLnBrk="0" hangingPunct="1"/>
                      <a:r>
                        <a:rPr lang="en-US" sz="1600" kern="1200" dirty="0">
                          <a:solidFill>
                            <a:schemeClr val="tx1"/>
                          </a:solidFill>
                          <a:latin typeface="+mn-lt"/>
                          <a:ea typeface="+mn-ea"/>
                          <a:cs typeface="+mn-cs"/>
                        </a:rPr>
                        <a:t>Core and Per-Link</a:t>
                      </a:r>
                      <a:endParaRPr lang="en-GB" sz="1600" kern="1200" dirty="0">
                        <a:solidFill>
                          <a:schemeClr val="tx1"/>
                        </a:solidFill>
                        <a:latin typeface="+mn-lt"/>
                        <a:ea typeface="+mn-ea"/>
                        <a:cs typeface="+mn-cs"/>
                      </a:endParaRPr>
                    </a:p>
                  </a:txBody>
                  <a:tcPr/>
                </a:tc>
                <a:extLst>
                  <a:ext uri="{0D108BD9-81ED-4DB2-BD59-A6C34878D82A}">
                    <a16:rowId xmlns:a16="http://schemas.microsoft.com/office/drawing/2014/main" val="277857056"/>
                  </a:ext>
                </a:extLst>
              </a:tr>
              <a:tr h="370840">
                <a:tc>
                  <a:txBody>
                    <a:bodyPr/>
                    <a:lstStyle/>
                    <a:p>
                      <a:pPr algn="ctr"/>
                      <a:r>
                        <a:rPr lang="en-GB" sz="1600" dirty="0"/>
                        <a:t>UL/DL SN</a:t>
                      </a:r>
                    </a:p>
                  </a:txBody>
                  <a:tcPr/>
                </a:tc>
                <a:tc>
                  <a:txBody>
                    <a:bodyPr/>
                    <a:lstStyle/>
                    <a:p>
                      <a:pPr algn="ctr"/>
                      <a:r>
                        <a:rPr lang="en-GB" sz="1600" dirty="0"/>
                        <a:t>9</a:t>
                      </a:r>
                    </a:p>
                  </a:txBody>
                  <a:tcPr/>
                </a:tc>
                <a:tc>
                  <a:txBody>
                    <a:bodyPr/>
                    <a:lstStyle/>
                    <a:p>
                      <a:pPr algn="ctr"/>
                      <a:r>
                        <a:rPr lang="en-GB" sz="1600" dirty="0"/>
                        <a:t>reset-free</a:t>
                      </a:r>
                    </a:p>
                  </a:txBody>
                  <a:tcPr/>
                </a:tc>
                <a:tc>
                  <a:txBody>
                    <a:bodyPr/>
                    <a:lstStyle/>
                    <a:p>
                      <a:pPr marL="0" algn="ctr" defTabSz="914400" rtl="0" eaLnBrk="1" latinLnBrk="0" hangingPunct="1"/>
                      <a:r>
                        <a:rPr lang="en-US" sz="1600" kern="1200" dirty="0">
                          <a:solidFill>
                            <a:schemeClr val="tx1"/>
                          </a:solidFill>
                          <a:latin typeface="+mn-lt"/>
                          <a:ea typeface="+mn-ea"/>
                          <a:cs typeface="+mn-cs"/>
                        </a:rPr>
                        <a:t>Core or Per-Link</a:t>
                      </a:r>
                      <a:endParaRPr lang="en-GB" sz="1600" kern="1200" dirty="0">
                        <a:solidFill>
                          <a:schemeClr val="tx1"/>
                        </a:solidFill>
                        <a:latin typeface="+mn-lt"/>
                        <a:ea typeface="+mn-ea"/>
                        <a:cs typeface="+mn-cs"/>
                      </a:endParaRPr>
                    </a:p>
                  </a:txBody>
                  <a:tcPr/>
                </a:tc>
                <a:extLst>
                  <a:ext uri="{0D108BD9-81ED-4DB2-BD59-A6C34878D82A}">
                    <a16:rowId xmlns:a16="http://schemas.microsoft.com/office/drawing/2014/main" val="2359328145"/>
                  </a:ext>
                </a:extLst>
              </a:tr>
              <a:tr h="370840">
                <a:tc>
                  <a:txBody>
                    <a:bodyPr/>
                    <a:lstStyle/>
                    <a:p>
                      <a:pPr algn="ctr"/>
                      <a:r>
                        <a:rPr lang="en-GB" sz="1600" dirty="0"/>
                        <a:t>UL/DL Scrambler Seed </a:t>
                      </a:r>
                    </a:p>
                  </a:txBody>
                  <a:tcPr/>
                </a:tc>
                <a:tc>
                  <a:txBody>
                    <a:bodyPr/>
                    <a:lstStyle/>
                    <a:p>
                      <a:pPr algn="ctr"/>
                      <a:r>
                        <a:rPr lang="en-GB" sz="1600" dirty="0"/>
                        <a:t>9</a:t>
                      </a:r>
                    </a:p>
                  </a:txBody>
                  <a:tcPr/>
                </a:tc>
                <a:tc>
                  <a:txBody>
                    <a:bodyPr/>
                    <a:lstStyle/>
                    <a:p>
                      <a:pPr algn="ctr"/>
                      <a:r>
                        <a:rPr lang="en-GB" sz="1600" dirty="0"/>
                        <a:t>reset-based</a:t>
                      </a:r>
                    </a:p>
                  </a:txBody>
                  <a:tcPr/>
                </a:tc>
                <a:tc>
                  <a:txBody>
                    <a:bodyPr/>
                    <a:lstStyle/>
                    <a:p>
                      <a:pPr marL="0" algn="ctr" defTabSz="914400" rtl="0" eaLnBrk="1" latinLnBrk="0" hangingPunct="1"/>
                      <a:r>
                        <a:rPr lang="en-US" sz="1600" kern="1200" dirty="0">
                          <a:solidFill>
                            <a:schemeClr val="tx1"/>
                          </a:solidFill>
                          <a:latin typeface="+mn-lt"/>
                          <a:ea typeface="+mn-ea"/>
                          <a:cs typeface="+mn-cs"/>
                        </a:rPr>
                        <a:t>Per-Link</a:t>
                      </a:r>
                      <a:endParaRPr lang="en-GB" sz="1600" kern="1200" dirty="0">
                        <a:solidFill>
                          <a:schemeClr val="tx1"/>
                        </a:solidFill>
                        <a:latin typeface="+mn-lt"/>
                        <a:ea typeface="+mn-ea"/>
                        <a:cs typeface="+mn-cs"/>
                      </a:endParaRPr>
                    </a:p>
                  </a:txBody>
                  <a:tcPr/>
                </a:tc>
                <a:extLst>
                  <a:ext uri="{0D108BD9-81ED-4DB2-BD59-A6C34878D82A}">
                    <a16:rowId xmlns:a16="http://schemas.microsoft.com/office/drawing/2014/main" val="1461379839"/>
                  </a:ext>
                </a:extLst>
              </a:tr>
              <a:tr h="370840">
                <a:tc>
                  <a:txBody>
                    <a:bodyPr/>
                    <a:lstStyle/>
                    <a:p>
                      <a:pPr algn="ctr"/>
                      <a:r>
                        <a:rPr lang="en-GB" sz="1600" dirty="0"/>
                        <a:t>UL/DL PN </a:t>
                      </a:r>
                    </a:p>
                  </a:txBody>
                  <a:tcPr/>
                </a:tc>
                <a:tc>
                  <a:txBody>
                    <a:bodyPr/>
                    <a:lstStyle/>
                    <a:p>
                      <a:pPr algn="ctr"/>
                      <a:r>
                        <a:rPr lang="en-GB" sz="1600" dirty="0"/>
                        <a:t>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reset-free</a:t>
                      </a:r>
                    </a:p>
                  </a:txBody>
                  <a:tcPr/>
                </a:tc>
                <a:tc>
                  <a:txBody>
                    <a:bodyPr/>
                    <a:lstStyle/>
                    <a:p>
                      <a:pPr marL="0" algn="ctr" defTabSz="914400" rtl="0" eaLnBrk="1" latinLnBrk="0" hangingPunct="1"/>
                      <a:r>
                        <a:rPr lang="en-GB" sz="1600" kern="1200" dirty="0">
                          <a:solidFill>
                            <a:schemeClr val="tx1"/>
                          </a:solidFill>
                          <a:latin typeface="+mn-lt"/>
                          <a:ea typeface="+mn-ea"/>
                          <a:cs typeface="+mn-cs"/>
                        </a:rPr>
                        <a:t>Core</a:t>
                      </a:r>
                    </a:p>
                  </a:txBody>
                  <a:tcPr/>
                </a:tc>
                <a:extLst>
                  <a:ext uri="{0D108BD9-81ED-4DB2-BD59-A6C34878D82A}">
                    <a16:rowId xmlns:a16="http://schemas.microsoft.com/office/drawing/2014/main" val="3114457769"/>
                  </a:ext>
                </a:extLst>
              </a:tr>
              <a:tr h="370840">
                <a:tc>
                  <a:txBody>
                    <a:bodyPr/>
                    <a:lstStyle/>
                    <a:p>
                      <a:pPr algn="ctr"/>
                      <a:r>
                        <a:rPr lang="en-GB" sz="1600" dirty="0"/>
                        <a:t>AID</a:t>
                      </a:r>
                    </a:p>
                  </a:txBody>
                  <a:tcPr/>
                </a:tc>
                <a:tc>
                  <a:txBody>
                    <a:bodyPr/>
                    <a:lstStyle/>
                    <a:p>
                      <a:pPr algn="ctr"/>
                      <a:r>
                        <a:rPr lang="en-GB" sz="1600" dirty="0"/>
                        <a:t>11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reset-based</a:t>
                      </a:r>
                    </a:p>
                  </a:txBody>
                  <a:tcPr/>
                </a:tc>
                <a:tc>
                  <a:txBody>
                    <a:bodyPr/>
                    <a:lstStyle/>
                    <a:p>
                      <a:pPr marL="0" algn="ctr" defTabSz="914400" rtl="0" eaLnBrk="1" latinLnBrk="0" hangingPunct="1"/>
                      <a:r>
                        <a:rPr lang="en-US" sz="1600" kern="1200" dirty="0">
                          <a:solidFill>
                            <a:schemeClr val="tx1"/>
                          </a:solidFill>
                          <a:latin typeface="+mn-lt"/>
                          <a:ea typeface="+mn-ea"/>
                          <a:cs typeface="+mn-cs"/>
                        </a:rPr>
                        <a:t>Core</a:t>
                      </a:r>
                      <a:endParaRPr lang="en-GB" sz="1600" kern="1200" dirty="0">
                        <a:solidFill>
                          <a:schemeClr val="tx1"/>
                        </a:solidFill>
                        <a:latin typeface="+mn-lt"/>
                        <a:ea typeface="+mn-ea"/>
                        <a:cs typeface="+mn-cs"/>
                      </a:endParaRPr>
                    </a:p>
                  </a:txBody>
                  <a:tcPr/>
                </a:tc>
                <a:extLst>
                  <a:ext uri="{0D108BD9-81ED-4DB2-BD59-A6C34878D82A}">
                    <a16:rowId xmlns:a16="http://schemas.microsoft.com/office/drawing/2014/main" val="858766414"/>
                  </a:ext>
                </a:extLst>
              </a:tr>
              <a:tr h="370840">
                <a:tc>
                  <a:txBody>
                    <a:bodyPr/>
                    <a:lstStyle/>
                    <a:p>
                      <a:pPr algn="ctr"/>
                      <a:r>
                        <a:rPr lang="en-GB" sz="1600" dirty="0"/>
                        <a:t>UL/DL TID </a:t>
                      </a:r>
                    </a:p>
                  </a:txBody>
                  <a:tcPr/>
                </a:tc>
                <a:tc>
                  <a:txBody>
                    <a:bodyPr/>
                    <a:lstStyle/>
                    <a:p>
                      <a:pPr algn="ctr"/>
                      <a:r>
                        <a:rPr lang="en-GB" sz="1600" dirty="0"/>
                        <a:t>30</a:t>
                      </a:r>
                    </a:p>
                  </a:txBody>
                  <a:tcPr/>
                </a:tc>
                <a:tc>
                  <a:txBody>
                    <a:bodyPr/>
                    <a:lstStyle/>
                    <a:p>
                      <a:pPr algn="ctr"/>
                      <a:r>
                        <a:rPr lang="en-GB" sz="1600" dirty="0"/>
                        <a:t>reset-free</a:t>
                      </a:r>
                    </a:p>
                  </a:txBody>
                  <a:tcPr/>
                </a:tc>
                <a:tc>
                  <a:txBody>
                    <a:bodyPr/>
                    <a:lstStyle/>
                    <a:p>
                      <a:pPr marL="0" algn="ctr" defTabSz="914400" rtl="0" eaLnBrk="1" latinLnBrk="0" hangingPunct="1"/>
                      <a:r>
                        <a:rPr lang="en-US" sz="1600" kern="1200" dirty="0">
                          <a:solidFill>
                            <a:schemeClr val="tx1"/>
                          </a:solidFill>
                          <a:latin typeface="+mn-lt"/>
                          <a:ea typeface="+mn-ea"/>
                          <a:cs typeface="+mn-cs"/>
                        </a:rPr>
                        <a:t>Core</a:t>
                      </a:r>
                      <a:endParaRPr lang="en-GB" sz="1600" kern="1200" dirty="0">
                        <a:solidFill>
                          <a:schemeClr val="tx1"/>
                        </a:solidFill>
                        <a:latin typeface="+mn-lt"/>
                        <a:ea typeface="+mn-ea"/>
                        <a:cs typeface="+mn-cs"/>
                      </a:endParaRPr>
                    </a:p>
                  </a:txBody>
                  <a:tcPr/>
                </a:tc>
                <a:extLst>
                  <a:ext uri="{0D108BD9-81ED-4DB2-BD59-A6C34878D82A}">
                    <a16:rowId xmlns:a16="http://schemas.microsoft.com/office/drawing/2014/main" val="103822720"/>
                  </a:ext>
                </a:extLst>
              </a:tr>
            </a:tbl>
          </a:graphicData>
        </a:graphic>
      </p:graphicFrame>
      <p:sp>
        <p:nvSpPr>
          <p:cNvPr id="12" name="TextBox 11">
            <a:extLst>
              <a:ext uri="{FF2B5EF4-FFF2-40B4-BE49-F238E27FC236}">
                <a16:creationId xmlns:a16="http://schemas.microsoft.com/office/drawing/2014/main" id="{E32D58EC-8D66-420E-AA08-F1CEB0DC782B}"/>
              </a:ext>
            </a:extLst>
          </p:cNvPr>
          <p:cNvSpPr txBox="1"/>
          <p:nvPr/>
        </p:nvSpPr>
        <p:spPr>
          <a:xfrm>
            <a:off x="1295400" y="5081848"/>
            <a:ext cx="10210800" cy="1200329"/>
          </a:xfrm>
          <a:prstGeom prst="rect">
            <a:avLst/>
          </a:prstGeom>
          <a:noFill/>
        </p:spPr>
        <p:txBody>
          <a:bodyPr wrap="square">
            <a:spAutoFit/>
          </a:bodyPr>
          <a:lstStyle/>
          <a:p>
            <a:pPr marL="285750" indent="-285750">
              <a:buFont typeface="Arial" panose="020B0604020202020204" pitchFamily="34" charset="0"/>
              <a:buChar char="•"/>
            </a:pPr>
            <a:r>
              <a:rPr lang="en-US" sz="1800" dirty="0">
                <a:solidFill>
                  <a:schemeClr val="tx1"/>
                </a:solidFill>
              </a:rPr>
              <a:t>In MLO, assign a mask/value per-link or per-MLD (common to all links)</a:t>
            </a:r>
          </a:p>
          <a:p>
            <a:pPr marL="285750" indent="-285750">
              <a:buFont typeface="Arial" panose="020B0604020202020204" pitchFamily="34" charset="0"/>
              <a:buChar char="•"/>
            </a:pPr>
            <a:r>
              <a:rPr lang="en-US" sz="1800" dirty="0">
                <a:solidFill>
                  <a:schemeClr val="tx1"/>
                </a:solidFill>
              </a:rPr>
              <a:t>Assign only one mask for both UL and DL could be sufficient</a:t>
            </a:r>
          </a:p>
          <a:p>
            <a:pPr marL="285750" indent="-285750">
              <a:buFont typeface="Arial" panose="020B0604020202020204" pitchFamily="34" charset="0"/>
              <a:buChar char="•"/>
            </a:pPr>
            <a:r>
              <a:rPr lang="en-GB" sz="1800" dirty="0">
                <a:solidFill>
                  <a:schemeClr val="tx1"/>
                </a:solidFill>
              </a:rPr>
              <a:t>A mask per TID can be also envisaged for SN</a:t>
            </a:r>
          </a:p>
          <a:p>
            <a:pPr marL="285750" indent="-285750">
              <a:buFont typeface="Arial" panose="020B0604020202020204" pitchFamily="34" charset="0"/>
              <a:buChar char="•"/>
            </a:pPr>
            <a:endParaRPr lang="en-GB" sz="1800" dirty="0">
              <a:solidFill>
                <a:schemeClr val="tx1"/>
              </a:solidFill>
            </a:endParaRPr>
          </a:p>
        </p:txBody>
      </p:sp>
    </p:spTree>
    <p:extLst>
      <p:ext uri="{BB962C8B-B14F-4D97-AF65-F5344CB8AC3E}">
        <p14:creationId xmlns:p14="http://schemas.microsoft.com/office/powerpoint/2010/main" val="3127449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5154D89-7383-4808-922F-929A7126D75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B01172B-B33D-48D6-A5E1-14679CDC433B}"/>
              </a:ext>
            </a:extLst>
          </p:cNvPr>
          <p:cNvSpPr>
            <a:spLocks noGrp="1"/>
          </p:cNvSpPr>
          <p:nvPr>
            <p:ph type="ftr" idx="14"/>
          </p:nvPr>
        </p:nvSpPr>
        <p:spPr/>
        <p:txBody>
          <a:bodyPr/>
          <a:lstStyle/>
          <a:p>
            <a:r>
              <a:rPr lang="en-GB" dirty="0"/>
              <a:t>Julien Sevin, Canon</a:t>
            </a:r>
          </a:p>
        </p:txBody>
      </p:sp>
      <p:sp>
        <p:nvSpPr>
          <p:cNvPr id="6" name="Date Placeholder 5">
            <a:extLst>
              <a:ext uri="{FF2B5EF4-FFF2-40B4-BE49-F238E27FC236}">
                <a16:creationId xmlns:a16="http://schemas.microsoft.com/office/drawing/2014/main" id="{D560D365-20B2-44F1-B4F0-469875A9F62D}"/>
              </a:ext>
            </a:extLst>
          </p:cNvPr>
          <p:cNvSpPr>
            <a:spLocks noGrp="1"/>
          </p:cNvSpPr>
          <p:nvPr>
            <p:ph type="dt" idx="15"/>
          </p:nvPr>
        </p:nvSpPr>
        <p:spPr/>
        <p:txBody>
          <a:bodyPr/>
          <a:lstStyle/>
          <a:p>
            <a:r>
              <a:rPr lang="en-US" dirty="0"/>
              <a:t>July 2023</a:t>
            </a:r>
            <a:endParaRPr lang="en-GB" dirty="0"/>
          </a:p>
        </p:txBody>
      </p:sp>
      <p:sp>
        <p:nvSpPr>
          <p:cNvPr id="7" name="Title 1">
            <a:extLst>
              <a:ext uri="{FF2B5EF4-FFF2-40B4-BE49-F238E27FC236}">
                <a16:creationId xmlns:a16="http://schemas.microsoft.com/office/drawing/2014/main" id="{57BD29EF-44A4-40BE-A950-D5C533DF1082}"/>
              </a:ext>
            </a:extLst>
          </p:cNvPr>
          <p:cNvSpPr txBox="1">
            <a:spLocks/>
          </p:cNvSpPr>
          <p:nvPr/>
        </p:nvSpPr>
        <p:spPr bwMode="auto">
          <a:xfrm>
            <a:off x="914401" y="76517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CPE Parameters Obfuscation Computation</a:t>
            </a:r>
          </a:p>
        </p:txBody>
      </p:sp>
      <p:sp>
        <p:nvSpPr>
          <p:cNvPr id="8" name="Content Placeholder 2">
            <a:extLst>
              <a:ext uri="{FF2B5EF4-FFF2-40B4-BE49-F238E27FC236}">
                <a16:creationId xmlns:a16="http://schemas.microsoft.com/office/drawing/2014/main" id="{7336C492-8FD0-4CE8-8921-9D9106986104}"/>
              </a:ext>
            </a:extLst>
          </p:cNvPr>
          <p:cNvSpPr txBox="1">
            <a:spLocks/>
          </p:cNvSpPr>
          <p:nvPr/>
        </p:nvSpPr>
        <p:spPr bwMode="auto">
          <a:xfrm>
            <a:off x="1193800" y="1890728"/>
            <a:ext cx="10361084" cy="211118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Arial" panose="020B0604020202020204" pitchFamily="34" charset="0"/>
              <a:buChar char="•"/>
            </a:pPr>
            <a:r>
              <a:rPr lang="en-GB" sz="1800" kern="0" dirty="0"/>
              <a:t>The objective of the computation procedure is to assign at once </a:t>
            </a:r>
            <a:r>
              <a:rPr lang="en-US" sz="1800" dirty="0"/>
              <a:t>a new reset value for each reset-based CPE parameter and a new mask for each reset-free CPE parameter</a:t>
            </a:r>
            <a:endParaRPr lang="fr-FR" sz="1600" kern="0" dirty="0"/>
          </a:p>
          <a:p>
            <a:pPr algn="just">
              <a:buFont typeface="Arial" panose="020B0604020202020204" pitchFamily="34" charset="0"/>
              <a:buChar char="•"/>
            </a:pPr>
            <a:r>
              <a:rPr lang="en-GB" sz="1800" kern="0" dirty="0"/>
              <a:t>It is </a:t>
            </a:r>
            <a:r>
              <a:rPr lang="en-GB" sz="1800" dirty="0"/>
              <a:t>executed </a:t>
            </a:r>
            <a:r>
              <a:rPr lang="en-US" sz="1800" dirty="0"/>
              <a:t>in parallel by the CPE Client and the CPE AP with a shared private information (ERCM key) and a shared public information (CPE STA </a:t>
            </a:r>
            <a:r>
              <a:rPr lang="en-US" sz="1800" b="1" dirty="0">
                <a:solidFill>
                  <a:srgbClr val="101010"/>
                </a:solidFill>
              </a:rPr>
              <a:t>@MAC</a:t>
            </a:r>
            <a:r>
              <a:rPr lang="en-US" sz="1800" dirty="0"/>
              <a:t>) by using the </a:t>
            </a:r>
            <a:r>
              <a:rPr lang="en-US" sz="1800" b="1" dirty="0">
                <a:solidFill>
                  <a:srgbClr val="101010"/>
                </a:solidFill>
              </a:rPr>
              <a:t>standardized PRF (section 12.7.1.2 -IEEE Std 802.11-2020)</a:t>
            </a:r>
            <a:endParaRPr lang="en-US" sz="1800" dirty="0">
              <a:solidFill>
                <a:srgbClr val="101010"/>
              </a:solidFill>
            </a:endParaRPr>
          </a:p>
          <a:p>
            <a:pPr algn="just">
              <a:buFont typeface="Arial" panose="020B0604020202020204" pitchFamily="34" charset="0"/>
              <a:buChar char="•"/>
            </a:pPr>
            <a:r>
              <a:rPr lang="en-US" sz="1800" dirty="0">
                <a:solidFill>
                  <a:srgbClr val="101010"/>
                </a:solidFill>
              </a:rPr>
              <a:t>Only one execution </a:t>
            </a:r>
            <a:r>
              <a:rPr lang="en-GB" sz="1800" kern="0" dirty="0"/>
              <a:t>of the computation procedure </a:t>
            </a:r>
            <a:r>
              <a:rPr lang="en-US" sz="1800" dirty="0">
                <a:solidFill>
                  <a:srgbClr val="101010"/>
                </a:solidFill>
              </a:rPr>
              <a:t>is necessary to obfuscate the list of CPE Parameters</a:t>
            </a:r>
            <a:endParaRPr lang="en-US" sz="1800" b="1" dirty="0">
              <a:solidFill>
                <a:srgbClr val="101010"/>
              </a:solidFill>
            </a:endParaRPr>
          </a:p>
          <a:p>
            <a:pPr marL="0" indent="0" algn="just"/>
            <a:endParaRPr lang="en-GB" sz="1800" b="0" kern="0" dirty="0"/>
          </a:p>
          <a:p>
            <a:pPr algn="just">
              <a:buFont typeface="Arial" panose="020B0604020202020204" pitchFamily="34" charset="0"/>
              <a:buChar char="•"/>
            </a:pPr>
            <a:endParaRPr lang="en-GB" sz="2000" b="0" kern="0" dirty="0"/>
          </a:p>
          <a:p>
            <a:pPr algn="just">
              <a:buFont typeface="Arial" panose="020B0604020202020204" pitchFamily="34" charset="0"/>
              <a:buChar char="•"/>
            </a:pPr>
            <a:endParaRPr lang="en-GB" sz="2000" b="0" kern="0" dirty="0"/>
          </a:p>
          <a:p>
            <a:pPr algn="just">
              <a:buFont typeface="Arial" panose="020B0604020202020204" pitchFamily="34" charset="0"/>
              <a:buChar char="•"/>
            </a:pPr>
            <a:endParaRPr lang="en-GB" sz="2000" b="0" kern="0" dirty="0"/>
          </a:p>
          <a:p>
            <a:endParaRPr lang="en-GB" sz="1200" kern="0" dirty="0"/>
          </a:p>
        </p:txBody>
      </p:sp>
      <p:sp>
        <p:nvSpPr>
          <p:cNvPr id="9" name="TextBox 8">
            <a:extLst>
              <a:ext uri="{FF2B5EF4-FFF2-40B4-BE49-F238E27FC236}">
                <a16:creationId xmlns:a16="http://schemas.microsoft.com/office/drawing/2014/main" id="{0D600813-A8CC-4A1A-BD1C-43717DA6EB5F}"/>
              </a:ext>
            </a:extLst>
          </p:cNvPr>
          <p:cNvSpPr txBox="1"/>
          <p:nvPr/>
        </p:nvSpPr>
        <p:spPr>
          <a:xfrm>
            <a:off x="1676400" y="4509859"/>
            <a:ext cx="9878484" cy="1569660"/>
          </a:xfrm>
          <a:prstGeom prst="rect">
            <a:avLst/>
          </a:prstGeom>
          <a:solidFill>
            <a:schemeClr val="bg1"/>
          </a:solidFill>
        </p:spPr>
        <p:txBody>
          <a:bodyPr wrap="square">
            <a:spAutoFit/>
          </a:bodyPr>
          <a:lstStyle/>
          <a:p>
            <a:endParaRPr lang="en-US" sz="2000" b="1"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endParaRPr>
          </a:p>
          <a:p>
            <a:r>
              <a:rPr lang="en-US" sz="2000" b="1" kern="12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CPE_PARAM</a:t>
            </a:r>
            <a:r>
              <a:rPr lang="en-US" sz="2000" b="1" dirty="0">
                <a:solidFill>
                  <a:srgbClr val="101010"/>
                </a:solidFill>
              </a:rPr>
              <a:t> (n+1) = PRF-M\L( ERCM Key, “ERCM”, @MAC (n))</a:t>
            </a:r>
            <a:endParaRPr lang="en-US" sz="1600" dirty="0">
              <a:solidFill>
                <a:srgbClr val="101010"/>
              </a:solidFill>
            </a:endParaRPr>
          </a:p>
          <a:p>
            <a:r>
              <a:rPr lang="en-US" sz="1400" dirty="0">
                <a:solidFill>
                  <a:srgbClr val="101010"/>
                </a:solidFill>
              </a:rPr>
              <a:t>ERCM Key is the private key used to the specific purpose of obfuscation</a:t>
            </a:r>
          </a:p>
          <a:p>
            <a:r>
              <a:rPr lang="en-US" sz="1400" dirty="0">
                <a:solidFill>
                  <a:srgbClr val="101010"/>
                </a:solidFill>
              </a:rPr>
              <a:t>@MAC (n) is the current MAC address of the CPE Client </a:t>
            </a:r>
            <a:r>
              <a:rPr lang="en-US" sz="1400" dirty="0">
                <a:solidFill>
                  <a:schemeClr val="tx1"/>
                </a:solidFill>
              </a:rPr>
              <a:t>(</a:t>
            </a:r>
            <a:r>
              <a:rPr lang="en-GB" sz="1400" dirty="0">
                <a:solidFill>
                  <a:schemeClr val="tx1"/>
                </a:solidFill>
              </a:rPr>
              <a:t>MLD @MAC, SMAC or DMAC) </a:t>
            </a:r>
            <a:endParaRPr lang="en-US" sz="1400" dirty="0">
              <a:solidFill>
                <a:schemeClr val="tx1"/>
              </a:solidFill>
            </a:endParaRPr>
          </a:p>
          <a:p>
            <a:r>
              <a:rPr lang="en-US" sz="1400" dirty="0">
                <a:solidFill>
                  <a:srgbClr val="101010"/>
                </a:solidFill>
              </a:rPr>
              <a:t>M = 128, 192, 256, 384, 512 or 704</a:t>
            </a:r>
          </a:p>
          <a:p>
            <a:r>
              <a:rPr lang="en-US" sz="1400" dirty="0">
                <a:solidFill>
                  <a:srgbClr val="101010"/>
                </a:solidFill>
              </a:rPr>
              <a:t>L the leftmost bits corresponding to the sum of the lengths of the CPE parameters</a:t>
            </a:r>
          </a:p>
        </p:txBody>
      </p:sp>
      <p:sp>
        <p:nvSpPr>
          <p:cNvPr id="2" name="Left Brace 1">
            <a:extLst>
              <a:ext uri="{FF2B5EF4-FFF2-40B4-BE49-F238E27FC236}">
                <a16:creationId xmlns:a16="http://schemas.microsoft.com/office/drawing/2014/main" id="{0561DC9B-89DB-42D5-A829-542F4E3BAD8E}"/>
              </a:ext>
            </a:extLst>
          </p:cNvPr>
          <p:cNvSpPr/>
          <p:nvPr/>
        </p:nvSpPr>
        <p:spPr bwMode="auto">
          <a:xfrm rot="5400000">
            <a:off x="5981700" y="4117558"/>
            <a:ext cx="76200" cy="137160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a:ln>
                <a:noFill/>
              </a:ln>
              <a:solidFill>
                <a:schemeClr val="bg1"/>
              </a:solidFill>
              <a:effectLst/>
              <a:latin typeface="Times New Roman" pitchFamily="16" charset="0"/>
              <a:ea typeface="MS Gothic" charset="-128"/>
            </a:endParaRPr>
          </a:p>
        </p:txBody>
      </p:sp>
      <p:sp>
        <p:nvSpPr>
          <p:cNvPr id="10" name="Left Brace 9">
            <a:extLst>
              <a:ext uri="{FF2B5EF4-FFF2-40B4-BE49-F238E27FC236}">
                <a16:creationId xmlns:a16="http://schemas.microsoft.com/office/drawing/2014/main" id="{6A50353B-0CF0-4080-BF55-DF17F8F4EBC4}"/>
              </a:ext>
            </a:extLst>
          </p:cNvPr>
          <p:cNvSpPr/>
          <p:nvPr/>
        </p:nvSpPr>
        <p:spPr bwMode="auto">
          <a:xfrm rot="5400000">
            <a:off x="8458625" y="4244267"/>
            <a:ext cx="45719" cy="117263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a:ln>
                <a:noFill/>
              </a:ln>
              <a:solidFill>
                <a:schemeClr val="bg1"/>
              </a:solidFill>
              <a:effectLst/>
              <a:latin typeface="Times New Roman" pitchFamily="16" charset="0"/>
              <a:ea typeface="MS Gothic" charset="-128"/>
            </a:endParaRPr>
          </a:p>
        </p:txBody>
      </p:sp>
      <p:sp>
        <p:nvSpPr>
          <p:cNvPr id="3" name="TextBox 2">
            <a:extLst>
              <a:ext uri="{FF2B5EF4-FFF2-40B4-BE49-F238E27FC236}">
                <a16:creationId xmlns:a16="http://schemas.microsoft.com/office/drawing/2014/main" id="{CCF7327E-8017-4327-BACD-73A0BFC2AB5E}"/>
              </a:ext>
            </a:extLst>
          </p:cNvPr>
          <p:cNvSpPr txBox="1"/>
          <p:nvPr/>
        </p:nvSpPr>
        <p:spPr>
          <a:xfrm>
            <a:off x="5286935" y="4438516"/>
            <a:ext cx="1562100" cy="307777"/>
          </a:xfrm>
          <a:prstGeom prst="rect">
            <a:avLst/>
          </a:prstGeom>
          <a:noFill/>
        </p:spPr>
        <p:txBody>
          <a:bodyPr wrap="square" rtlCol="0">
            <a:spAutoFit/>
          </a:bodyPr>
          <a:lstStyle/>
          <a:p>
            <a:pPr algn="l"/>
            <a:r>
              <a:rPr lang="en-GB" sz="1400" dirty="0">
                <a:solidFill>
                  <a:schemeClr val="tx1"/>
                </a:solidFill>
              </a:rPr>
              <a:t>Ensure the privacy</a:t>
            </a:r>
          </a:p>
        </p:txBody>
      </p:sp>
      <p:sp>
        <p:nvSpPr>
          <p:cNvPr id="11" name="TextBox 10">
            <a:extLst>
              <a:ext uri="{FF2B5EF4-FFF2-40B4-BE49-F238E27FC236}">
                <a16:creationId xmlns:a16="http://schemas.microsoft.com/office/drawing/2014/main" id="{EF70335B-A8B0-4021-8A0B-C391BA8E8B35}"/>
              </a:ext>
            </a:extLst>
          </p:cNvPr>
          <p:cNvSpPr txBox="1"/>
          <p:nvPr/>
        </p:nvSpPr>
        <p:spPr>
          <a:xfrm>
            <a:off x="7696201" y="4319966"/>
            <a:ext cx="3276600" cy="523220"/>
          </a:xfrm>
          <a:prstGeom prst="rect">
            <a:avLst/>
          </a:prstGeom>
          <a:noFill/>
        </p:spPr>
        <p:txBody>
          <a:bodyPr wrap="square" rtlCol="0">
            <a:spAutoFit/>
          </a:bodyPr>
          <a:lstStyle/>
          <a:p>
            <a:pPr algn="l"/>
            <a:r>
              <a:rPr lang="en-GB" sz="1400" dirty="0">
                <a:solidFill>
                  <a:schemeClr val="tx1"/>
                </a:solidFill>
              </a:rPr>
              <a:t>Ensure a different output set at each execution</a:t>
            </a:r>
          </a:p>
        </p:txBody>
      </p:sp>
      <p:sp>
        <p:nvSpPr>
          <p:cNvPr id="12" name="Left Brace 11">
            <a:extLst>
              <a:ext uri="{FF2B5EF4-FFF2-40B4-BE49-F238E27FC236}">
                <a16:creationId xmlns:a16="http://schemas.microsoft.com/office/drawing/2014/main" id="{18EB61EE-E14B-4806-B4FB-09C270AB6AC0}"/>
              </a:ext>
            </a:extLst>
          </p:cNvPr>
          <p:cNvSpPr/>
          <p:nvPr/>
        </p:nvSpPr>
        <p:spPr bwMode="auto">
          <a:xfrm rot="5400000">
            <a:off x="2706375" y="3704097"/>
            <a:ext cx="156821" cy="2050427"/>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9A30E19A-8177-4E1A-8D04-DEED641C5FE2}"/>
              </a:ext>
            </a:extLst>
          </p:cNvPr>
          <p:cNvSpPr txBox="1"/>
          <p:nvPr/>
        </p:nvSpPr>
        <p:spPr>
          <a:xfrm>
            <a:off x="1726203" y="4181280"/>
            <a:ext cx="2713566" cy="523220"/>
          </a:xfrm>
          <a:prstGeom prst="rect">
            <a:avLst/>
          </a:prstGeom>
          <a:noFill/>
        </p:spPr>
        <p:txBody>
          <a:bodyPr wrap="square" rtlCol="0">
            <a:spAutoFit/>
          </a:bodyPr>
          <a:lstStyle/>
          <a:p>
            <a:pPr algn="ctr"/>
            <a:r>
              <a:rPr lang="en-GB" sz="1400" dirty="0">
                <a:solidFill>
                  <a:schemeClr val="tx1"/>
                </a:solidFill>
              </a:rPr>
              <a:t>New set of obfuscation parameters to obfuscate </a:t>
            </a:r>
            <a:r>
              <a:rPr lang="en-US" sz="1400" dirty="0">
                <a:solidFill>
                  <a:srgbClr val="101010"/>
                </a:solidFill>
              </a:rPr>
              <a:t>CPE Parameters</a:t>
            </a:r>
            <a:endParaRPr lang="en-GB" sz="1400" dirty="0">
              <a:solidFill>
                <a:schemeClr val="tx1"/>
              </a:solidFill>
            </a:endParaRPr>
          </a:p>
        </p:txBody>
      </p:sp>
    </p:spTree>
    <p:extLst>
      <p:ext uri="{BB962C8B-B14F-4D97-AF65-F5344CB8AC3E}">
        <p14:creationId xmlns:p14="http://schemas.microsoft.com/office/powerpoint/2010/main" val="4281700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dirty="0">
                <a:solidFill>
                  <a:schemeClr val="tx1"/>
                </a:solidFill>
              </a:rPr>
              <a:t>July 2023</a:t>
            </a:r>
            <a:endParaRPr lang="en-GB" dirty="0">
              <a:solidFill>
                <a:schemeClr val="tx1"/>
              </a:solidFill>
            </a:endParaRPr>
          </a:p>
        </p:txBody>
      </p:sp>
      <p:sp>
        <p:nvSpPr>
          <p:cNvPr id="158" name="Title 1">
            <a:extLst>
              <a:ext uri="{FF2B5EF4-FFF2-40B4-BE49-F238E27FC236}">
                <a16:creationId xmlns:a16="http://schemas.microsoft.com/office/drawing/2014/main" id="{8521FA8F-ABCA-4236-9158-C6D4D4F7D5D0}"/>
              </a:ext>
            </a:extLst>
          </p:cNvPr>
          <p:cNvSpPr>
            <a:spLocks noGrp="1"/>
          </p:cNvSpPr>
          <p:nvPr>
            <p:ph type="title"/>
          </p:nvPr>
        </p:nvSpPr>
        <p:spPr>
          <a:xfrm>
            <a:off x="929217" y="610907"/>
            <a:ext cx="10361084" cy="1065213"/>
          </a:xfrm>
        </p:spPr>
        <p:txBody>
          <a:bodyPr/>
          <a:lstStyle/>
          <a:p>
            <a:r>
              <a:rPr lang="en-US" dirty="0"/>
              <a:t>ERCM Key</a:t>
            </a:r>
            <a:endParaRPr lang="en-GB" dirty="0"/>
          </a:p>
        </p:txBody>
      </p:sp>
      <p:sp>
        <p:nvSpPr>
          <p:cNvPr id="7" name="Footer Placeholder 4">
            <a:extLst>
              <a:ext uri="{FF2B5EF4-FFF2-40B4-BE49-F238E27FC236}">
                <a16:creationId xmlns:a16="http://schemas.microsoft.com/office/drawing/2014/main" id="{1483F59F-1A83-47C9-952C-F6207C974F2A}"/>
              </a:ext>
            </a:extLst>
          </p:cNvPr>
          <p:cNvSpPr>
            <a:spLocks noGrp="1"/>
          </p:cNvSpPr>
          <p:nvPr>
            <p:ph type="ftr" idx="14"/>
          </p:nvPr>
        </p:nvSpPr>
        <p:spPr>
          <a:xfrm>
            <a:off x="7143757" y="6475414"/>
            <a:ext cx="4246027" cy="180975"/>
          </a:xfrm>
        </p:spPr>
        <p:txBody>
          <a:bodyPr/>
          <a:lstStyle/>
          <a:p>
            <a:r>
              <a:rPr lang="en-GB" dirty="0"/>
              <a:t>Julien Sevin, Canon</a:t>
            </a:r>
          </a:p>
        </p:txBody>
      </p:sp>
      <p:sp>
        <p:nvSpPr>
          <p:cNvPr id="10" name="Slide Number Placeholder 5">
            <a:extLst>
              <a:ext uri="{FF2B5EF4-FFF2-40B4-BE49-F238E27FC236}">
                <a16:creationId xmlns:a16="http://schemas.microsoft.com/office/drawing/2014/main" id="{08FF3646-B894-471B-94FF-0E29901EF3D0}"/>
              </a:ext>
            </a:extLst>
          </p:cNvPr>
          <p:cNvSpPr>
            <a:spLocks noGrp="1"/>
          </p:cNvSpPr>
          <p:nvPr>
            <p:ph type="sldNum" idx="12"/>
          </p:nvPr>
        </p:nvSpPr>
        <p:spPr>
          <a:xfrm>
            <a:off x="5793318" y="6477000"/>
            <a:ext cx="704849" cy="363537"/>
          </a:xfrm>
        </p:spPr>
        <p:txBody>
          <a:bodyPr/>
          <a:lstStyle/>
          <a:p>
            <a:r>
              <a:rPr lang="en-GB" dirty="0"/>
              <a:t>Slide </a:t>
            </a:r>
            <a:fld id="{93823DB3-BAA4-4F4A-B4B3-ED9ABE70E976}" type="slidenum">
              <a:rPr lang="en-GB"/>
              <a:pPr/>
              <a:t>7</a:t>
            </a:fld>
            <a:endParaRPr lang="en-GB" dirty="0"/>
          </a:p>
        </p:txBody>
      </p:sp>
      <p:sp>
        <p:nvSpPr>
          <p:cNvPr id="6" name="Rectangle 2">
            <a:extLst>
              <a:ext uri="{FF2B5EF4-FFF2-40B4-BE49-F238E27FC236}">
                <a16:creationId xmlns:a16="http://schemas.microsoft.com/office/drawing/2014/main" id="{7C280B42-C8AB-44A4-98D7-5909DEEC2E8A}"/>
              </a:ext>
            </a:extLst>
          </p:cNvPr>
          <p:cNvSpPr>
            <a:spLocks noGrp="1" noChangeArrowheads="1"/>
          </p:cNvSpPr>
          <p:nvPr>
            <p:ph idx="1"/>
          </p:nvPr>
        </p:nvSpPr>
        <p:spPr>
          <a:xfrm>
            <a:off x="929217" y="1981200"/>
            <a:ext cx="10896599" cy="4419705"/>
          </a:xfrm>
          <a:ln>
            <a:solidFill>
              <a:schemeClr val="bg1"/>
            </a:solidFill>
          </a:ln>
        </p:spPr>
        <p:txBody>
          <a:bodyPr/>
          <a:lstStyle/>
          <a:p>
            <a:pPr>
              <a:buFont typeface="Times New Roman" pitchFamily="16" charset="0"/>
              <a:buChar char="•"/>
            </a:pPr>
            <a:r>
              <a:rPr lang="en-US" sz="2000" dirty="0"/>
              <a:t>The ERCM Key is specific to each CPE client. In such a case, it is derived from the PTK and more particularly from a KDK generated especially for ERCM</a:t>
            </a:r>
          </a:p>
          <a:p>
            <a:pPr>
              <a:buFont typeface="Times New Roman" pitchFamily="16" charset="0"/>
              <a:buChar char="•"/>
            </a:pPr>
            <a:endParaRPr lang="en-US" sz="2000" dirty="0"/>
          </a:p>
          <a:p>
            <a:pPr marL="0" indent="0"/>
            <a:r>
              <a:rPr lang="en-US" sz="1600" dirty="0"/>
              <a:t>	 	ERCM Key = KDF-Hash-256(KDK, "ERCMK", @MAC_Client || @MAC_AP)</a:t>
            </a:r>
          </a:p>
          <a:p>
            <a:pPr marL="457200" lvl="1" indent="0"/>
            <a:r>
              <a:rPr lang="en-US" dirty="0"/>
              <a:t>	</a:t>
            </a:r>
            <a:r>
              <a:rPr lang="en-US" sz="1200" dirty="0"/>
              <a:t>KDF-Hash-256 generates the 256 bits of the ERCMK Key</a:t>
            </a:r>
          </a:p>
          <a:p>
            <a:pPr marL="457200" lvl="1" indent="0"/>
            <a:r>
              <a:rPr lang="en-US" sz="1200" dirty="0"/>
              <a:t>	KDK derived from PTK is generated specifically for ERCM procedure </a:t>
            </a:r>
          </a:p>
          <a:p>
            <a:pPr marL="457200" lvl="1" indent="0"/>
            <a:r>
              <a:rPr lang="en-US" sz="1200" dirty="0"/>
              <a:t>	@MAC_Client and @MAC_AP are the MAC addresses of the CPE Client and CPE AP used for 4-way Handshake. </a:t>
            </a:r>
          </a:p>
          <a:p>
            <a:pPr marL="457200" lvl="1" indent="0"/>
            <a:r>
              <a:rPr lang="en-US" sz="1200" dirty="0"/>
              <a:t>	“ERCMK” is a context string name for ERCM and is treated as an ASCII string.</a:t>
            </a:r>
          </a:p>
          <a:p>
            <a:pPr lvl="1">
              <a:buFont typeface="Times New Roman" pitchFamily="16" charset="0"/>
              <a:buChar char="•"/>
            </a:pPr>
            <a:endParaRPr lang="en-US" sz="1200" dirty="0"/>
          </a:p>
          <a:p>
            <a:pPr>
              <a:buFont typeface="Times New Roman" pitchFamily="16" charset="0"/>
              <a:buChar cha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Alternatively</a:t>
            </a:r>
            <a:r>
              <a:rPr lang="fr-FR" sz="1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a:t> the ERCM Key is a common group temporal key known by all CPE Clients. It is a 256-bits random value shared during the 4-way Handshake generated by the AP and encrypted by </a:t>
            </a:r>
            <a:r>
              <a:rPr lang="en-US" sz="2000" dirty="0">
                <a:solidFill>
                  <a:schemeClr val="tx1"/>
                </a:solidFill>
              </a:rPr>
              <a:t>the KEK of </a:t>
            </a:r>
            <a:r>
              <a:rPr lang="en-US" sz="2000" dirty="0"/>
              <a:t>the PTK in the message 3 (with GTK, IGTK and BIGTK)</a:t>
            </a:r>
          </a:p>
          <a:p>
            <a:pPr lvl="1">
              <a:buFont typeface="Times New Roman" pitchFamily="16" charset="0"/>
              <a:buChar char="•"/>
            </a:pPr>
            <a:endParaRPr lang="en-US" sz="1200" dirty="0"/>
          </a:p>
        </p:txBody>
      </p:sp>
    </p:spTree>
    <p:extLst>
      <p:ext uri="{BB962C8B-B14F-4D97-AF65-F5344CB8AC3E}">
        <p14:creationId xmlns:p14="http://schemas.microsoft.com/office/powerpoint/2010/main" val="30995978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98B81-776D-452F-8FCE-45EEB8F00485}"/>
              </a:ext>
            </a:extLst>
          </p:cNvPr>
          <p:cNvSpPr>
            <a:spLocks noGrp="1"/>
          </p:cNvSpPr>
          <p:nvPr>
            <p:ph type="title"/>
          </p:nvPr>
        </p:nvSpPr>
        <p:spPr>
          <a:xfrm>
            <a:off x="479116" y="559805"/>
            <a:ext cx="10361084" cy="1065213"/>
          </a:xfrm>
        </p:spPr>
        <p:txBody>
          <a:bodyPr/>
          <a:lstStyle/>
          <a:p>
            <a:r>
              <a:rPr lang="en-GB" kern="0" dirty="0"/>
              <a:t>CPE Parameters Obfuscation Computation</a:t>
            </a:r>
          </a:p>
        </p:txBody>
      </p:sp>
      <p:sp>
        <p:nvSpPr>
          <p:cNvPr id="4" name="Slide Number Placeholder 3">
            <a:extLst>
              <a:ext uri="{FF2B5EF4-FFF2-40B4-BE49-F238E27FC236}">
                <a16:creationId xmlns:a16="http://schemas.microsoft.com/office/drawing/2014/main" id="{469A95CB-2330-4D17-B91B-1266463C8A2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FFD7DD5-23E7-4D2D-AD30-B3D0582E3939}"/>
              </a:ext>
            </a:extLst>
          </p:cNvPr>
          <p:cNvSpPr>
            <a:spLocks noGrp="1"/>
          </p:cNvSpPr>
          <p:nvPr>
            <p:ph type="ftr" idx="14"/>
          </p:nvPr>
        </p:nvSpPr>
        <p:spPr>
          <a:xfrm>
            <a:off x="7146593" y="6532099"/>
            <a:ext cx="4246027" cy="180975"/>
          </a:xfrm>
        </p:spPr>
        <p:txBody>
          <a:bodyPr/>
          <a:lstStyle/>
          <a:p>
            <a:r>
              <a:rPr lang="en-GB" dirty="0"/>
              <a:t>Julien Sevin, Canon</a:t>
            </a:r>
          </a:p>
        </p:txBody>
      </p:sp>
      <p:sp>
        <p:nvSpPr>
          <p:cNvPr id="6" name="Date Placeholder 5">
            <a:extLst>
              <a:ext uri="{FF2B5EF4-FFF2-40B4-BE49-F238E27FC236}">
                <a16:creationId xmlns:a16="http://schemas.microsoft.com/office/drawing/2014/main" id="{741B6B07-6E6F-47AF-AA01-836AF45CE459}"/>
              </a:ext>
            </a:extLst>
          </p:cNvPr>
          <p:cNvSpPr>
            <a:spLocks noGrp="1"/>
          </p:cNvSpPr>
          <p:nvPr>
            <p:ph type="dt" idx="15"/>
          </p:nvPr>
        </p:nvSpPr>
        <p:spPr/>
        <p:txBody>
          <a:bodyPr/>
          <a:lstStyle/>
          <a:p>
            <a:r>
              <a:rPr lang="en-US" dirty="0"/>
              <a:t>July 2023</a:t>
            </a:r>
            <a:endParaRPr lang="en-GB" dirty="0"/>
          </a:p>
        </p:txBody>
      </p:sp>
      <p:sp>
        <p:nvSpPr>
          <p:cNvPr id="34" name="TextBox 33">
            <a:extLst>
              <a:ext uri="{FF2B5EF4-FFF2-40B4-BE49-F238E27FC236}">
                <a16:creationId xmlns:a16="http://schemas.microsoft.com/office/drawing/2014/main" id="{BBD3FC64-C701-48A4-B2BD-5A8569E8D05C}"/>
              </a:ext>
            </a:extLst>
          </p:cNvPr>
          <p:cNvSpPr txBox="1"/>
          <p:nvPr/>
        </p:nvSpPr>
        <p:spPr>
          <a:xfrm>
            <a:off x="1136426" y="2777121"/>
            <a:ext cx="9672090" cy="1015663"/>
          </a:xfrm>
          <a:prstGeom prst="rect">
            <a:avLst/>
          </a:prstGeom>
          <a:noFill/>
        </p:spPr>
        <p:txBody>
          <a:bodyPr wrap="square">
            <a:spAutoFit/>
          </a:bodyPr>
          <a:lstStyle/>
          <a:p>
            <a:pPr marL="342900" indent="-342900" algn="just" eaLnBrk="1" hangingPunct="1">
              <a:spcBef>
                <a:spcPts val="600"/>
              </a:spcBef>
              <a:buFont typeface="Arial" panose="020B0604020202020204" pitchFamily="34" charset="0"/>
              <a:buChar char="•"/>
            </a:pPr>
            <a:r>
              <a:rPr lang="en-US" sz="2000" b="1" kern="0" dirty="0">
                <a:solidFill>
                  <a:srgbClr val="000000"/>
                </a:solidFill>
                <a:latin typeface="+mn-lt"/>
                <a:ea typeface="+mn-ea"/>
              </a:rPr>
              <a:t>The output CPE_PARAM (n+1) is split into predetermined chunks, each chunk corresponding either to a new reset value for each reset-based CPE parameter or a new shared mask for each reset-free CPE parameter</a:t>
            </a:r>
          </a:p>
        </p:txBody>
      </p:sp>
      <p:sp>
        <p:nvSpPr>
          <p:cNvPr id="37" name="TextBox 36">
            <a:extLst>
              <a:ext uri="{FF2B5EF4-FFF2-40B4-BE49-F238E27FC236}">
                <a16:creationId xmlns:a16="http://schemas.microsoft.com/office/drawing/2014/main" id="{397CE5D2-DB88-42D5-873E-70B04C15453F}"/>
              </a:ext>
            </a:extLst>
          </p:cNvPr>
          <p:cNvSpPr txBox="1"/>
          <p:nvPr/>
        </p:nvSpPr>
        <p:spPr>
          <a:xfrm>
            <a:off x="1595013" y="2008072"/>
            <a:ext cx="10058400" cy="400110"/>
          </a:xfrm>
          <a:prstGeom prst="rect">
            <a:avLst/>
          </a:prstGeom>
          <a:noFill/>
        </p:spPr>
        <p:txBody>
          <a:bodyPr wrap="square">
            <a:spAutoFit/>
          </a:bodyPr>
          <a:lstStyle/>
          <a:p>
            <a:r>
              <a:rPr lang="en-US" sz="2000" b="1" dirty="0">
                <a:solidFill>
                  <a:srgbClr val="000000"/>
                </a:solidFill>
                <a:latin typeface="Segoe UI" panose="020B0502040204020203" pitchFamily="34" charset="0"/>
                <a:cs typeface="Segoe UI" panose="020B0502040204020203" pitchFamily="34" charset="0"/>
              </a:rPr>
              <a:t>CPE_PARAM (n+1) = PRF-256\250( ERCM Key, “ERCM”, @MAC (n))</a:t>
            </a:r>
          </a:p>
        </p:txBody>
      </p:sp>
      <p:sp>
        <p:nvSpPr>
          <p:cNvPr id="39" name="TextBox 38">
            <a:extLst>
              <a:ext uri="{FF2B5EF4-FFF2-40B4-BE49-F238E27FC236}">
                <a16:creationId xmlns:a16="http://schemas.microsoft.com/office/drawing/2014/main" id="{314E1BE6-A98D-4CAE-A04C-3FD561B4636C}"/>
              </a:ext>
            </a:extLst>
          </p:cNvPr>
          <p:cNvSpPr txBox="1"/>
          <p:nvPr/>
        </p:nvSpPr>
        <p:spPr>
          <a:xfrm>
            <a:off x="3446910" y="5942985"/>
            <a:ext cx="7298098" cy="400110"/>
          </a:xfrm>
          <a:prstGeom prst="rect">
            <a:avLst/>
          </a:prstGeom>
          <a:noFill/>
        </p:spPr>
        <p:txBody>
          <a:bodyPr wrap="square">
            <a:spAutoFit/>
          </a:bodyPr>
          <a:lstStyle/>
          <a:p>
            <a:r>
              <a:rPr lang="en-US" sz="2000" b="1" kern="0" dirty="0">
                <a:solidFill>
                  <a:srgbClr val="000000"/>
                </a:solidFill>
                <a:latin typeface="+mn-lt"/>
                <a:ea typeface="+mn-ea"/>
              </a:rPr>
              <a:t>Illustrative obfuscation for non-MLD Client and one TID</a:t>
            </a:r>
            <a:endParaRPr lang="en-GB" sz="2000" dirty="0"/>
          </a:p>
        </p:txBody>
      </p:sp>
      <p:sp>
        <p:nvSpPr>
          <p:cNvPr id="43" name="ZoneTexte 20">
            <a:extLst>
              <a:ext uri="{FF2B5EF4-FFF2-40B4-BE49-F238E27FC236}">
                <a16:creationId xmlns:a16="http://schemas.microsoft.com/office/drawing/2014/main" id="{A942E4B2-BCDF-4D39-B3F9-EB8ADDB9DB21}"/>
              </a:ext>
            </a:extLst>
          </p:cNvPr>
          <p:cNvSpPr txBox="1"/>
          <p:nvPr/>
        </p:nvSpPr>
        <p:spPr>
          <a:xfrm>
            <a:off x="1081314" y="4557434"/>
            <a:ext cx="9554123" cy="307777"/>
          </a:xfrm>
          <a:prstGeom prst="rect">
            <a:avLst/>
          </a:prstGeom>
          <a:noFill/>
          <a:ln>
            <a:solidFill>
              <a:sysClr val="windowText" lastClr="000000"/>
            </a:solidFill>
          </a:ln>
        </p:spPr>
        <p:txBody>
          <a:bodyPr wrap="square" rtlCol="0">
            <a:spAutoFit/>
          </a:bodyPr>
          <a:lstStyle/>
          <a:p>
            <a:pPr>
              <a:defRPr/>
            </a:pPr>
            <a:r>
              <a:rPr kumimoji="0" lang="fr-FR" sz="14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 1 ……… 0  1 …….. 1  0 ………1  0……..10   1……...1     0……... 1 1 ..…… 0  1 …… 1  0…… 1    ……….0  1 …..1</a:t>
            </a:r>
          </a:p>
        </p:txBody>
      </p:sp>
      <p:sp>
        <p:nvSpPr>
          <p:cNvPr id="44" name="ZoneTexte 21">
            <a:extLst>
              <a:ext uri="{FF2B5EF4-FFF2-40B4-BE49-F238E27FC236}">
                <a16:creationId xmlns:a16="http://schemas.microsoft.com/office/drawing/2014/main" id="{BEAA3218-F376-4DC4-B96C-DB4170034D7D}"/>
              </a:ext>
            </a:extLst>
          </p:cNvPr>
          <p:cNvSpPr txBox="1"/>
          <p:nvPr/>
        </p:nvSpPr>
        <p:spPr>
          <a:xfrm>
            <a:off x="855756" y="4145785"/>
            <a:ext cx="9875124" cy="307777"/>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fr-FR" sz="1400" dirty="0">
                <a:solidFill>
                  <a:schemeClr val="tx1"/>
                </a:solidFill>
                <a:latin typeface="Arial" panose="020B0604020202020204" pitchFamily="34" charset="0"/>
                <a:ea typeface="+mn-ea"/>
                <a:cs typeface="Arial" panose="020B0604020202020204" pitchFamily="34" charset="0"/>
              </a:rPr>
              <a:t>bit 1  …….…     47……….  93 ……… 105 ……… 117 ……. 165 …….   213 ……  229……236…..…  243....…   247….250         </a:t>
            </a:r>
          </a:p>
        </p:txBody>
      </p:sp>
      <p:sp>
        <p:nvSpPr>
          <p:cNvPr id="46" name="Accolade fermante 22">
            <a:extLst>
              <a:ext uri="{FF2B5EF4-FFF2-40B4-BE49-F238E27FC236}">
                <a16:creationId xmlns:a16="http://schemas.microsoft.com/office/drawing/2014/main" id="{F4F53A2C-7906-40C0-A546-E3697B84CD8B}"/>
              </a:ext>
            </a:extLst>
          </p:cNvPr>
          <p:cNvSpPr/>
          <p:nvPr/>
        </p:nvSpPr>
        <p:spPr>
          <a:xfrm rot="5400000">
            <a:off x="1530171" y="4528061"/>
            <a:ext cx="145862" cy="953373"/>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47" name="ZoneTexte 27">
            <a:extLst>
              <a:ext uri="{FF2B5EF4-FFF2-40B4-BE49-F238E27FC236}">
                <a16:creationId xmlns:a16="http://schemas.microsoft.com/office/drawing/2014/main" id="{B966F81A-A776-429D-9B44-3559D8EBD2DE}"/>
              </a:ext>
            </a:extLst>
          </p:cNvPr>
          <p:cNvSpPr txBox="1"/>
          <p:nvPr/>
        </p:nvSpPr>
        <p:spPr>
          <a:xfrm>
            <a:off x="1174993" y="5143485"/>
            <a:ext cx="866904" cy="43088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100">
                <a:solidFill>
                  <a:schemeClr val="tx1"/>
                </a:solidFill>
                <a:latin typeface="Arial" panose="020B0604020202020204" pitchFamily="34" charset="0"/>
                <a:ea typeface="+mn-ea"/>
                <a:cs typeface="Arial" panose="020B0604020202020204" pitchFamily="34" charset="0"/>
              </a:rPr>
              <a:t>OTA SMAC </a:t>
            </a:r>
            <a:endParaRPr lang="fr-FR" sz="11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49" name="ZoneTexte 28">
            <a:extLst>
              <a:ext uri="{FF2B5EF4-FFF2-40B4-BE49-F238E27FC236}">
                <a16:creationId xmlns:a16="http://schemas.microsoft.com/office/drawing/2014/main" id="{2FE632F8-B67F-4890-84D2-B72BF89A0717}"/>
              </a:ext>
            </a:extLst>
          </p:cNvPr>
          <p:cNvSpPr txBox="1"/>
          <p:nvPr/>
        </p:nvSpPr>
        <p:spPr>
          <a:xfrm>
            <a:off x="3058700" y="5143485"/>
            <a:ext cx="959048" cy="415498"/>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UL_SN</a:t>
            </a: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51" name="ZoneTexte 28">
            <a:extLst>
              <a:ext uri="{FF2B5EF4-FFF2-40B4-BE49-F238E27FC236}">
                <a16:creationId xmlns:a16="http://schemas.microsoft.com/office/drawing/2014/main" id="{91B605AC-2DBB-4310-BC3F-C6A0468775D2}"/>
              </a:ext>
            </a:extLst>
          </p:cNvPr>
          <p:cNvSpPr txBox="1"/>
          <p:nvPr/>
        </p:nvSpPr>
        <p:spPr>
          <a:xfrm>
            <a:off x="3841710" y="5143485"/>
            <a:ext cx="959048" cy="415498"/>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DL_SN</a:t>
            </a: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52" name="ZoneTexte 28">
            <a:extLst>
              <a:ext uri="{FF2B5EF4-FFF2-40B4-BE49-F238E27FC236}">
                <a16:creationId xmlns:a16="http://schemas.microsoft.com/office/drawing/2014/main" id="{58F48175-F614-4DD3-9FB1-037EF2C5B55B}"/>
              </a:ext>
            </a:extLst>
          </p:cNvPr>
          <p:cNvSpPr txBox="1"/>
          <p:nvPr/>
        </p:nvSpPr>
        <p:spPr>
          <a:xfrm>
            <a:off x="5485286" y="5143485"/>
            <a:ext cx="959048" cy="415498"/>
          </a:xfrm>
          <a:prstGeom prst="rect">
            <a:avLst/>
          </a:prstGeom>
          <a:noFill/>
        </p:spPr>
        <p:txBody>
          <a:bodyPr wrap="square" rtlCol="0">
            <a:spAutoFit/>
          </a:bodyPr>
          <a:lstStyle/>
          <a:p>
            <a:pPr algn="ctr"/>
            <a:r>
              <a:rPr lang="en-US" sz="1050" dirty="0">
                <a:solidFill>
                  <a:schemeClr val="tx1"/>
                </a:solidFill>
                <a:latin typeface="Arial" panose="020B0604020202020204" pitchFamily="34" charset="0"/>
                <a:cs typeface="Arial" panose="020B0604020202020204" pitchFamily="34" charset="0"/>
              </a:rPr>
              <a:t>Mask</a:t>
            </a:r>
          </a:p>
          <a:p>
            <a:pPr algn="ctr"/>
            <a:r>
              <a:rPr lang="en-US" sz="1050" dirty="0">
                <a:solidFill>
                  <a:schemeClr val="tx1"/>
                </a:solidFill>
                <a:latin typeface="Arial" panose="020B0604020202020204" pitchFamily="34" charset="0"/>
                <a:cs typeface="Arial" panose="020B0604020202020204" pitchFamily="34" charset="0"/>
              </a:rPr>
              <a:t>DL_PN</a:t>
            </a:r>
          </a:p>
        </p:txBody>
      </p:sp>
      <p:sp>
        <p:nvSpPr>
          <p:cNvPr id="53" name="ZoneTexte 28">
            <a:extLst>
              <a:ext uri="{FF2B5EF4-FFF2-40B4-BE49-F238E27FC236}">
                <a16:creationId xmlns:a16="http://schemas.microsoft.com/office/drawing/2014/main" id="{79B6C70B-A4BC-4206-941D-8882FC19CF89}"/>
              </a:ext>
            </a:extLst>
          </p:cNvPr>
          <p:cNvSpPr txBox="1"/>
          <p:nvPr/>
        </p:nvSpPr>
        <p:spPr>
          <a:xfrm>
            <a:off x="6444334" y="5156932"/>
            <a:ext cx="959048" cy="415498"/>
          </a:xfrm>
          <a:prstGeom prst="rect">
            <a:avLst/>
          </a:prstGeom>
          <a:noFill/>
        </p:spPr>
        <p:txBody>
          <a:bodyPr wrap="square" rtlCol="0">
            <a:spAutoFit/>
          </a:bodyPr>
          <a:lstStyle/>
          <a:p>
            <a:pPr algn="ctr"/>
            <a:r>
              <a:rPr lang="en-US" sz="1050" dirty="0">
                <a:solidFill>
                  <a:schemeClr val="tx1"/>
                </a:solidFill>
                <a:latin typeface="Arial" panose="020B0604020202020204" pitchFamily="34" charset="0"/>
                <a:cs typeface="Arial" panose="020B0604020202020204" pitchFamily="34" charset="0"/>
              </a:rPr>
              <a:t>OTA</a:t>
            </a:r>
          </a:p>
          <a:p>
            <a:pPr algn="ctr"/>
            <a:r>
              <a:rPr lang="en-US" sz="1050" dirty="0">
                <a:solidFill>
                  <a:schemeClr val="tx1"/>
                </a:solidFill>
                <a:latin typeface="Arial" panose="020B0604020202020204" pitchFamily="34" charset="0"/>
                <a:cs typeface="Arial" panose="020B0604020202020204" pitchFamily="34" charset="0"/>
              </a:rPr>
              <a:t>AID</a:t>
            </a:r>
          </a:p>
        </p:txBody>
      </p:sp>
      <p:sp>
        <p:nvSpPr>
          <p:cNvPr id="54" name="ZoneTexte 28">
            <a:extLst>
              <a:ext uri="{FF2B5EF4-FFF2-40B4-BE49-F238E27FC236}">
                <a16:creationId xmlns:a16="http://schemas.microsoft.com/office/drawing/2014/main" id="{08E34438-F87C-4A47-A452-F380179C9299}"/>
              </a:ext>
            </a:extLst>
          </p:cNvPr>
          <p:cNvSpPr txBox="1"/>
          <p:nvPr/>
        </p:nvSpPr>
        <p:spPr>
          <a:xfrm>
            <a:off x="8817385" y="5143485"/>
            <a:ext cx="959048" cy="415498"/>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cs typeface="Arial" panose="020B0604020202020204" pitchFamily="34" charset="0"/>
              </a:rPr>
              <a:t>UL TID</a:t>
            </a:r>
          </a:p>
        </p:txBody>
      </p:sp>
      <p:sp>
        <p:nvSpPr>
          <p:cNvPr id="55" name="ZoneTexte 27">
            <a:extLst>
              <a:ext uri="{FF2B5EF4-FFF2-40B4-BE49-F238E27FC236}">
                <a16:creationId xmlns:a16="http://schemas.microsoft.com/office/drawing/2014/main" id="{831AE2FB-310B-46FD-BE4B-EEFD19E514DA}"/>
              </a:ext>
            </a:extLst>
          </p:cNvPr>
          <p:cNvSpPr txBox="1"/>
          <p:nvPr/>
        </p:nvSpPr>
        <p:spPr>
          <a:xfrm>
            <a:off x="2149849" y="5143485"/>
            <a:ext cx="866904" cy="43088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OTA DMAC </a:t>
            </a:r>
            <a:endParaRPr lang="fr-FR" sz="11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56" name="Accolade fermante 22">
            <a:extLst>
              <a:ext uri="{FF2B5EF4-FFF2-40B4-BE49-F238E27FC236}">
                <a16:creationId xmlns:a16="http://schemas.microsoft.com/office/drawing/2014/main" id="{735F75F1-0187-418F-A590-3EA8EC69F1C6}"/>
              </a:ext>
            </a:extLst>
          </p:cNvPr>
          <p:cNvSpPr/>
          <p:nvPr/>
        </p:nvSpPr>
        <p:spPr>
          <a:xfrm rot="5400000">
            <a:off x="2536429" y="4571296"/>
            <a:ext cx="145863" cy="866904"/>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57" name="Accolade fermante 22">
            <a:extLst>
              <a:ext uri="{FF2B5EF4-FFF2-40B4-BE49-F238E27FC236}">
                <a16:creationId xmlns:a16="http://schemas.microsoft.com/office/drawing/2014/main" id="{E907005D-1F90-4198-B1D9-5B6F00FFCEF4}"/>
              </a:ext>
            </a:extLst>
          </p:cNvPr>
          <p:cNvSpPr/>
          <p:nvPr/>
        </p:nvSpPr>
        <p:spPr>
          <a:xfrm rot="5400000">
            <a:off x="3405471" y="4634982"/>
            <a:ext cx="169510" cy="76317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58" name="Accolade fermante 22">
            <a:extLst>
              <a:ext uri="{FF2B5EF4-FFF2-40B4-BE49-F238E27FC236}">
                <a16:creationId xmlns:a16="http://schemas.microsoft.com/office/drawing/2014/main" id="{A6047F61-9026-47C4-9D4E-10F8D644881E}"/>
              </a:ext>
            </a:extLst>
          </p:cNvPr>
          <p:cNvSpPr/>
          <p:nvPr/>
        </p:nvSpPr>
        <p:spPr>
          <a:xfrm rot="5400000">
            <a:off x="4238047" y="4634982"/>
            <a:ext cx="169510" cy="76317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59" name="Accolade fermante 22">
            <a:extLst>
              <a:ext uri="{FF2B5EF4-FFF2-40B4-BE49-F238E27FC236}">
                <a16:creationId xmlns:a16="http://schemas.microsoft.com/office/drawing/2014/main" id="{B88FBA47-DC05-4200-9D28-E9F39328DACE}"/>
              </a:ext>
            </a:extLst>
          </p:cNvPr>
          <p:cNvSpPr/>
          <p:nvPr/>
        </p:nvSpPr>
        <p:spPr>
          <a:xfrm rot="5400000">
            <a:off x="5173725" y="4642848"/>
            <a:ext cx="185241" cy="763178"/>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0" name="Accolade fermante 22">
            <a:extLst>
              <a:ext uri="{FF2B5EF4-FFF2-40B4-BE49-F238E27FC236}">
                <a16:creationId xmlns:a16="http://schemas.microsoft.com/office/drawing/2014/main" id="{B152EC54-131F-4C6F-91B1-46A4358DE0D2}"/>
              </a:ext>
            </a:extLst>
          </p:cNvPr>
          <p:cNvSpPr/>
          <p:nvPr/>
        </p:nvSpPr>
        <p:spPr>
          <a:xfrm rot="5400000">
            <a:off x="6037466" y="4627430"/>
            <a:ext cx="154408" cy="763180"/>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1" name="Accolade fermante 22">
            <a:extLst>
              <a:ext uri="{FF2B5EF4-FFF2-40B4-BE49-F238E27FC236}">
                <a16:creationId xmlns:a16="http://schemas.microsoft.com/office/drawing/2014/main" id="{E5E38CC4-E2C3-4B04-8239-F96DEF122692}"/>
              </a:ext>
            </a:extLst>
          </p:cNvPr>
          <p:cNvSpPr/>
          <p:nvPr/>
        </p:nvSpPr>
        <p:spPr>
          <a:xfrm rot="5400000">
            <a:off x="6865158" y="4682415"/>
            <a:ext cx="154410" cy="653213"/>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2" name="Accolade fermante 22">
            <a:extLst>
              <a:ext uri="{FF2B5EF4-FFF2-40B4-BE49-F238E27FC236}">
                <a16:creationId xmlns:a16="http://schemas.microsoft.com/office/drawing/2014/main" id="{67B29CFF-DFF0-4298-AD64-1BD462AC9F12}"/>
              </a:ext>
            </a:extLst>
          </p:cNvPr>
          <p:cNvSpPr/>
          <p:nvPr/>
        </p:nvSpPr>
        <p:spPr>
          <a:xfrm rot="5400000">
            <a:off x="7648293" y="4634982"/>
            <a:ext cx="169510" cy="76317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3" name="Accolade fermante 22">
            <a:extLst>
              <a:ext uri="{FF2B5EF4-FFF2-40B4-BE49-F238E27FC236}">
                <a16:creationId xmlns:a16="http://schemas.microsoft.com/office/drawing/2014/main" id="{7CC7CEEE-E516-41AC-BE34-2669B04CEDFA}"/>
              </a:ext>
            </a:extLst>
          </p:cNvPr>
          <p:cNvSpPr/>
          <p:nvPr/>
        </p:nvSpPr>
        <p:spPr>
          <a:xfrm rot="5400000">
            <a:off x="8439122" y="4634982"/>
            <a:ext cx="169513" cy="763181"/>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4" name="ZoneTexte 28">
            <a:extLst>
              <a:ext uri="{FF2B5EF4-FFF2-40B4-BE49-F238E27FC236}">
                <a16:creationId xmlns:a16="http://schemas.microsoft.com/office/drawing/2014/main" id="{48B2A62A-C32F-4D7E-9CCF-9A1D798AB29D}"/>
              </a:ext>
            </a:extLst>
          </p:cNvPr>
          <p:cNvSpPr txBox="1"/>
          <p:nvPr/>
        </p:nvSpPr>
        <p:spPr>
          <a:xfrm>
            <a:off x="9676389" y="5143485"/>
            <a:ext cx="959048" cy="415498"/>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cs typeface="Arial" panose="020B0604020202020204" pitchFamily="34" charset="0"/>
              </a:rPr>
              <a:t>DL TID</a:t>
            </a:r>
          </a:p>
        </p:txBody>
      </p:sp>
      <p:sp>
        <p:nvSpPr>
          <p:cNvPr id="65" name="Accolade fermante 22">
            <a:extLst>
              <a:ext uri="{FF2B5EF4-FFF2-40B4-BE49-F238E27FC236}">
                <a16:creationId xmlns:a16="http://schemas.microsoft.com/office/drawing/2014/main" id="{480D5930-098B-4B90-A13D-CD62A93A982A}"/>
              </a:ext>
            </a:extLst>
          </p:cNvPr>
          <p:cNvSpPr/>
          <p:nvPr/>
        </p:nvSpPr>
        <p:spPr>
          <a:xfrm rot="5400000">
            <a:off x="9229953" y="4634982"/>
            <a:ext cx="169513" cy="763181"/>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6" name="Accolade fermante 22">
            <a:extLst>
              <a:ext uri="{FF2B5EF4-FFF2-40B4-BE49-F238E27FC236}">
                <a16:creationId xmlns:a16="http://schemas.microsoft.com/office/drawing/2014/main" id="{FBDBAAB1-29B9-47DD-9849-A22BD7BC86EE}"/>
              </a:ext>
            </a:extLst>
          </p:cNvPr>
          <p:cNvSpPr/>
          <p:nvPr/>
        </p:nvSpPr>
        <p:spPr>
          <a:xfrm rot="5400000">
            <a:off x="10020784" y="4634982"/>
            <a:ext cx="169513" cy="763181"/>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7" name="ZoneTexte 28">
            <a:extLst>
              <a:ext uri="{FF2B5EF4-FFF2-40B4-BE49-F238E27FC236}">
                <a16:creationId xmlns:a16="http://schemas.microsoft.com/office/drawing/2014/main" id="{91CF157A-D03E-4CC6-A832-A65C2E808A97}"/>
              </a:ext>
            </a:extLst>
          </p:cNvPr>
          <p:cNvSpPr txBox="1"/>
          <p:nvPr/>
        </p:nvSpPr>
        <p:spPr>
          <a:xfrm>
            <a:off x="4799745" y="5174319"/>
            <a:ext cx="959048" cy="577081"/>
          </a:xfrm>
          <a:prstGeom prst="rect">
            <a:avLst/>
          </a:prstGeom>
          <a:noFill/>
        </p:spPr>
        <p:txBody>
          <a:bodyPr wrap="square" rtlCol="0">
            <a:spAutoFit/>
          </a:bodyPr>
          <a:lstStyle/>
          <a:p>
            <a:pPr algn="ctr"/>
            <a:r>
              <a:rPr lang="en-US" sz="1050" dirty="0">
                <a:solidFill>
                  <a:schemeClr val="tx1"/>
                </a:solidFill>
                <a:latin typeface="Arial" panose="020B0604020202020204" pitchFamily="34" charset="0"/>
                <a:cs typeface="Arial" panose="020B0604020202020204" pitchFamily="34" charset="0"/>
              </a:rPr>
              <a:t>Mask</a:t>
            </a:r>
          </a:p>
          <a:p>
            <a:pPr algn="ctr"/>
            <a:r>
              <a:rPr lang="en-US" sz="1050" dirty="0">
                <a:solidFill>
                  <a:schemeClr val="tx1"/>
                </a:solidFill>
                <a:latin typeface="Arial" panose="020B0604020202020204" pitchFamily="34" charset="0"/>
                <a:cs typeface="Arial" panose="020B0604020202020204" pitchFamily="34" charset="0"/>
              </a:rPr>
              <a:t>UL_PN</a:t>
            </a:r>
          </a:p>
          <a:p>
            <a:pPr algn="ctr" defTabSz="914400" eaLnBrk="1" fontAlgn="auto" hangingPunct="1">
              <a:spcBef>
                <a:spcPts val="0"/>
              </a:spcBef>
              <a:spcAft>
                <a:spcPts val="0"/>
              </a:spcAft>
              <a:buClrTx/>
              <a:buSzTx/>
              <a:buFontTx/>
              <a:buNone/>
            </a:pP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68" name="ZoneTexte 28">
            <a:extLst>
              <a:ext uri="{FF2B5EF4-FFF2-40B4-BE49-F238E27FC236}">
                <a16:creationId xmlns:a16="http://schemas.microsoft.com/office/drawing/2014/main" id="{B28F3336-399E-44FD-A135-460E4431F820}"/>
              </a:ext>
            </a:extLst>
          </p:cNvPr>
          <p:cNvSpPr txBox="1"/>
          <p:nvPr/>
        </p:nvSpPr>
        <p:spPr>
          <a:xfrm>
            <a:off x="7099377" y="5171465"/>
            <a:ext cx="1314270" cy="577081"/>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OTA UL </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Scrambler </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cs typeface="Arial" panose="020B0604020202020204" pitchFamily="34" charset="0"/>
              </a:rPr>
              <a:t>Seed</a:t>
            </a: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69" name="ZoneTexte 28">
            <a:extLst>
              <a:ext uri="{FF2B5EF4-FFF2-40B4-BE49-F238E27FC236}">
                <a16:creationId xmlns:a16="http://schemas.microsoft.com/office/drawing/2014/main" id="{987E1CDC-5276-4769-B7EA-C203E7FF9A7E}"/>
              </a:ext>
            </a:extLst>
          </p:cNvPr>
          <p:cNvSpPr txBox="1"/>
          <p:nvPr/>
        </p:nvSpPr>
        <p:spPr>
          <a:xfrm>
            <a:off x="7958381" y="5162893"/>
            <a:ext cx="1314270" cy="577081"/>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OTA DL </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Scrambler </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cs typeface="Arial" panose="020B0604020202020204" pitchFamily="34" charset="0"/>
              </a:rPr>
              <a:t>Seed</a:t>
            </a: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2678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3FD80-7096-458E-B4E0-F8D9F978F985}"/>
              </a:ext>
            </a:extLst>
          </p:cNvPr>
          <p:cNvSpPr>
            <a:spLocks noGrp="1"/>
          </p:cNvSpPr>
          <p:nvPr>
            <p:ph type="title"/>
          </p:nvPr>
        </p:nvSpPr>
        <p:spPr/>
        <p:txBody>
          <a:bodyPr/>
          <a:lstStyle/>
          <a:p>
            <a:r>
              <a:rPr lang="en-GB" kern="0" dirty="0"/>
              <a:t>CPE Parameters Obfuscation Computation</a:t>
            </a:r>
            <a:endParaRPr lang="en-GB" dirty="0"/>
          </a:p>
        </p:txBody>
      </p:sp>
      <p:sp>
        <p:nvSpPr>
          <p:cNvPr id="4" name="Slide Number Placeholder 3">
            <a:extLst>
              <a:ext uri="{FF2B5EF4-FFF2-40B4-BE49-F238E27FC236}">
                <a16:creationId xmlns:a16="http://schemas.microsoft.com/office/drawing/2014/main" id="{C8FA37DD-AA22-4641-8B44-59CD44C5628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1438C88-2A2A-4510-AF15-5DF7807FE035}"/>
              </a:ext>
            </a:extLst>
          </p:cNvPr>
          <p:cNvSpPr>
            <a:spLocks noGrp="1"/>
          </p:cNvSpPr>
          <p:nvPr>
            <p:ph type="ftr" idx="14"/>
          </p:nvPr>
        </p:nvSpPr>
        <p:spPr/>
        <p:txBody>
          <a:bodyPr/>
          <a:lstStyle/>
          <a:p>
            <a:r>
              <a:rPr lang="en-GB" dirty="0"/>
              <a:t>Julien Sevin, Canon</a:t>
            </a:r>
          </a:p>
        </p:txBody>
      </p:sp>
      <p:sp>
        <p:nvSpPr>
          <p:cNvPr id="6" name="Date Placeholder 5">
            <a:extLst>
              <a:ext uri="{FF2B5EF4-FFF2-40B4-BE49-F238E27FC236}">
                <a16:creationId xmlns:a16="http://schemas.microsoft.com/office/drawing/2014/main" id="{F124983E-B135-4593-A698-6E4CA3094BDB}"/>
              </a:ext>
            </a:extLst>
          </p:cNvPr>
          <p:cNvSpPr>
            <a:spLocks noGrp="1"/>
          </p:cNvSpPr>
          <p:nvPr>
            <p:ph type="dt" idx="15"/>
          </p:nvPr>
        </p:nvSpPr>
        <p:spPr/>
        <p:txBody>
          <a:bodyPr/>
          <a:lstStyle/>
          <a:p>
            <a:r>
              <a:rPr lang="en-US" dirty="0"/>
              <a:t>July 2023</a:t>
            </a:r>
            <a:endParaRPr lang="en-GB" dirty="0"/>
          </a:p>
        </p:txBody>
      </p:sp>
      <p:sp>
        <p:nvSpPr>
          <p:cNvPr id="55" name="Content Placeholder 2">
            <a:extLst>
              <a:ext uri="{FF2B5EF4-FFF2-40B4-BE49-F238E27FC236}">
                <a16:creationId xmlns:a16="http://schemas.microsoft.com/office/drawing/2014/main" id="{C270A640-E904-4CA8-8188-73BCB00815DC}"/>
              </a:ext>
            </a:extLst>
          </p:cNvPr>
          <p:cNvSpPr txBox="1">
            <a:spLocks/>
          </p:cNvSpPr>
          <p:nvPr/>
        </p:nvSpPr>
        <p:spPr bwMode="auto">
          <a:xfrm>
            <a:off x="6155861" y="3821606"/>
            <a:ext cx="6099502" cy="153179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pt-BR" sz="1200" b="0" kern="0" dirty="0">
                <a:latin typeface="+mj-lt"/>
              </a:rPr>
              <a:t>OTA AID (n+1) 	= 	CPE_PARAM (n+1) [213..228]</a:t>
            </a:r>
          </a:p>
          <a:p>
            <a:r>
              <a:rPr lang="pt-BR" sz="1200" b="0" kern="0" dirty="0">
                <a:latin typeface="+mj-lt"/>
              </a:rPr>
              <a:t>OTA UL_SS (n+1) 	= 	CPE_PARAM (n+1) [229..235]</a:t>
            </a:r>
          </a:p>
          <a:p>
            <a:r>
              <a:rPr lang="pt-BR" sz="1200" b="0" kern="0" dirty="0">
                <a:latin typeface="+mj-lt"/>
              </a:rPr>
              <a:t>OTA DL_SS (n+1) 	= 	CPE_PARAM (n+1) [236..242]</a:t>
            </a:r>
          </a:p>
          <a:p>
            <a:r>
              <a:rPr lang="pt-BR" sz="1200" b="0" kern="0" dirty="0">
                <a:latin typeface="+mj-lt"/>
              </a:rPr>
              <a:t>OTA UL_TID (n+1) 	= 	UL_TID + CPE_PARAM (n+1) [243..246]</a:t>
            </a:r>
          </a:p>
          <a:p>
            <a:r>
              <a:rPr lang="pt-BR" sz="1200" b="0" kern="0" dirty="0">
                <a:latin typeface="+mj-lt"/>
              </a:rPr>
              <a:t>OTA DL_TID (n+1) 	= 	DL_TID + CPE_PARAM (n+1) [247..250]</a:t>
            </a:r>
          </a:p>
        </p:txBody>
      </p:sp>
      <p:sp>
        <p:nvSpPr>
          <p:cNvPr id="10" name="TextBox 9">
            <a:extLst>
              <a:ext uri="{FF2B5EF4-FFF2-40B4-BE49-F238E27FC236}">
                <a16:creationId xmlns:a16="http://schemas.microsoft.com/office/drawing/2014/main" id="{DC640C7E-94FC-475E-939A-45D075F2BA4A}"/>
              </a:ext>
            </a:extLst>
          </p:cNvPr>
          <p:cNvSpPr txBox="1"/>
          <p:nvPr/>
        </p:nvSpPr>
        <p:spPr>
          <a:xfrm>
            <a:off x="1211274" y="5542966"/>
            <a:ext cx="9699008" cy="584775"/>
          </a:xfrm>
          <a:prstGeom prst="rect">
            <a:avLst/>
          </a:prstGeom>
          <a:noFill/>
        </p:spPr>
        <p:txBody>
          <a:bodyPr wrap="square" rtlCol="0">
            <a:spAutoFit/>
          </a:bodyPr>
          <a:lstStyle/>
          <a:p>
            <a:pPr algn="l"/>
            <a:r>
              <a:rPr lang="en-GB" sz="1600" dirty="0">
                <a:solidFill>
                  <a:schemeClr val="tx1"/>
                </a:solidFill>
              </a:rPr>
              <a:t>Remark : the obfuscation of the AID is also managed by the computation procedure of the ERCM procedure. It means notably that the AP doesn’t need to transmit it. The potential AID collisions issue is addressed in  23/336</a:t>
            </a:r>
          </a:p>
        </p:txBody>
      </p:sp>
      <p:sp>
        <p:nvSpPr>
          <p:cNvPr id="56" name="ZoneTexte 20">
            <a:extLst>
              <a:ext uri="{FF2B5EF4-FFF2-40B4-BE49-F238E27FC236}">
                <a16:creationId xmlns:a16="http://schemas.microsoft.com/office/drawing/2014/main" id="{908B3CB2-6C8B-40C5-A197-DE906E983669}"/>
              </a:ext>
            </a:extLst>
          </p:cNvPr>
          <p:cNvSpPr txBox="1"/>
          <p:nvPr/>
        </p:nvSpPr>
        <p:spPr>
          <a:xfrm>
            <a:off x="1260716" y="2356447"/>
            <a:ext cx="9554123" cy="307777"/>
          </a:xfrm>
          <a:prstGeom prst="rect">
            <a:avLst/>
          </a:prstGeom>
          <a:noFill/>
          <a:ln>
            <a:solidFill>
              <a:sysClr val="windowText" lastClr="000000"/>
            </a:solidFill>
          </a:ln>
        </p:spPr>
        <p:txBody>
          <a:bodyPr wrap="square" rtlCol="0">
            <a:spAutoFit/>
          </a:bodyPr>
          <a:lstStyle/>
          <a:p>
            <a:pPr>
              <a:defRPr/>
            </a:pPr>
            <a:r>
              <a:rPr kumimoji="0" lang="fr-FR" sz="14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 1 ……… 0  1 …….. 1  0 ………1  0……..10   1……...1     0……... 1 1 ..…… 0  1 …… 1  0…… 1    ……….0  1 …..1</a:t>
            </a:r>
          </a:p>
        </p:txBody>
      </p:sp>
      <p:sp>
        <p:nvSpPr>
          <p:cNvPr id="57" name="ZoneTexte 21">
            <a:extLst>
              <a:ext uri="{FF2B5EF4-FFF2-40B4-BE49-F238E27FC236}">
                <a16:creationId xmlns:a16="http://schemas.microsoft.com/office/drawing/2014/main" id="{75BD4594-46BC-4018-A156-EBE4C08AC16C}"/>
              </a:ext>
            </a:extLst>
          </p:cNvPr>
          <p:cNvSpPr txBox="1"/>
          <p:nvPr/>
        </p:nvSpPr>
        <p:spPr>
          <a:xfrm>
            <a:off x="1035158" y="1944798"/>
            <a:ext cx="9875124" cy="307777"/>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fr-FR" sz="1400" dirty="0">
                <a:solidFill>
                  <a:schemeClr val="tx1"/>
                </a:solidFill>
                <a:latin typeface="Arial" panose="020B0604020202020204" pitchFamily="34" charset="0"/>
                <a:ea typeface="+mn-ea"/>
                <a:cs typeface="Arial" panose="020B0604020202020204" pitchFamily="34" charset="0"/>
              </a:rPr>
              <a:t>bit 1  …….…     47……….  93 ……… 105 ……… 117 ……. 165 …….   213 ……  229……236…..…  243....…   247….250         </a:t>
            </a:r>
          </a:p>
        </p:txBody>
      </p:sp>
      <p:sp>
        <p:nvSpPr>
          <p:cNvPr id="58" name="Accolade fermante 22">
            <a:extLst>
              <a:ext uri="{FF2B5EF4-FFF2-40B4-BE49-F238E27FC236}">
                <a16:creationId xmlns:a16="http://schemas.microsoft.com/office/drawing/2014/main" id="{1636F5DE-715A-4DC0-90F7-FC0F30DC4EA9}"/>
              </a:ext>
            </a:extLst>
          </p:cNvPr>
          <p:cNvSpPr/>
          <p:nvPr/>
        </p:nvSpPr>
        <p:spPr>
          <a:xfrm rot="5400000">
            <a:off x="1709573" y="2327074"/>
            <a:ext cx="145862" cy="953373"/>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59" name="ZoneTexte 27">
            <a:extLst>
              <a:ext uri="{FF2B5EF4-FFF2-40B4-BE49-F238E27FC236}">
                <a16:creationId xmlns:a16="http://schemas.microsoft.com/office/drawing/2014/main" id="{EC375B75-47C0-4E90-A7D4-488BB1CF8316}"/>
              </a:ext>
            </a:extLst>
          </p:cNvPr>
          <p:cNvSpPr txBox="1"/>
          <p:nvPr/>
        </p:nvSpPr>
        <p:spPr>
          <a:xfrm>
            <a:off x="1354395" y="2942498"/>
            <a:ext cx="866904" cy="43088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OTA SMAC </a:t>
            </a:r>
            <a:endParaRPr lang="fr-FR" sz="11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60" name="ZoneTexte 28">
            <a:extLst>
              <a:ext uri="{FF2B5EF4-FFF2-40B4-BE49-F238E27FC236}">
                <a16:creationId xmlns:a16="http://schemas.microsoft.com/office/drawing/2014/main" id="{B59B59D4-1169-47D4-9BF0-331A0E752B4D}"/>
              </a:ext>
            </a:extLst>
          </p:cNvPr>
          <p:cNvSpPr txBox="1"/>
          <p:nvPr/>
        </p:nvSpPr>
        <p:spPr>
          <a:xfrm>
            <a:off x="3238102" y="2942498"/>
            <a:ext cx="959048" cy="415498"/>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UL_SN</a:t>
            </a: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61" name="ZoneTexte 28">
            <a:extLst>
              <a:ext uri="{FF2B5EF4-FFF2-40B4-BE49-F238E27FC236}">
                <a16:creationId xmlns:a16="http://schemas.microsoft.com/office/drawing/2014/main" id="{82204FB4-5E62-40D0-A768-34424F5BF63D}"/>
              </a:ext>
            </a:extLst>
          </p:cNvPr>
          <p:cNvSpPr txBox="1"/>
          <p:nvPr/>
        </p:nvSpPr>
        <p:spPr>
          <a:xfrm>
            <a:off x="4021112" y="2942498"/>
            <a:ext cx="959048" cy="415498"/>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DL_SN</a:t>
            </a: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62" name="ZoneTexte 28">
            <a:extLst>
              <a:ext uri="{FF2B5EF4-FFF2-40B4-BE49-F238E27FC236}">
                <a16:creationId xmlns:a16="http://schemas.microsoft.com/office/drawing/2014/main" id="{2DB541BF-3885-4251-AEAC-F1C631D908FD}"/>
              </a:ext>
            </a:extLst>
          </p:cNvPr>
          <p:cNvSpPr txBox="1"/>
          <p:nvPr/>
        </p:nvSpPr>
        <p:spPr>
          <a:xfrm>
            <a:off x="5799163" y="2960428"/>
            <a:ext cx="959048" cy="415498"/>
          </a:xfrm>
          <a:prstGeom prst="rect">
            <a:avLst/>
          </a:prstGeom>
          <a:noFill/>
        </p:spPr>
        <p:txBody>
          <a:bodyPr wrap="square" rtlCol="0">
            <a:spAutoFit/>
          </a:bodyPr>
          <a:lstStyle/>
          <a:p>
            <a:pPr algn="ctr"/>
            <a:r>
              <a:rPr lang="en-US" sz="1050" dirty="0">
                <a:solidFill>
                  <a:schemeClr val="tx1"/>
                </a:solidFill>
                <a:latin typeface="Arial" panose="020B0604020202020204" pitchFamily="34" charset="0"/>
                <a:cs typeface="Arial" panose="020B0604020202020204" pitchFamily="34" charset="0"/>
              </a:rPr>
              <a:t>Mask</a:t>
            </a:r>
          </a:p>
          <a:p>
            <a:pPr algn="ctr"/>
            <a:r>
              <a:rPr lang="en-US" sz="1050" dirty="0">
                <a:solidFill>
                  <a:schemeClr val="tx1"/>
                </a:solidFill>
                <a:latin typeface="Arial" panose="020B0604020202020204" pitchFamily="34" charset="0"/>
                <a:cs typeface="Arial" panose="020B0604020202020204" pitchFamily="34" charset="0"/>
              </a:rPr>
              <a:t>DL_PN</a:t>
            </a:r>
          </a:p>
        </p:txBody>
      </p:sp>
      <p:sp>
        <p:nvSpPr>
          <p:cNvPr id="63" name="ZoneTexte 28">
            <a:extLst>
              <a:ext uri="{FF2B5EF4-FFF2-40B4-BE49-F238E27FC236}">
                <a16:creationId xmlns:a16="http://schemas.microsoft.com/office/drawing/2014/main" id="{8F7785BE-5361-4B2D-B08A-F1E2B23D4484}"/>
              </a:ext>
            </a:extLst>
          </p:cNvPr>
          <p:cNvSpPr txBox="1"/>
          <p:nvPr/>
        </p:nvSpPr>
        <p:spPr>
          <a:xfrm>
            <a:off x="6623736" y="2955945"/>
            <a:ext cx="959048" cy="415498"/>
          </a:xfrm>
          <a:prstGeom prst="rect">
            <a:avLst/>
          </a:prstGeom>
          <a:noFill/>
        </p:spPr>
        <p:txBody>
          <a:bodyPr wrap="square" rtlCol="0">
            <a:spAutoFit/>
          </a:bodyPr>
          <a:lstStyle/>
          <a:p>
            <a:pPr algn="ctr"/>
            <a:r>
              <a:rPr lang="en-US" sz="1050" dirty="0">
                <a:solidFill>
                  <a:schemeClr val="tx1"/>
                </a:solidFill>
                <a:latin typeface="Arial" panose="020B0604020202020204" pitchFamily="34" charset="0"/>
                <a:cs typeface="Arial" panose="020B0604020202020204" pitchFamily="34" charset="0"/>
              </a:rPr>
              <a:t>OTA</a:t>
            </a:r>
          </a:p>
          <a:p>
            <a:pPr algn="ctr"/>
            <a:r>
              <a:rPr lang="en-US" sz="1050" dirty="0">
                <a:solidFill>
                  <a:schemeClr val="tx1"/>
                </a:solidFill>
                <a:latin typeface="Arial" panose="020B0604020202020204" pitchFamily="34" charset="0"/>
                <a:cs typeface="Arial" panose="020B0604020202020204" pitchFamily="34" charset="0"/>
              </a:rPr>
              <a:t>AID</a:t>
            </a:r>
          </a:p>
        </p:txBody>
      </p:sp>
      <p:sp>
        <p:nvSpPr>
          <p:cNvPr id="64" name="ZoneTexte 28">
            <a:extLst>
              <a:ext uri="{FF2B5EF4-FFF2-40B4-BE49-F238E27FC236}">
                <a16:creationId xmlns:a16="http://schemas.microsoft.com/office/drawing/2014/main" id="{F8212A2E-CDE3-4836-9A20-CA41EAB0CB3F}"/>
              </a:ext>
            </a:extLst>
          </p:cNvPr>
          <p:cNvSpPr txBox="1"/>
          <p:nvPr/>
        </p:nvSpPr>
        <p:spPr>
          <a:xfrm>
            <a:off x="8996787" y="2942498"/>
            <a:ext cx="959048" cy="415498"/>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cs typeface="Arial" panose="020B0604020202020204" pitchFamily="34" charset="0"/>
              </a:rPr>
              <a:t>UL TID</a:t>
            </a:r>
          </a:p>
        </p:txBody>
      </p:sp>
      <p:sp>
        <p:nvSpPr>
          <p:cNvPr id="65" name="ZoneTexte 27">
            <a:extLst>
              <a:ext uri="{FF2B5EF4-FFF2-40B4-BE49-F238E27FC236}">
                <a16:creationId xmlns:a16="http://schemas.microsoft.com/office/drawing/2014/main" id="{8EC291BF-B9C1-43DE-BE1C-2E3C4C328CCE}"/>
              </a:ext>
            </a:extLst>
          </p:cNvPr>
          <p:cNvSpPr txBox="1"/>
          <p:nvPr/>
        </p:nvSpPr>
        <p:spPr>
          <a:xfrm>
            <a:off x="2329251" y="2942498"/>
            <a:ext cx="866904" cy="43088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OTA DMAC </a:t>
            </a:r>
            <a:endParaRPr lang="fr-FR" sz="11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66" name="Accolade fermante 22">
            <a:extLst>
              <a:ext uri="{FF2B5EF4-FFF2-40B4-BE49-F238E27FC236}">
                <a16:creationId xmlns:a16="http://schemas.microsoft.com/office/drawing/2014/main" id="{318E0294-5789-4E0B-9E62-5577F5015C8F}"/>
              </a:ext>
            </a:extLst>
          </p:cNvPr>
          <p:cNvSpPr/>
          <p:nvPr/>
        </p:nvSpPr>
        <p:spPr>
          <a:xfrm rot="5400000">
            <a:off x="2715831" y="2370309"/>
            <a:ext cx="145863" cy="866904"/>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7" name="Accolade fermante 22">
            <a:extLst>
              <a:ext uri="{FF2B5EF4-FFF2-40B4-BE49-F238E27FC236}">
                <a16:creationId xmlns:a16="http://schemas.microsoft.com/office/drawing/2014/main" id="{46631A77-0AD0-4E01-97D6-78532AF8956E}"/>
              </a:ext>
            </a:extLst>
          </p:cNvPr>
          <p:cNvSpPr/>
          <p:nvPr/>
        </p:nvSpPr>
        <p:spPr>
          <a:xfrm rot="5400000">
            <a:off x="3584873" y="2433995"/>
            <a:ext cx="169510" cy="76317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8" name="Accolade fermante 22">
            <a:extLst>
              <a:ext uri="{FF2B5EF4-FFF2-40B4-BE49-F238E27FC236}">
                <a16:creationId xmlns:a16="http://schemas.microsoft.com/office/drawing/2014/main" id="{1467E80B-257E-44FE-B9D5-C022541F64FD}"/>
              </a:ext>
            </a:extLst>
          </p:cNvPr>
          <p:cNvSpPr/>
          <p:nvPr/>
        </p:nvSpPr>
        <p:spPr>
          <a:xfrm rot="5400000">
            <a:off x="4417449" y="2433995"/>
            <a:ext cx="169510" cy="76317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69" name="Accolade fermante 22">
            <a:extLst>
              <a:ext uri="{FF2B5EF4-FFF2-40B4-BE49-F238E27FC236}">
                <a16:creationId xmlns:a16="http://schemas.microsoft.com/office/drawing/2014/main" id="{578DABEC-FA32-437B-881C-F01CF563D3BA}"/>
              </a:ext>
            </a:extLst>
          </p:cNvPr>
          <p:cNvSpPr/>
          <p:nvPr/>
        </p:nvSpPr>
        <p:spPr>
          <a:xfrm rot="5400000">
            <a:off x="5353127" y="2441861"/>
            <a:ext cx="185241" cy="763178"/>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70" name="Accolade fermante 22">
            <a:extLst>
              <a:ext uri="{FF2B5EF4-FFF2-40B4-BE49-F238E27FC236}">
                <a16:creationId xmlns:a16="http://schemas.microsoft.com/office/drawing/2014/main" id="{C8DFFAD0-1944-4DBD-977A-3F46EA7C3407}"/>
              </a:ext>
            </a:extLst>
          </p:cNvPr>
          <p:cNvSpPr/>
          <p:nvPr/>
        </p:nvSpPr>
        <p:spPr>
          <a:xfrm rot="5400000">
            <a:off x="6216868" y="2426443"/>
            <a:ext cx="154408" cy="763180"/>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71" name="Accolade fermante 22">
            <a:extLst>
              <a:ext uri="{FF2B5EF4-FFF2-40B4-BE49-F238E27FC236}">
                <a16:creationId xmlns:a16="http://schemas.microsoft.com/office/drawing/2014/main" id="{BB79E789-29A8-4D8F-BDFF-F4A6A72A7AE3}"/>
              </a:ext>
            </a:extLst>
          </p:cNvPr>
          <p:cNvSpPr/>
          <p:nvPr/>
        </p:nvSpPr>
        <p:spPr>
          <a:xfrm rot="5400000">
            <a:off x="7044560" y="2481428"/>
            <a:ext cx="154410" cy="653213"/>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72" name="Accolade fermante 22">
            <a:extLst>
              <a:ext uri="{FF2B5EF4-FFF2-40B4-BE49-F238E27FC236}">
                <a16:creationId xmlns:a16="http://schemas.microsoft.com/office/drawing/2014/main" id="{C355742E-239D-40FF-9107-1345E72E8F2D}"/>
              </a:ext>
            </a:extLst>
          </p:cNvPr>
          <p:cNvSpPr/>
          <p:nvPr/>
        </p:nvSpPr>
        <p:spPr>
          <a:xfrm rot="5400000">
            <a:off x="7827695" y="2433995"/>
            <a:ext cx="169510" cy="763179"/>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73" name="Accolade fermante 22">
            <a:extLst>
              <a:ext uri="{FF2B5EF4-FFF2-40B4-BE49-F238E27FC236}">
                <a16:creationId xmlns:a16="http://schemas.microsoft.com/office/drawing/2014/main" id="{152FE4B8-4B44-4EEE-8444-45F6BECEF600}"/>
              </a:ext>
            </a:extLst>
          </p:cNvPr>
          <p:cNvSpPr/>
          <p:nvPr/>
        </p:nvSpPr>
        <p:spPr>
          <a:xfrm rot="5400000">
            <a:off x="8618524" y="2433995"/>
            <a:ext cx="169513" cy="763181"/>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74" name="ZoneTexte 28">
            <a:extLst>
              <a:ext uri="{FF2B5EF4-FFF2-40B4-BE49-F238E27FC236}">
                <a16:creationId xmlns:a16="http://schemas.microsoft.com/office/drawing/2014/main" id="{B1A7234C-93F8-4140-A086-B4A257CC08DC}"/>
              </a:ext>
            </a:extLst>
          </p:cNvPr>
          <p:cNvSpPr txBox="1"/>
          <p:nvPr/>
        </p:nvSpPr>
        <p:spPr>
          <a:xfrm>
            <a:off x="9855791" y="2942498"/>
            <a:ext cx="959048" cy="415498"/>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Mask</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cs typeface="Arial" panose="020B0604020202020204" pitchFamily="34" charset="0"/>
              </a:rPr>
              <a:t>DL TID</a:t>
            </a:r>
          </a:p>
        </p:txBody>
      </p:sp>
      <p:sp>
        <p:nvSpPr>
          <p:cNvPr id="75" name="Accolade fermante 22">
            <a:extLst>
              <a:ext uri="{FF2B5EF4-FFF2-40B4-BE49-F238E27FC236}">
                <a16:creationId xmlns:a16="http://schemas.microsoft.com/office/drawing/2014/main" id="{C7FA9338-EE3C-4F41-B287-18CB7E7ADEE0}"/>
              </a:ext>
            </a:extLst>
          </p:cNvPr>
          <p:cNvSpPr/>
          <p:nvPr/>
        </p:nvSpPr>
        <p:spPr>
          <a:xfrm rot="5400000">
            <a:off x="9409355" y="2433995"/>
            <a:ext cx="169513" cy="763181"/>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76" name="Accolade fermante 22">
            <a:extLst>
              <a:ext uri="{FF2B5EF4-FFF2-40B4-BE49-F238E27FC236}">
                <a16:creationId xmlns:a16="http://schemas.microsoft.com/office/drawing/2014/main" id="{8573AD43-9B69-49A7-B5D7-BF22D9E08B34}"/>
              </a:ext>
            </a:extLst>
          </p:cNvPr>
          <p:cNvSpPr/>
          <p:nvPr/>
        </p:nvSpPr>
        <p:spPr>
          <a:xfrm rot="5400000">
            <a:off x="10200186" y="2433995"/>
            <a:ext cx="169513" cy="763181"/>
          </a:xfrm>
          <a:prstGeom prst="rightBrace">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2000" b="0" i="0" u="none" strike="noStrike" kern="0" cap="none" spc="0" normalizeH="0" baseline="0" noProof="0">
              <a:ln>
                <a:noFill/>
              </a:ln>
              <a:solidFill>
                <a:schemeClr val="tx1"/>
              </a:solidFill>
              <a:effectLst/>
              <a:uLnTx/>
              <a:uFillTx/>
              <a:latin typeface="Calibri"/>
              <a:ea typeface="+mn-ea"/>
              <a:cs typeface="+mn-cs"/>
            </a:endParaRPr>
          </a:p>
        </p:txBody>
      </p:sp>
      <p:sp>
        <p:nvSpPr>
          <p:cNvPr id="77" name="ZoneTexte 28">
            <a:extLst>
              <a:ext uri="{FF2B5EF4-FFF2-40B4-BE49-F238E27FC236}">
                <a16:creationId xmlns:a16="http://schemas.microsoft.com/office/drawing/2014/main" id="{307C6F9D-A2BC-4C22-9349-6753F2E04B98}"/>
              </a:ext>
            </a:extLst>
          </p:cNvPr>
          <p:cNvSpPr txBox="1"/>
          <p:nvPr/>
        </p:nvSpPr>
        <p:spPr>
          <a:xfrm>
            <a:off x="4979147" y="2973332"/>
            <a:ext cx="959048" cy="577081"/>
          </a:xfrm>
          <a:prstGeom prst="rect">
            <a:avLst/>
          </a:prstGeom>
          <a:noFill/>
        </p:spPr>
        <p:txBody>
          <a:bodyPr wrap="square" rtlCol="0">
            <a:spAutoFit/>
          </a:bodyPr>
          <a:lstStyle/>
          <a:p>
            <a:pPr algn="ctr"/>
            <a:r>
              <a:rPr lang="en-US" sz="1050" dirty="0">
                <a:solidFill>
                  <a:schemeClr val="tx1"/>
                </a:solidFill>
                <a:latin typeface="Arial" panose="020B0604020202020204" pitchFamily="34" charset="0"/>
                <a:cs typeface="Arial" panose="020B0604020202020204" pitchFamily="34" charset="0"/>
              </a:rPr>
              <a:t>Mask</a:t>
            </a:r>
          </a:p>
          <a:p>
            <a:pPr algn="ctr"/>
            <a:r>
              <a:rPr lang="en-US" sz="1050" dirty="0">
                <a:solidFill>
                  <a:schemeClr val="tx1"/>
                </a:solidFill>
                <a:latin typeface="Arial" panose="020B0604020202020204" pitchFamily="34" charset="0"/>
                <a:cs typeface="Arial" panose="020B0604020202020204" pitchFamily="34" charset="0"/>
              </a:rPr>
              <a:t>UL_PN</a:t>
            </a:r>
          </a:p>
          <a:p>
            <a:pPr algn="ctr" defTabSz="914400" eaLnBrk="1" fontAlgn="auto" hangingPunct="1">
              <a:spcBef>
                <a:spcPts val="0"/>
              </a:spcBef>
              <a:spcAft>
                <a:spcPts val="0"/>
              </a:spcAft>
              <a:buClrTx/>
              <a:buSzTx/>
              <a:buFontTx/>
              <a:buNone/>
            </a:pP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78" name="ZoneTexte 28">
            <a:extLst>
              <a:ext uri="{FF2B5EF4-FFF2-40B4-BE49-F238E27FC236}">
                <a16:creationId xmlns:a16="http://schemas.microsoft.com/office/drawing/2014/main" id="{82487164-9538-409B-91CD-811E961A4086}"/>
              </a:ext>
            </a:extLst>
          </p:cNvPr>
          <p:cNvSpPr txBox="1"/>
          <p:nvPr/>
        </p:nvSpPr>
        <p:spPr>
          <a:xfrm>
            <a:off x="7278779" y="2970478"/>
            <a:ext cx="1314270" cy="577081"/>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OTA UL </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Scrambler </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cs typeface="Arial" panose="020B0604020202020204" pitchFamily="34" charset="0"/>
              </a:rPr>
              <a:t>Seed</a:t>
            </a: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79" name="ZoneTexte 28">
            <a:extLst>
              <a:ext uri="{FF2B5EF4-FFF2-40B4-BE49-F238E27FC236}">
                <a16:creationId xmlns:a16="http://schemas.microsoft.com/office/drawing/2014/main" id="{88B90A97-2DD0-484A-8356-770EB042FF11}"/>
              </a:ext>
            </a:extLst>
          </p:cNvPr>
          <p:cNvSpPr txBox="1"/>
          <p:nvPr/>
        </p:nvSpPr>
        <p:spPr>
          <a:xfrm>
            <a:off x="8137783" y="2961906"/>
            <a:ext cx="1314270" cy="577081"/>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OTA DL </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Scrambler </a:t>
            </a:r>
          </a:p>
          <a:p>
            <a:pPr algn="ct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cs typeface="Arial" panose="020B0604020202020204" pitchFamily="34" charset="0"/>
              </a:rPr>
              <a:t>Seed</a:t>
            </a:r>
            <a:endParaRPr lang="fr-FR" sz="105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41" name="Content Placeholder 2">
            <a:extLst>
              <a:ext uri="{FF2B5EF4-FFF2-40B4-BE49-F238E27FC236}">
                <a16:creationId xmlns:a16="http://schemas.microsoft.com/office/drawing/2014/main" id="{6813DB1D-AAAE-4A8B-B856-45C1F11D64C3}"/>
              </a:ext>
            </a:extLst>
          </p:cNvPr>
          <p:cNvSpPr txBox="1">
            <a:spLocks/>
          </p:cNvSpPr>
          <p:nvPr/>
        </p:nvSpPr>
        <p:spPr bwMode="auto">
          <a:xfrm>
            <a:off x="695656" y="3780391"/>
            <a:ext cx="6099502" cy="153179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s-ES" sz="1200" b="0" kern="0" dirty="0">
                <a:latin typeface="+mj-lt"/>
              </a:rPr>
              <a:t>OTA SMAC (n+1) 	</a:t>
            </a:r>
            <a:r>
              <a:rPr lang="fr-FR" sz="1200" b="0" kern="0" dirty="0">
                <a:latin typeface="+mj-lt"/>
              </a:rPr>
              <a:t> </a:t>
            </a:r>
            <a:r>
              <a:rPr lang="es-ES" sz="1200" b="0" kern="0" dirty="0">
                <a:latin typeface="+mj-lt"/>
              </a:rPr>
              <a:t>= 	CPE_PARAM (n+1) [1..46]</a:t>
            </a:r>
            <a:endParaRPr lang="fr-FR" sz="1200" b="0" kern="0" dirty="0">
              <a:latin typeface="+mj-lt"/>
            </a:endParaRPr>
          </a:p>
          <a:p>
            <a:r>
              <a:rPr lang="es-ES" sz="1200" b="0" kern="0" dirty="0">
                <a:latin typeface="+mj-lt"/>
              </a:rPr>
              <a:t>OTA DMAC (n+1) 	= 	CPE_PARAM (n+1) [47..92]</a:t>
            </a:r>
            <a:endParaRPr lang="fr-FR" sz="1200" b="0" kern="0" dirty="0">
              <a:latin typeface="+mj-lt"/>
            </a:endParaRPr>
          </a:p>
          <a:p>
            <a:r>
              <a:rPr lang="es-ES" sz="1200" b="0" kern="0" dirty="0">
                <a:latin typeface="+mj-lt"/>
              </a:rPr>
              <a:t>OTA UL_SN (n+1) 	= 	UL_SN + CPE_PARAM (n+1) [93..104]</a:t>
            </a:r>
            <a:endParaRPr lang="fr-FR" sz="1200" b="0" kern="0" dirty="0">
              <a:latin typeface="+mj-lt"/>
            </a:endParaRPr>
          </a:p>
          <a:p>
            <a:r>
              <a:rPr lang="es-ES" sz="1200" b="0" kern="0" dirty="0">
                <a:latin typeface="+mj-lt"/>
              </a:rPr>
              <a:t>OTA DL_SN (n+1) 	= 	DL_SN + CPE_PARAM (n+1) [105..116]</a:t>
            </a:r>
            <a:endParaRPr lang="fr-FR" sz="1200" b="0" kern="0" dirty="0">
              <a:latin typeface="+mj-lt"/>
            </a:endParaRPr>
          </a:p>
          <a:p>
            <a:r>
              <a:rPr lang="es-ES" sz="1200" b="0" kern="0" dirty="0">
                <a:latin typeface="+mj-lt"/>
              </a:rPr>
              <a:t>OTA UL_PN (n+1) 	= 	UL_PN + CPE_PARAM (n+1) [117..164]</a:t>
            </a:r>
            <a:endParaRPr lang="fr-FR" sz="1200" b="0" kern="0" dirty="0">
              <a:latin typeface="+mj-lt"/>
            </a:endParaRPr>
          </a:p>
          <a:p>
            <a:r>
              <a:rPr lang="es-ES" sz="1200" b="0" kern="0" dirty="0">
                <a:latin typeface="+mj-lt"/>
              </a:rPr>
              <a:t>OTA DL_PN (n+1) 	= 	DL_PN + CPE_PARAM (n+1) [165..212]</a:t>
            </a:r>
            <a:endParaRPr lang="fr-FR" sz="1200" b="0" kern="0" dirty="0">
              <a:latin typeface="+mj-lt"/>
            </a:endParaRPr>
          </a:p>
          <a:p>
            <a:endParaRPr lang="en-GB" kern="0" dirty="0"/>
          </a:p>
        </p:txBody>
      </p:sp>
    </p:spTree>
    <p:extLst>
      <p:ext uri="{BB962C8B-B14F-4D97-AF65-F5344CB8AC3E}">
        <p14:creationId xmlns:p14="http://schemas.microsoft.com/office/powerpoint/2010/main" val="14299965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a:spAutoFit/>
      </a:bodyPr>
      <a:lstStyle>
        <a:defPPr algn="l">
          <a:defRPr dirty="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10250</TotalTime>
  <Words>1960</Words>
  <Application>Microsoft Office PowerPoint</Application>
  <PresentationFormat>Widescreen</PresentationFormat>
  <Paragraphs>263</Paragraphs>
  <Slides>13</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Segoe UI</vt:lpstr>
      <vt:lpstr>Times New Roman</vt:lpstr>
      <vt:lpstr>Office Theme</vt:lpstr>
      <vt:lpstr>Document</vt:lpstr>
      <vt:lpstr>Obfuscation Computation Procedure</vt:lpstr>
      <vt:lpstr>Abstract</vt:lpstr>
      <vt:lpstr>11bi requirement</vt:lpstr>
      <vt:lpstr>Obfuscation  Procedures</vt:lpstr>
      <vt:lpstr>CPE Parameters (CPE_PARAM)</vt:lpstr>
      <vt:lpstr>PowerPoint Presentation</vt:lpstr>
      <vt:lpstr>ERCM Key</vt:lpstr>
      <vt:lpstr>CPE Parameters Obfuscation Computation</vt:lpstr>
      <vt:lpstr>CPE Parameters Obfuscation Computation</vt:lpstr>
      <vt:lpstr>CPE Parameters Obfuscation Computation</vt:lpstr>
      <vt:lpstr>Benefits</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Randomized and Changing MAC address</dc:title>
  <dc:creator>julien.sevin@crf.canon.fr</dc:creator>
  <cp:lastModifiedBy>SEVIN Julien</cp:lastModifiedBy>
  <cp:revision>331</cp:revision>
  <cp:lastPrinted>1601-01-01T00:00:00Z</cp:lastPrinted>
  <dcterms:created xsi:type="dcterms:W3CDTF">2021-11-03T17:02:22Z</dcterms:created>
  <dcterms:modified xsi:type="dcterms:W3CDTF">2023-07-06T07:46:43Z</dcterms:modified>
</cp:coreProperties>
</file>