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75" r:id="rId3"/>
    <p:sldId id="283" r:id="rId4"/>
    <p:sldId id="278" r:id="rId5"/>
    <p:sldId id="277" r:id="rId6"/>
    <p:sldId id="272" r:id="rId7"/>
    <p:sldId id="273" r:id="rId8"/>
    <p:sldId id="286" r:id="rId9"/>
    <p:sldId id="281" r:id="rId10"/>
    <p:sldId id="282" r:id="rId11"/>
    <p:sldId id="279"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100" d="100"/>
          <a:sy n="100" d="100"/>
        </p:scale>
        <p:origin x="888" y="4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0093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872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4701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20300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31509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9899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564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482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1198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802.11-23/1146r0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00200" y="762000"/>
            <a:ext cx="5791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Relaying for Low Latency Traffic in UHR</a:t>
            </a:r>
            <a:endParaRPr lang="en-GB" dirty="0"/>
          </a:p>
        </p:txBody>
      </p:sp>
      <p:sp>
        <p:nvSpPr>
          <p:cNvPr id="3074" name="Rectangle 2"/>
          <p:cNvSpPr>
            <a:spLocks noGrp="1" noChangeArrowheads="1"/>
          </p:cNvSpPr>
          <p:nvPr>
            <p:ph type="body" idx="1"/>
          </p:nvPr>
        </p:nvSpPr>
        <p:spPr>
          <a:xfrm>
            <a:off x="685800" y="20415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453103"/>
              </p:ext>
            </p:extLst>
          </p:nvPr>
        </p:nvGraphicFramePr>
        <p:xfrm>
          <a:off x="228600" y="3128963"/>
          <a:ext cx="8783638" cy="3014662"/>
        </p:xfrm>
        <a:graphic>
          <a:graphicData uri="http://schemas.openxmlformats.org/presentationml/2006/ole">
            <mc:AlternateContent xmlns:mc="http://schemas.openxmlformats.org/markup-compatibility/2006">
              <mc:Choice xmlns:v="urn:schemas-microsoft-com:vml" Requires="v">
                <p:oleObj name="Document" r:id="rId3" imgW="8362630" imgH="2866335" progId="Word.Document.8">
                  <p:embed/>
                </p:oleObj>
              </mc:Choice>
              <mc:Fallback>
                <p:oleObj name="Document" r:id="rId3" imgW="8362630" imgH="2866335" progId="Word.Document.8">
                  <p:embed/>
                  <p:pic>
                    <p:nvPicPr>
                      <p:cNvPr id="3075" name="Object 3"/>
                      <p:cNvPicPr>
                        <a:picLocks noChangeAspect="1" noChangeArrowheads="1"/>
                      </p:cNvPicPr>
                      <p:nvPr/>
                    </p:nvPicPr>
                    <p:blipFill>
                      <a:blip r:embed="rId4"/>
                      <a:srcRect/>
                      <a:stretch>
                        <a:fillRect/>
                      </a:stretch>
                    </p:blipFill>
                    <p:spPr bwMode="auto">
                      <a:xfrm>
                        <a:off x="228600" y="3128963"/>
                        <a:ext cx="8783638" cy="30146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400837" y="2663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700722" y="178816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Different relaying operations to support low latency traffic in 11bn are considered</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If a relay receives transmission completion time info (e.g., delay bound, remaining transmission time, etc.) from a source STA, it may use the info for relaying the low latency data frame</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For the operation of MLDs,  in case a relay receives low latency ML relaying information, the relay may start transmitting the data frame to the destination STA in another link after receiving the whole data frame or while still receiving the data frame</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In case of either low latency ML relaying options, design challenges should be further investigated</a:t>
            </a:r>
          </a:p>
          <a:p>
            <a:pPr>
              <a:buFont typeface="Arial" panose="020B0604020202020204" pitchFamily="34" charset="0"/>
              <a:buChar char="•"/>
            </a:pPr>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18436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E691667-114B-582B-B5AC-B8F1078F008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9EDAEBC-4C97-DE59-8E51-9CFF6AEA7961}"/>
              </a:ext>
            </a:extLst>
          </p:cNvPr>
          <p:cNvSpPr>
            <a:spLocks noGrp="1"/>
          </p:cNvSpPr>
          <p:nvPr>
            <p:ph type="ftr" idx="14"/>
          </p:nvPr>
        </p:nvSpPr>
        <p:spPr/>
        <p:txBody>
          <a:bodyPr/>
          <a:lstStyle/>
          <a:p>
            <a:r>
              <a:rPr lang="en-GB"/>
              <a:t>Serhat Erkucuk, Ofinno</a:t>
            </a:r>
            <a:endParaRPr lang="en-GB" dirty="0"/>
          </a:p>
        </p:txBody>
      </p:sp>
      <p:sp>
        <p:nvSpPr>
          <p:cNvPr id="6" name="Date Placeholder 5">
            <a:extLst>
              <a:ext uri="{FF2B5EF4-FFF2-40B4-BE49-F238E27FC236}">
                <a16:creationId xmlns:a16="http://schemas.microsoft.com/office/drawing/2014/main" id="{3181740D-8EA5-CD18-4166-62DB32DAFA62}"/>
              </a:ext>
            </a:extLst>
          </p:cNvPr>
          <p:cNvSpPr>
            <a:spLocks noGrp="1"/>
          </p:cNvSpPr>
          <p:nvPr>
            <p:ph type="dt" idx="15"/>
          </p:nvPr>
        </p:nvSpPr>
        <p:spPr/>
        <p:txBody>
          <a:bodyPr/>
          <a:lstStyle/>
          <a:p>
            <a:r>
              <a:rPr lang="en-US" dirty="0"/>
              <a:t>July 2023</a:t>
            </a:r>
            <a:endParaRPr lang="en-GB" dirty="0"/>
          </a:p>
        </p:txBody>
      </p:sp>
      <p:sp>
        <p:nvSpPr>
          <p:cNvPr id="13" name="TextBox 12">
            <a:extLst>
              <a:ext uri="{FF2B5EF4-FFF2-40B4-BE49-F238E27FC236}">
                <a16:creationId xmlns:a16="http://schemas.microsoft.com/office/drawing/2014/main" id="{65FE6852-1590-79F7-4BD2-D8110C9E7E4E}"/>
              </a:ext>
            </a:extLst>
          </p:cNvPr>
          <p:cNvSpPr txBox="1"/>
          <p:nvPr/>
        </p:nvSpPr>
        <p:spPr>
          <a:xfrm>
            <a:off x="515144" y="1565941"/>
            <a:ext cx="8113712" cy="4225259"/>
          </a:xfrm>
          <a:prstGeom prst="rect">
            <a:avLst/>
          </a:prstGeom>
          <a:noFill/>
        </p:spPr>
        <p:txBody>
          <a:bodyPr wrap="square">
            <a:spAutoFit/>
          </a:bodyPr>
          <a:lstStyle/>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23/0480r0, UHR Proposed PAR</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22/1556r1, Multi-AP Coordination for Low Latency Traffic Delivery</a:t>
            </a:r>
            <a:endParaRPr lang="en-US" altLang="ko-KR" sz="1800" kern="0" dirty="0">
              <a:solidFill>
                <a:srgbClr val="000000"/>
              </a:solidFill>
              <a:latin typeface="Times New Roman"/>
              <a:ea typeface="굴림" panose="020B0600000101010101" pitchFamily="50" charset="-127"/>
            </a:endParaRP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[3] 22/1939r0, PPDU Design for Short Frames</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[4] 22/1923r1, Enhanced Trigger-Based Uplink Transmission</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[5] 23/0045r1, Urgency-based Delivery of Latency Sensitive Traffic</a:t>
            </a:r>
          </a:p>
          <a:p>
            <a:pPr marL="0" marR="0" lvl="0" indent="0" algn="l" defTabSz="914400" rtl="0" eaLnBrk="0" fontAlgn="base" latinLnBrk="0" hangingPunct="0">
              <a:lnSpc>
                <a:spcPct val="15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[6] 23/0378r0, Enhanced Scheduling Method for Low Latency Traffic</a:t>
            </a:r>
          </a:p>
          <a:p>
            <a:pPr marL="0" marR="0" lvl="0" indent="0" algn="l" defTabSz="914400" rtl="0" eaLnBrk="0" fontAlgn="base" latinLnBrk="0" hangingPunct="0">
              <a:lnSpc>
                <a:spcPct val="150000"/>
              </a:lnSpc>
              <a:spcBef>
                <a:spcPct val="20000"/>
              </a:spcBef>
              <a:spcAft>
                <a:spcPct val="0"/>
              </a:spcAft>
              <a:buClrTx/>
              <a:buSzTx/>
              <a:buFontTx/>
              <a:buNone/>
              <a:tabLst/>
              <a:defRPr/>
            </a:pPr>
            <a:r>
              <a:rPr lang="en-US" altLang="ko-KR" sz="1800" kern="0" dirty="0">
                <a:solidFill>
                  <a:srgbClr val="000000"/>
                </a:solidFill>
                <a:latin typeface="Times New Roman"/>
                <a:ea typeface="굴림" panose="020B0600000101010101" pitchFamily="50" charset="-127"/>
              </a:rPr>
              <a:t>[7] 22/2049r2, UHR PAR Discussion</a:t>
            </a:r>
          </a:p>
          <a:p>
            <a:pPr marL="0" marR="0" lvl="0" indent="0" algn="l" defTabSz="914400" rtl="0" eaLnBrk="0" fontAlgn="base" latinLnBrk="0" hangingPunct="0">
              <a:lnSpc>
                <a:spcPct val="15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[8] 22/1908r1</a:t>
            </a:r>
            <a:r>
              <a:rPr lang="en-US" altLang="ko-KR" sz="1800" kern="0" dirty="0">
                <a:solidFill>
                  <a:srgbClr val="000000"/>
                </a:solidFill>
                <a:latin typeface="Times New Roman"/>
                <a:ea typeface="굴림" panose="020B0600000101010101" pitchFamily="50" charset="-127"/>
              </a:rPr>
              <a:t>, UHR Rate-vs-Range Enhancement with Relay</a:t>
            </a:r>
          </a:p>
          <a:p>
            <a:pPr marL="0" marR="0" lvl="0" indent="0" algn="l" defTabSz="914400" rtl="0" eaLnBrk="0" fontAlgn="base" latinLnBrk="0" hangingPunct="0">
              <a:lnSpc>
                <a:spcPct val="15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[9] 23/0042r0, Thought for Range Extension in UHR</a:t>
            </a:r>
          </a:p>
        </p:txBody>
      </p:sp>
      <p:sp>
        <p:nvSpPr>
          <p:cNvPr id="14" name="Rectangle 1">
            <a:extLst>
              <a:ext uri="{FF2B5EF4-FFF2-40B4-BE49-F238E27FC236}">
                <a16:creationId xmlns:a16="http://schemas.microsoft.com/office/drawing/2014/main" id="{D857A7CC-2A6F-CCEF-BBCF-19DD376F36D9}"/>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Tree>
    <p:extLst>
      <p:ext uri="{BB962C8B-B14F-4D97-AF65-F5344CB8AC3E}">
        <p14:creationId xmlns:p14="http://schemas.microsoft.com/office/powerpoint/2010/main" val="2373513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Serhat Erkucuk, Ofinno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2</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676400"/>
            <a:ext cx="78486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Two of the three main objectives within the scope of P802.11bn [1]:</a:t>
            </a:r>
          </a:p>
          <a:p>
            <a:pPr lvl="1">
              <a:buFont typeface="Wingdings" panose="05000000000000000000" pitchFamily="2" charset="2"/>
              <a:buChar char="Ø"/>
            </a:pPr>
            <a:r>
              <a:rPr lang="en-US" sz="1600" kern="0" dirty="0"/>
              <a:t>“Enabling </a:t>
            </a:r>
            <a:r>
              <a:rPr lang="en-US" sz="1600" b="0" kern="0" dirty="0"/>
              <a:t>at least one mode of operation capable of </a:t>
            </a:r>
            <a:r>
              <a:rPr lang="en-US" sz="1600" b="0" i="1" u="sng" kern="0" dirty="0"/>
              <a:t>increasing throughput</a:t>
            </a:r>
            <a:r>
              <a:rPr lang="en-US" sz="1600" b="0" kern="0" dirty="0"/>
              <a:t>, as measured at the MAC data service Access Point, </a:t>
            </a:r>
            <a:r>
              <a:rPr lang="en-US" sz="1600" b="0" i="1" u="sng" kern="0" dirty="0"/>
              <a:t>at different Signal to Interference and Noise Ratio (SINR) levels (Rate-vs-Range)</a:t>
            </a:r>
            <a:r>
              <a:rPr lang="en-US" sz="1600" b="0" kern="0" dirty="0"/>
              <a:t>, compared to EHT MAC/PHY operation</a:t>
            </a:r>
            <a:r>
              <a:rPr lang="en-US" sz="1600" kern="0" dirty="0"/>
              <a:t>”</a:t>
            </a:r>
            <a:endParaRPr lang="en-US" sz="1600" b="0" kern="0" dirty="0"/>
          </a:p>
          <a:p>
            <a:pPr lvl="1">
              <a:buFont typeface="Wingdings" panose="05000000000000000000" pitchFamily="2" charset="2"/>
              <a:buChar char="Ø"/>
            </a:pPr>
            <a:r>
              <a:rPr lang="en-US" sz="1600" b="0" kern="0" dirty="0"/>
              <a:t>“Enabling at least one mode of operation capable of </a:t>
            </a:r>
            <a:r>
              <a:rPr lang="en-US" sz="1600" i="1" u="sng" kern="0" dirty="0"/>
              <a:t>improving the tail of the latency distribution and jitter</a:t>
            </a:r>
            <a:r>
              <a:rPr lang="en-US" sz="1600" b="0" kern="0" dirty="0"/>
              <a:t> compared to EHT MAC/PHY operation, with mobility between BSSs”</a:t>
            </a:r>
            <a:endParaRPr lang="en-US" sz="1800" b="0" kern="0" dirty="0"/>
          </a:p>
          <a:p>
            <a:pPr>
              <a:buFont typeface="Arial" panose="020B0604020202020204" pitchFamily="34" charset="0"/>
              <a:buChar char="•"/>
            </a:pPr>
            <a:r>
              <a:rPr lang="en-US" sz="1800" b="0" kern="0" dirty="0"/>
              <a:t>Low latency has already been an important consideration for 11bn [2-6]</a:t>
            </a:r>
          </a:p>
          <a:p>
            <a:pPr lvl="1">
              <a:buFont typeface="Wingdings" panose="05000000000000000000" pitchFamily="2" charset="2"/>
              <a:buChar char="Ø"/>
            </a:pPr>
            <a:r>
              <a:rPr lang="en-US" sz="1600" b="0" kern="0" dirty="0"/>
              <a:t>E.g., Preemption, scheduling, multi-AP operation, PPDU design, frame overhead reduction </a:t>
            </a:r>
          </a:p>
          <a:p>
            <a:pPr>
              <a:buFont typeface="Arial" panose="020B0604020202020204" pitchFamily="34" charset="0"/>
              <a:buChar char="•"/>
            </a:pPr>
            <a:r>
              <a:rPr lang="en-US" sz="1800" b="0" kern="0" dirty="0"/>
              <a:t>Rate-vs-range enhancement may be an important consideration for 11bn [7-9]</a:t>
            </a:r>
          </a:p>
          <a:p>
            <a:pPr lvl="1">
              <a:buFont typeface="Wingdings" panose="05000000000000000000" pitchFamily="2" charset="2"/>
              <a:buChar char="Ø"/>
            </a:pPr>
            <a:r>
              <a:rPr lang="en-US" sz="1600" b="0" kern="0" dirty="0"/>
              <a:t>Some candidates: Relaying, finer MCS grid, long range PHY mode, MIMO/TXBF enhancement, multi-AP operation</a:t>
            </a:r>
            <a:endParaRPr lang="en-US" sz="1800" b="0" kern="0" dirty="0"/>
          </a:p>
          <a:p>
            <a:pPr>
              <a:buFont typeface="Arial" panose="020B0604020202020204" pitchFamily="34" charset="0"/>
              <a:buChar char="•"/>
            </a:pPr>
            <a:r>
              <a:rPr lang="en-US" sz="1800" b="0" kern="0" dirty="0"/>
              <a:t>In this contribution, we consider relaying operations to support low latency traffic in UHR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Tree>
    <p:extLst>
      <p:ext uri="{BB962C8B-B14F-4D97-AF65-F5344CB8AC3E}">
        <p14:creationId xmlns:p14="http://schemas.microsoft.com/office/powerpoint/2010/main" val="1377911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Serhat Erkucuk, Ofinno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3</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Low latency traffic</a:t>
            </a:r>
          </a:p>
        </p:txBody>
      </p:sp>
      <p:sp>
        <p:nvSpPr>
          <p:cNvPr id="2" name="Rectangle 2">
            <a:extLst>
              <a:ext uri="{FF2B5EF4-FFF2-40B4-BE49-F238E27FC236}">
                <a16:creationId xmlns:a16="http://schemas.microsoft.com/office/drawing/2014/main" id="{EACD62F2-63A3-052A-CD1C-C28EACB001FD}"/>
              </a:ext>
            </a:extLst>
          </p:cNvPr>
          <p:cNvSpPr txBox="1">
            <a:spLocks noChangeArrowheads="1"/>
          </p:cNvSpPr>
          <p:nvPr/>
        </p:nvSpPr>
        <p:spPr bwMode="auto">
          <a:xfrm>
            <a:off x="685800" y="198120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Deterministic low latency traffic</a:t>
            </a:r>
          </a:p>
          <a:p>
            <a:pPr lvl="1">
              <a:buFont typeface="Arial" panose="020B0604020202020204" pitchFamily="34" charset="0"/>
              <a:buChar char="•"/>
            </a:pPr>
            <a:r>
              <a:rPr lang="en-US" sz="1600" kern="0" dirty="0"/>
              <a:t>P</a:t>
            </a:r>
            <a:r>
              <a:rPr lang="en-US" sz="1600" b="0" kern="0" dirty="0"/>
              <a:t>eriodic pattern with burst arrival of packets in each interval</a:t>
            </a:r>
          </a:p>
          <a:p>
            <a:pPr lvl="1">
              <a:buFont typeface="Arial" panose="020B0604020202020204" pitchFamily="34" charset="0"/>
              <a:buChar char="•"/>
            </a:pPr>
            <a:r>
              <a:rPr lang="en-US" sz="1600" b="0" kern="0" dirty="0"/>
              <a:t>Can be supported by R-TWT and SCS mechanisms in 11be</a:t>
            </a:r>
          </a:p>
          <a:p>
            <a:pPr lvl="1">
              <a:buFont typeface="Arial" panose="020B0604020202020204" pitchFamily="34" charset="0"/>
              <a:buChar char="•"/>
            </a:pPr>
            <a:r>
              <a:rPr lang="en-US" sz="1600" b="0" kern="0" dirty="0"/>
              <a:t>If an R-TWT scheduling AP has established SCS stream(s) described by QoS Characteristics element(s) with an R-TWT scheduled STA whose TID and Direction fields match an R-TWT TID, the AP should follow the rules specified in 35.17 (EHT SCS procedure) for scheduling of downlink or uplink QoS Data frames</a:t>
            </a:r>
          </a:p>
          <a:p>
            <a:pPr>
              <a:buFont typeface="Arial" panose="020B0604020202020204" pitchFamily="34" charset="0"/>
              <a:buChar char="•"/>
            </a:pPr>
            <a:endParaRPr lang="en-US" sz="1800" kern="0" dirty="0"/>
          </a:p>
          <a:p>
            <a:pPr>
              <a:buFont typeface="Arial" panose="020B0604020202020204" pitchFamily="34" charset="0"/>
              <a:buChar char="•"/>
            </a:pPr>
            <a:r>
              <a:rPr lang="en-US" sz="1800" kern="0" dirty="0"/>
              <a:t>Event-based low latency traffic</a:t>
            </a:r>
          </a:p>
          <a:p>
            <a:pPr lvl="1">
              <a:buFont typeface="Arial" panose="020B0604020202020204" pitchFamily="34" charset="0"/>
              <a:buChar char="•"/>
            </a:pPr>
            <a:r>
              <a:rPr lang="en-US" sz="1600" b="0" kern="0" dirty="0"/>
              <a:t>Non-periodic, unpredictable patterns</a:t>
            </a:r>
          </a:p>
          <a:p>
            <a:pPr lvl="1">
              <a:buFont typeface="Arial" panose="020B0604020202020204" pitchFamily="34" charset="0"/>
              <a:buChar char="•"/>
            </a:pPr>
            <a:r>
              <a:rPr lang="en-US" sz="1600" kern="0" dirty="0"/>
              <a:t>Hard to schedule</a:t>
            </a:r>
          </a:p>
          <a:p>
            <a:pPr lvl="1">
              <a:buFont typeface="Arial" panose="020B0604020202020204" pitchFamily="34" charset="0"/>
              <a:buChar char="•"/>
            </a:pPr>
            <a:r>
              <a:rPr lang="en-US" sz="1600" b="0" kern="0" dirty="0"/>
              <a:t>Cannot be supported by existing 11be mechanisms</a:t>
            </a:r>
          </a:p>
          <a:p>
            <a:pPr lvl="1">
              <a:buFont typeface="Arial" panose="020B0604020202020204" pitchFamily="34" charset="0"/>
              <a:buChar char="•"/>
            </a:pPr>
            <a:r>
              <a:rPr lang="en-US" sz="1600" kern="0" dirty="0"/>
              <a:t>New scheduling and preemption mechanisms needed</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31269882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Relays in general</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7772400" cy="32484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Basics</a:t>
            </a:r>
          </a:p>
          <a:p>
            <a:pPr lvl="1">
              <a:buFont typeface="Arial" panose="020B0604020202020204" pitchFamily="34" charset="0"/>
              <a:buChar char="•"/>
            </a:pPr>
            <a:r>
              <a:rPr lang="en-US" sz="1600" kern="0" dirty="0"/>
              <a:t>Communication range may be extended</a:t>
            </a:r>
            <a:endParaRPr lang="en-US" sz="1600" b="0" kern="0" dirty="0"/>
          </a:p>
          <a:p>
            <a:pPr lvl="1">
              <a:buFont typeface="Arial" panose="020B0604020202020204" pitchFamily="34" charset="0"/>
              <a:buChar char="•"/>
            </a:pPr>
            <a:r>
              <a:rPr lang="en-US" sz="1600" b="0" kern="0" dirty="0"/>
              <a:t>End-to-end throughput may be extended</a:t>
            </a:r>
          </a:p>
          <a:p>
            <a:pPr lvl="1">
              <a:buFont typeface="Arial" panose="020B0604020202020204" pitchFamily="34" charset="0"/>
              <a:buChar char="•"/>
            </a:pPr>
            <a:r>
              <a:rPr lang="en-US" sz="1600" b="0" kern="0" dirty="0"/>
              <a:t>Communication may be single hop or multi hop</a:t>
            </a:r>
          </a:p>
          <a:p>
            <a:pPr>
              <a:buFont typeface="Arial" panose="020B0604020202020204" pitchFamily="34" charset="0"/>
              <a:buChar char="•"/>
            </a:pPr>
            <a:r>
              <a:rPr lang="en-US" sz="1800" kern="0" dirty="0"/>
              <a:t>Challenges</a:t>
            </a:r>
          </a:p>
          <a:p>
            <a:pPr lvl="1">
              <a:buFont typeface="Arial" panose="020B0604020202020204" pitchFamily="34" charset="0"/>
              <a:buChar char="•"/>
            </a:pPr>
            <a:r>
              <a:rPr lang="en-US" sz="1600" b="0" kern="0" dirty="0"/>
              <a:t>End-to-end channel </a:t>
            </a:r>
            <a:r>
              <a:rPr lang="en-US" sz="1600" kern="0" dirty="0"/>
              <a:t>reservation may be needed</a:t>
            </a:r>
            <a:endParaRPr lang="en-US" sz="1600" b="0" kern="0" dirty="0"/>
          </a:p>
          <a:p>
            <a:pPr lvl="1">
              <a:buFont typeface="Arial" panose="020B0604020202020204" pitchFamily="34" charset="0"/>
              <a:buChar char="•"/>
            </a:pPr>
            <a:r>
              <a:rPr lang="en-US" sz="1600" b="0" kern="0" dirty="0"/>
              <a:t>Delays due to relay processing</a:t>
            </a:r>
          </a:p>
          <a:p>
            <a:pPr>
              <a:buFont typeface="Arial" panose="020B0604020202020204" pitchFamily="34" charset="0"/>
              <a:buChar char="•"/>
            </a:pPr>
            <a:r>
              <a:rPr lang="en-US" sz="1800" kern="0" dirty="0"/>
              <a:t>Related standards</a:t>
            </a:r>
          </a:p>
          <a:p>
            <a:pPr lvl="1">
              <a:buFont typeface="Arial" panose="020B0604020202020204" pitchFamily="34" charset="0"/>
              <a:buChar char="•"/>
            </a:pPr>
            <a:r>
              <a:rPr lang="en-US" sz="1600" kern="0" dirty="0"/>
              <a:t>802.11ah (S1G relay) </a:t>
            </a:r>
          </a:p>
          <a:p>
            <a:pPr lvl="1">
              <a:buFont typeface="Arial" panose="020B0604020202020204" pitchFamily="34" charset="0"/>
              <a:buChar char="•"/>
            </a:pPr>
            <a:r>
              <a:rPr lang="en-US" sz="1600" dirty="0"/>
              <a:t>802.11ad (DMG relay)</a:t>
            </a:r>
            <a:endParaRPr lang="en-US" sz="1600" b="0" kern="0" dirty="0"/>
          </a:p>
          <a:p>
            <a:pPr marL="457200" lvl="1" indent="0"/>
            <a:endParaRPr lang="en-US" sz="1600" b="0" kern="0" dirty="0"/>
          </a:p>
          <a:p>
            <a:pPr lvl="1">
              <a:buFont typeface="Arial" panose="020B0604020202020204" pitchFamily="34" charset="0"/>
              <a:buChar char="•"/>
            </a:pP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pic>
        <p:nvPicPr>
          <p:cNvPr id="16" name="Picture 15">
            <a:extLst>
              <a:ext uri="{FF2B5EF4-FFF2-40B4-BE49-F238E27FC236}">
                <a16:creationId xmlns:a16="http://schemas.microsoft.com/office/drawing/2014/main" id="{4B564D07-BAD0-DC4B-DA46-F152B43FF904}"/>
              </a:ext>
            </a:extLst>
          </p:cNvPr>
          <p:cNvPicPr>
            <a:picLocks noChangeAspect="1"/>
          </p:cNvPicPr>
          <p:nvPr/>
        </p:nvPicPr>
        <p:blipFill>
          <a:blip r:embed="rId3"/>
          <a:stretch>
            <a:fillRect/>
          </a:stretch>
        </p:blipFill>
        <p:spPr>
          <a:xfrm>
            <a:off x="1905000" y="5033021"/>
            <a:ext cx="5021580" cy="1078230"/>
          </a:xfrm>
          <a:prstGeom prst="rect">
            <a:avLst/>
          </a:prstGeom>
        </p:spPr>
      </p:pic>
      <p:sp>
        <p:nvSpPr>
          <p:cNvPr id="17" name="TextBox 16">
            <a:extLst>
              <a:ext uri="{FF2B5EF4-FFF2-40B4-BE49-F238E27FC236}">
                <a16:creationId xmlns:a16="http://schemas.microsoft.com/office/drawing/2014/main" id="{7D610BDF-593A-1868-F478-42FF1F82A4B1}"/>
              </a:ext>
            </a:extLst>
          </p:cNvPr>
          <p:cNvSpPr txBox="1"/>
          <p:nvPr/>
        </p:nvSpPr>
        <p:spPr>
          <a:xfrm>
            <a:off x="3194943" y="6016823"/>
            <a:ext cx="2441694" cy="307777"/>
          </a:xfrm>
          <a:prstGeom prst="rect">
            <a:avLst/>
          </a:prstGeom>
          <a:noFill/>
        </p:spPr>
        <p:txBody>
          <a:bodyPr wrap="none" rtlCol="0">
            <a:spAutoFit/>
          </a:bodyPr>
          <a:lstStyle/>
          <a:p>
            <a:r>
              <a:rPr lang="en-US" sz="1400" b="1" dirty="0">
                <a:solidFill>
                  <a:schemeClr val="tx1"/>
                </a:solidFill>
              </a:rPr>
              <a:t>Fig. 1. Relay communications</a:t>
            </a:r>
          </a:p>
        </p:txBody>
      </p:sp>
      <p:sp>
        <p:nvSpPr>
          <p:cNvPr id="18" name="Rectangle 17">
            <a:extLst>
              <a:ext uri="{FF2B5EF4-FFF2-40B4-BE49-F238E27FC236}">
                <a16:creationId xmlns:a16="http://schemas.microsoft.com/office/drawing/2014/main" id="{581BC04F-69AC-8874-4320-EA767B4B0608}"/>
              </a:ext>
            </a:extLst>
          </p:cNvPr>
          <p:cNvSpPr/>
          <p:nvPr/>
        </p:nvSpPr>
        <p:spPr bwMode="auto">
          <a:xfrm>
            <a:off x="1676400" y="4861551"/>
            <a:ext cx="5562600" cy="146304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1378745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Relays for 11bn</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600200"/>
            <a:ext cx="7772400" cy="2133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Relay properties</a:t>
            </a:r>
          </a:p>
          <a:p>
            <a:pPr lvl="1">
              <a:buFont typeface="Arial" panose="020B0604020202020204" pitchFamily="34" charset="0"/>
              <a:buChar char="•"/>
            </a:pPr>
            <a:r>
              <a:rPr lang="en-US" sz="1600" kern="0" dirty="0"/>
              <a:t>Relaying should be able to handle low latency traffic</a:t>
            </a:r>
            <a:endParaRPr lang="en-US" sz="1600" b="0" kern="0" dirty="0"/>
          </a:p>
          <a:p>
            <a:pPr lvl="1">
              <a:buFont typeface="Arial" panose="020B0604020202020204" pitchFamily="34" charset="0"/>
              <a:buChar char="•"/>
            </a:pPr>
            <a:r>
              <a:rPr lang="en-US" sz="1600" b="0" kern="0" dirty="0"/>
              <a:t>Relay processing should be manageable (both time-wise and complexity-wise)</a:t>
            </a:r>
          </a:p>
          <a:p>
            <a:pPr lvl="1">
              <a:buFont typeface="Arial" panose="020B0604020202020204" pitchFamily="34" charset="0"/>
              <a:buChar char="•"/>
            </a:pPr>
            <a:r>
              <a:rPr lang="en-US" sz="1600" b="0" kern="0" dirty="0"/>
              <a:t>Relays may be STAs with relaying capabilities (no AP capability as in S1G relays)</a:t>
            </a:r>
          </a:p>
          <a:p>
            <a:pPr lvl="1">
              <a:buFont typeface="Arial" panose="020B0604020202020204" pitchFamily="34" charset="0"/>
              <a:buChar char="•"/>
            </a:pPr>
            <a:r>
              <a:rPr lang="en-US" sz="1600" kern="0" dirty="0"/>
              <a:t>Relays may be multi-link devices (benefit from using multiple links)</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pic>
        <p:nvPicPr>
          <p:cNvPr id="3" name="Picture 2">
            <a:extLst>
              <a:ext uri="{FF2B5EF4-FFF2-40B4-BE49-F238E27FC236}">
                <a16:creationId xmlns:a16="http://schemas.microsoft.com/office/drawing/2014/main" id="{08CC06E5-B8A2-2E12-D295-615882316388}"/>
              </a:ext>
            </a:extLst>
          </p:cNvPr>
          <p:cNvPicPr>
            <a:picLocks noChangeAspect="1"/>
          </p:cNvPicPr>
          <p:nvPr/>
        </p:nvPicPr>
        <p:blipFill>
          <a:blip r:embed="rId3"/>
          <a:stretch>
            <a:fillRect/>
          </a:stretch>
        </p:blipFill>
        <p:spPr>
          <a:xfrm>
            <a:off x="2057400" y="3505200"/>
            <a:ext cx="4419600" cy="2423047"/>
          </a:xfrm>
          <a:prstGeom prst="rect">
            <a:avLst/>
          </a:prstGeom>
        </p:spPr>
      </p:pic>
      <p:sp>
        <p:nvSpPr>
          <p:cNvPr id="2" name="TextBox 1">
            <a:extLst>
              <a:ext uri="{FF2B5EF4-FFF2-40B4-BE49-F238E27FC236}">
                <a16:creationId xmlns:a16="http://schemas.microsoft.com/office/drawing/2014/main" id="{61C1E358-FDC2-6204-26E0-4F2D8F7D8C46}"/>
              </a:ext>
            </a:extLst>
          </p:cNvPr>
          <p:cNvSpPr txBox="1"/>
          <p:nvPr/>
        </p:nvSpPr>
        <p:spPr>
          <a:xfrm>
            <a:off x="2436057" y="5939451"/>
            <a:ext cx="3662285" cy="307777"/>
          </a:xfrm>
          <a:prstGeom prst="rect">
            <a:avLst/>
          </a:prstGeom>
          <a:noFill/>
        </p:spPr>
        <p:txBody>
          <a:bodyPr wrap="none" rtlCol="0">
            <a:spAutoFit/>
          </a:bodyPr>
          <a:lstStyle/>
          <a:p>
            <a:r>
              <a:rPr lang="en-US" sz="1400" b="1" dirty="0">
                <a:solidFill>
                  <a:schemeClr val="tx1"/>
                </a:solidFill>
              </a:rPr>
              <a:t>Fig. 2. A possible relay configuration for 11bn</a:t>
            </a:r>
          </a:p>
        </p:txBody>
      </p:sp>
      <p:sp>
        <p:nvSpPr>
          <p:cNvPr id="4" name="Rectangle 3">
            <a:extLst>
              <a:ext uri="{FF2B5EF4-FFF2-40B4-BE49-F238E27FC236}">
                <a16:creationId xmlns:a16="http://schemas.microsoft.com/office/drawing/2014/main" id="{62B89D5C-5B2C-41C6-B9D7-B4AB6A61A1E2}"/>
              </a:ext>
            </a:extLst>
          </p:cNvPr>
          <p:cNvSpPr/>
          <p:nvPr/>
        </p:nvSpPr>
        <p:spPr bwMode="auto">
          <a:xfrm>
            <a:off x="1752600" y="3429000"/>
            <a:ext cx="4800600" cy="2819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7307953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75">
            <a:extLst>
              <a:ext uri="{FF2B5EF4-FFF2-40B4-BE49-F238E27FC236}">
                <a16:creationId xmlns:a16="http://schemas.microsoft.com/office/drawing/2014/main" id="{EE24E571-5945-3412-65E3-8F81716FD29F}"/>
              </a:ext>
            </a:extLst>
          </p:cNvPr>
          <p:cNvSpPr txBox="1"/>
          <p:nvPr/>
        </p:nvSpPr>
        <p:spPr>
          <a:xfrm>
            <a:off x="1303077" y="6038035"/>
            <a:ext cx="906723" cy="307777"/>
          </a:xfrm>
          <a:prstGeom prst="rect">
            <a:avLst/>
          </a:prstGeom>
          <a:solidFill>
            <a:schemeClr val="bg1">
              <a:lumMod val="85000"/>
            </a:schemeClr>
          </a:solidFill>
        </p:spPr>
        <p:txBody>
          <a:bodyPr wrap="squar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   STA</a:t>
            </a:r>
            <a:endParaRPr lang="ko-KR" altLang="en-US" sz="1400" dirty="0">
              <a:solidFill>
                <a:srgbClr val="0F2E30"/>
              </a:solidFill>
              <a:latin typeface="Verdana"/>
              <a:ea typeface="+mn-ea"/>
            </a:endParaRPr>
          </a:p>
        </p:txBody>
      </p:sp>
      <p:cxnSp>
        <p:nvCxnSpPr>
          <p:cNvPr id="2" name="Straight Connector 1">
            <a:extLst>
              <a:ext uri="{FF2B5EF4-FFF2-40B4-BE49-F238E27FC236}">
                <a16:creationId xmlns:a16="http://schemas.microsoft.com/office/drawing/2014/main" id="{C4422B26-3E46-6490-C232-6A8727C0BCBC}"/>
              </a:ext>
            </a:extLst>
          </p:cNvPr>
          <p:cNvCxnSpPr>
            <a:cxnSpLocks/>
          </p:cNvCxnSpPr>
          <p:nvPr/>
        </p:nvCxnSpPr>
        <p:spPr>
          <a:xfrm>
            <a:off x="5829838" y="3276600"/>
            <a:ext cx="11066" cy="2982414"/>
          </a:xfrm>
          <a:prstGeom prst="line">
            <a:avLst/>
          </a:prstGeom>
          <a:noFill/>
          <a:ln w="19050" cap="flat" cmpd="sng" algn="ctr">
            <a:solidFill>
              <a:srgbClr val="0F2E30"/>
            </a:solidFill>
            <a:prstDash val="dash"/>
            <a:miter lim="800000"/>
          </a:ln>
          <a:effectLst/>
        </p:spPr>
      </p:cxnSp>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How to achieve low latency with relays</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78180" y="1600200"/>
            <a:ext cx="8084820" cy="9275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While relaying important and low latency traffic, (R) Relay (e.g., STA with relaying capabilities) may not know if there is a time-limit (e.g., delay bound, remaining transmission time, etc.) to relay the data to (D) STA</a:t>
            </a:r>
          </a:p>
        </p:txBody>
      </p:sp>
      <p:sp>
        <p:nvSpPr>
          <p:cNvPr id="52" name="말풍선: 타원형 102">
            <a:extLst>
              <a:ext uri="{FF2B5EF4-FFF2-40B4-BE49-F238E27FC236}">
                <a16:creationId xmlns:a16="http://schemas.microsoft.com/office/drawing/2014/main" id="{264CE9B6-71EB-0FBB-0F7F-FC62B6A636C5}"/>
              </a:ext>
            </a:extLst>
          </p:cNvPr>
          <p:cNvSpPr/>
          <p:nvPr/>
        </p:nvSpPr>
        <p:spPr>
          <a:xfrm>
            <a:off x="2128218" y="2686681"/>
            <a:ext cx="1910382" cy="379727"/>
          </a:xfrm>
          <a:prstGeom prst="wedgeEllipseCallout">
            <a:avLst>
              <a:gd name="adj1" fmla="val 10889"/>
              <a:gd name="adj2" fmla="val 110088"/>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Should be relayed to (D) STA</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cxnSp>
        <p:nvCxnSpPr>
          <p:cNvPr id="53" name="직선 연결선 66">
            <a:extLst>
              <a:ext uri="{FF2B5EF4-FFF2-40B4-BE49-F238E27FC236}">
                <a16:creationId xmlns:a16="http://schemas.microsoft.com/office/drawing/2014/main" id="{103947E5-6732-C4C4-DDEF-E190A07AFE9E}"/>
              </a:ext>
            </a:extLst>
          </p:cNvPr>
          <p:cNvCxnSpPr>
            <a:cxnSpLocks/>
            <a:stCxn id="56" idx="3"/>
          </p:cNvCxnSpPr>
          <p:nvPr/>
        </p:nvCxnSpPr>
        <p:spPr>
          <a:xfrm>
            <a:off x="2105838" y="3627758"/>
            <a:ext cx="5043421" cy="20159"/>
          </a:xfrm>
          <a:prstGeom prst="line">
            <a:avLst/>
          </a:prstGeom>
          <a:noFill/>
          <a:ln w="28575" cap="flat" cmpd="sng" algn="ctr">
            <a:solidFill>
              <a:srgbClr val="0F2E30"/>
            </a:solidFill>
            <a:prstDash val="solid"/>
            <a:miter lim="800000"/>
          </a:ln>
          <a:effectLst/>
        </p:spPr>
      </p:cxnSp>
      <p:cxnSp>
        <p:nvCxnSpPr>
          <p:cNvPr id="54" name="직선 연결선 70">
            <a:extLst>
              <a:ext uri="{FF2B5EF4-FFF2-40B4-BE49-F238E27FC236}">
                <a16:creationId xmlns:a16="http://schemas.microsoft.com/office/drawing/2014/main" id="{9D805BBA-4C64-22E5-5C3B-67D21225C56E}"/>
              </a:ext>
            </a:extLst>
          </p:cNvPr>
          <p:cNvCxnSpPr>
            <a:cxnSpLocks/>
            <a:stCxn id="57" idx="3"/>
          </p:cNvCxnSpPr>
          <p:nvPr/>
        </p:nvCxnSpPr>
        <p:spPr>
          <a:xfrm>
            <a:off x="2243672" y="4569879"/>
            <a:ext cx="4945097" cy="20238"/>
          </a:xfrm>
          <a:prstGeom prst="line">
            <a:avLst/>
          </a:prstGeom>
          <a:noFill/>
          <a:ln w="28575" cap="flat" cmpd="sng" algn="ctr">
            <a:solidFill>
              <a:srgbClr val="0F2E30"/>
            </a:solidFill>
            <a:prstDash val="solid"/>
            <a:miter lim="800000"/>
          </a:ln>
          <a:effectLst/>
        </p:spPr>
      </p:cxnSp>
      <p:cxnSp>
        <p:nvCxnSpPr>
          <p:cNvPr id="55" name="직선 연결선 71">
            <a:extLst>
              <a:ext uri="{FF2B5EF4-FFF2-40B4-BE49-F238E27FC236}">
                <a16:creationId xmlns:a16="http://schemas.microsoft.com/office/drawing/2014/main" id="{2E59EC1E-285A-0C62-FFCE-891D583E0B3F}"/>
              </a:ext>
            </a:extLst>
          </p:cNvPr>
          <p:cNvCxnSpPr>
            <a:cxnSpLocks/>
            <a:stCxn id="58" idx="3"/>
          </p:cNvCxnSpPr>
          <p:nvPr/>
        </p:nvCxnSpPr>
        <p:spPr>
          <a:xfrm>
            <a:off x="2128218" y="5507097"/>
            <a:ext cx="5075056" cy="0"/>
          </a:xfrm>
          <a:prstGeom prst="line">
            <a:avLst/>
          </a:prstGeom>
          <a:noFill/>
          <a:ln w="28575" cap="flat" cmpd="sng" algn="ctr">
            <a:solidFill>
              <a:srgbClr val="0F2E30"/>
            </a:solidFill>
            <a:prstDash val="solid"/>
            <a:miter lim="800000"/>
          </a:ln>
          <a:effectLst/>
        </p:spPr>
      </p:cxnSp>
      <p:sp>
        <p:nvSpPr>
          <p:cNvPr id="56" name="TextBox 55">
            <a:extLst>
              <a:ext uri="{FF2B5EF4-FFF2-40B4-BE49-F238E27FC236}">
                <a16:creationId xmlns:a16="http://schemas.microsoft.com/office/drawing/2014/main" id="{8F66EFEF-6F2B-0BF0-8998-95498BFE233C}"/>
              </a:ext>
            </a:extLst>
          </p:cNvPr>
          <p:cNvSpPr txBox="1"/>
          <p:nvPr/>
        </p:nvSpPr>
        <p:spPr>
          <a:xfrm>
            <a:off x="1224763" y="3473869"/>
            <a:ext cx="881075"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(S) STA</a:t>
            </a:r>
            <a:endParaRPr lang="ko-KR" altLang="en-US" sz="1400" dirty="0">
              <a:solidFill>
                <a:srgbClr val="0F2E30"/>
              </a:solidFill>
              <a:latin typeface="Verdana"/>
              <a:ea typeface="+mn-ea"/>
            </a:endParaRPr>
          </a:p>
        </p:txBody>
      </p:sp>
      <p:sp>
        <p:nvSpPr>
          <p:cNvPr id="57" name="TextBox 56">
            <a:extLst>
              <a:ext uri="{FF2B5EF4-FFF2-40B4-BE49-F238E27FC236}">
                <a16:creationId xmlns:a16="http://schemas.microsoft.com/office/drawing/2014/main" id="{409EE755-835E-E4DB-4E34-F8D94D617E07}"/>
              </a:ext>
            </a:extLst>
          </p:cNvPr>
          <p:cNvSpPr txBox="1"/>
          <p:nvPr/>
        </p:nvSpPr>
        <p:spPr>
          <a:xfrm>
            <a:off x="1218391" y="4415990"/>
            <a:ext cx="1025281"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(R) Relay</a:t>
            </a:r>
            <a:endParaRPr lang="ko-KR" altLang="en-US" sz="1400" dirty="0">
              <a:solidFill>
                <a:srgbClr val="0F2E30"/>
              </a:solidFill>
              <a:latin typeface="Verdana"/>
              <a:ea typeface="+mn-ea"/>
            </a:endParaRPr>
          </a:p>
        </p:txBody>
      </p:sp>
      <p:sp>
        <p:nvSpPr>
          <p:cNvPr id="58" name="TextBox 57">
            <a:extLst>
              <a:ext uri="{FF2B5EF4-FFF2-40B4-BE49-F238E27FC236}">
                <a16:creationId xmlns:a16="http://schemas.microsoft.com/office/drawing/2014/main" id="{C29AA0C0-557E-F776-5460-A356F30321A2}"/>
              </a:ext>
            </a:extLst>
          </p:cNvPr>
          <p:cNvSpPr txBox="1"/>
          <p:nvPr/>
        </p:nvSpPr>
        <p:spPr>
          <a:xfrm>
            <a:off x="1232716" y="5353208"/>
            <a:ext cx="895502"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(D) STA</a:t>
            </a:r>
            <a:endParaRPr lang="ko-KR" altLang="en-US" sz="1400" dirty="0">
              <a:solidFill>
                <a:srgbClr val="0F2E30"/>
              </a:solidFill>
              <a:latin typeface="Verdana"/>
              <a:ea typeface="+mn-ea"/>
            </a:endParaRPr>
          </a:p>
        </p:txBody>
      </p:sp>
      <p:sp>
        <p:nvSpPr>
          <p:cNvPr id="60" name="직사각형 75">
            <a:extLst>
              <a:ext uri="{FF2B5EF4-FFF2-40B4-BE49-F238E27FC236}">
                <a16:creationId xmlns:a16="http://schemas.microsoft.com/office/drawing/2014/main" id="{2FD54C08-B283-F2B3-FC8E-AAB0F0843E05}"/>
              </a:ext>
            </a:extLst>
          </p:cNvPr>
          <p:cNvSpPr/>
          <p:nvPr/>
        </p:nvSpPr>
        <p:spPr>
          <a:xfrm>
            <a:off x="3267620" y="3312719"/>
            <a:ext cx="60101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Data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61" name="직선 연결선 76">
            <a:extLst>
              <a:ext uri="{FF2B5EF4-FFF2-40B4-BE49-F238E27FC236}">
                <a16:creationId xmlns:a16="http://schemas.microsoft.com/office/drawing/2014/main" id="{B365B518-C8E9-FF4A-82DB-2DD3A974D53C}"/>
              </a:ext>
            </a:extLst>
          </p:cNvPr>
          <p:cNvCxnSpPr>
            <a:cxnSpLocks/>
          </p:cNvCxnSpPr>
          <p:nvPr/>
        </p:nvCxnSpPr>
        <p:spPr>
          <a:xfrm>
            <a:off x="2266313" y="3480071"/>
            <a:ext cx="256673" cy="0"/>
          </a:xfrm>
          <a:prstGeom prst="line">
            <a:avLst/>
          </a:prstGeom>
          <a:noFill/>
          <a:ln w="12700" cap="flat" cmpd="sng" algn="ctr">
            <a:solidFill>
              <a:srgbClr val="0F2E30"/>
            </a:solidFill>
            <a:prstDash val="solid"/>
            <a:miter lim="800000"/>
          </a:ln>
          <a:effectLst/>
        </p:spPr>
      </p:cxnSp>
      <p:cxnSp>
        <p:nvCxnSpPr>
          <p:cNvPr id="62" name="직선 연결선 82">
            <a:extLst>
              <a:ext uri="{FF2B5EF4-FFF2-40B4-BE49-F238E27FC236}">
                <a16:creationId xmlns:a16="http://schemas.microsoft.com/office/drawing/2014/main" id="{4AD4F03C-8868-0691-171C-81EA27CB61BC}"/>
              </a:ext>
            </a:extLst>
          </p:cNvPr>
          <p:cNvCxnSpPr>
            <a:cxnSpLocks/>
          </p:cNvCxnSpPr>
          <p:nvPr/>
        </p:nvCxnSpPr>
        <p:spPr>
          <a:xfrm flipV="1">
            <a:off x="2303841" y="3470012"/>
            <a:ext cx="41594" cy="173415"/>
          </a:xfrm>
          <a:prstGeom prst="line">
            <a:avLst/>
          </a:prstGeom>
          <a:noFill/>
          <a:ln w="12700" cap="flat" cmpd="sng" algn="ctr">
            <a:solidFill>
              <a:srgbClr val="0F2E30"/>
            </a:solidFill>
            <a:prstDash val="solid"/>
            <a:miter lim="800000"/>
          </a:ln>
          <a:effectLst/>
        </p:spPr>
      </p:cxnSp>
      <p:cxnSp>
        <p:nvCxnSpPr>
          <p:cNvPr id="63" name="직선 연결선 83">
            <a:extLst>
              <a:ext uri="{FF2B5EF4-FFF2-40B4-BE49-F238E27FC236}">
                <a16:creationId xmlns:a16="http://schemas.microsoft.com/office/drawing/2014/main" id="{4ABFD1B8-AFB5-7E3B-3EA8-0A9E925D8988}"/>
              </a:ext>
            </a:extLst>
          </p:cNvPr>
          <p:cNvCxnSpPr>
            <a:cxnSpLocks/>
          </p:cNvCxnSpPr>
          <p:nvPr/>
        </p:nvCxnSpPr>
        <p:spPr>
          <a:xfrm flipV="1">
            <a:off x="2385885" y="3470011"/>
            <a:ext cx="41594" cy="173415"/>
          </a:xfrm>
          <a:prstGeom prst="line">
            <a:avLst/>
          </a:prstGeom>
          <a:noFill/>
          <a:ln w="12700" cap="flat" cmpd="sng" algn="ctr">
            <a:solidFill>
              <a:srgbClr val="0F2E30"/>
            </a:solidFill>
            <a:prstDash val="solid"/>
            <a:miter lim="800000"/>
          </a:ln>
          <a:effectLst/>
        </p:spPr>
      </p:cxnSp>
      <p:cxnSp>
        <p:nvCxnSpPr>
          <p:cNvPr id="64" name="직선 연결선 87">
            <a:extLst>
              <a:ext uri="{FF2B5EF4-FFF2-40B4-BE49-F238E27FC236}">
                <a16:creationId xmlns:a16="http://schemas.microsoft.com/office/drawing/2014/main" id="{925489CF-84E5-E0CE-D42C-07E269CB2B2E}"/>
              </a:ext>
            </a:extLst>
          </p:cNvPr>
          <p:cNvCxnSpPr>
            <a:cxnSpLocks/>
          </p:cNvCxnSpPr>
          <p:nvPr/>
        </p:nvCxnSpPr>
        <p:spPr>
          <a:xfrm flipV="1">
            <a:off x="2222875" y="3475580"/>
            <a:ext cx="41594" cy="173415"/>
          </a:xfrm>
          <a:prstGeom prst="line">
            <a:avLst/>
          </a:prstGeom>
          <a:noFill/>
          <a:ln w="12700" cap="flat" cmpd="sng" algn="ctr">
            <a:solidFill>
              <a:srgbClr val="0F2E30"/>
            </a:solidFill>
            <a:prstDash val="solid"/>
            <a:miter lim="800000"/>
          </a:ln>
          <a:effectLst/>
        </p:spPr>
      </p:cxnSp>
      <p:sp>
        <p:nvSpPr>
          <p:cNvPr id="65" name="직사각형 75">
            <a:extLst>
              <a:ext uri="{FF2B5EF4-FFF2-40B4-BE49-F238E27FC236}">
                <a16:creationId xmlns:a16="http://schemas.microsoft.com/office/drawing/2014/main" id="{AFFE0E60-7C1D-8F59-C4CC-BEBC33DEB74D}"/>
              </a:ext>
            </a:extLst>
          </p:cNvPr>
          <p:cNvSpPr/>
          <p:nvPr/>
        </p:nvSpPr>
        <p:spPr>
          <a:xfrm>
            <a:off x="6180788" y="4269504"/>
            <a:ext cx="60101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Data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66" name="직사각형 75">
            <a:extLst>
              <a:ext uri="{FF2B5EF4-FFF2-40B4-BE49-F238E27FC236}">
                <a16:creationId xmlns:a16="http://schemas.microsoft.com/office/drawing/2014/main" id="{5FAA2F11-75CC-7A70-265E-F594ABF08F10}"/>
              </a:ext>
            </a:extLst>
          </p:cNvPr>
          <p:cNvSpPr/>
          <p:nvPr/>
        </p:nvSpPr>
        <p:spPr>
          <a:xfrm>
            <a:off x="6858000" y="5033214"/>
            <a:ext cx="261071"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67" name="직사각형 75">
            <a:extLst>
              <a:ext uri="{FF2B5EF4-FFF2-40B4-BE49-F238E27FC236}">
                <a16:creationId xmlns:a16="http://schemas.microsoft.com/office/drawing/2014/main" id="{7C548C45-10F7-B9EB-8AAC-96DABB8279F7}"/>
              </a:ext>
            </a:extLst>
          </p:cNvPr>
          <p:cNvSpPr/>
          <p:nvPr/>
        </p:nvSpPr>
        <p:spPr>
          <a:xfrm>
            <a:off x="2517504" y="3166036"/>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68" name="직사각형 75">
            <a:extLst>
              <a:ext uri="{FF2B5EF4-FFF2-40B4-BE49-F238E27FC236}">
                <a16:creationId xmlns:a16="http://schemas.microsoft.com/office/drawing/2014/main" id="{DE1D05DF-88E0-3AE8-A76B-A92642A58972}"/>
              </a:ext>
            </a:extLst>
          </p:cNvPr>
          <p:cNvSpPr/>
          <p:nvPr/>
        </p:nvSpPr>
        <p:spPr>
          <a:xfrm>
            <a:off x="2789504" y="4101652"/>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70" name="직사각형 75">
            <a:extLst>
              <a:ext uri="{FF2B5EF4-FFF2-40B4-BE49-F238E27FC236}">
                <a16:creationId xmlns:a16="http://schemas.microsoft.com/office/drawing/2014/main" id="{C3F95FBC-9DE3-F305-A87C-1C7AA59CD32B}"/>
              </a:ext>
            </a:extLst>
          </p:cNvPr>
          <p:cNvSpPr/>
          <p:nvPr/>
        </p:nvSpPr>
        <p:spPr>
          <a:xfrm>
            <a:off x="5877440" y="5018466"/>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71" name="말풍선: 타원형 102">
            <a:extLst>
              <a:ext uri="{FF2B5EF4-FFF2-40B4-BE49-F238E27FC236}">
                <a16:creationId xmlns:a16="http://schemas.microsoft.com/office/drawing/2014/main" id="{F76732D2-FC54-D9BF-07CF-93D37E029547}"/>
              </a:ext>
            </a:extLst>
          </p:cNvPr>
          <p:cNvSpPr/>
          <p:nvPr/>
        </p:nvSpPr>
        <p:spPr>
          <a:xfrm>
            <a:off x="4026417" y="2933321"/>
            <a:ext cx="2374383" cy="481193"/>
          </a:xfrm>
          <a:prstGeom prst="wedgeEllipseCallout">
            <a:avLst>
              <a:gd name="adj1" fmla="val 14629"/>
              <a:gd name="adj2" fmla="val 196097"/>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transmits the data without knowing the delay bound </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73" name="말풍선: 타원형 102">
            <a:extLst>
              <a:ext uri="{FF2B5EF4-FFF2-40B4-BE49-F238E27FC236}">
                <a16:creationId xmlns:a16="http://schemas.microsoft.com/office/drawing/2014/main" id="{4039036F-1303-CDC5-CBD7-EC559CFF3BB4}"/>
              </a:ext>
            </a:extLst>
          </p:cNvPr>
          <p:cNvSpPr/>
          <p:nvPr/>
        </p:nvSpPr>
        <p:spPr>
          <a:xfrm>
            <a:off x="6903265" y="3419771"/>
            <a:ext cx="1326335" cy="379727"/>
          </a:xfrm>
          <a:prstGeom prst="wedgeEllipseCallout">
            <a:avLst>
              <a:gd name="adj1" fmla="val -67797"/>
              <a:gd name="adj2" fmla="val 171218"/>
            </a:avLst>
          </a:prstGeom>
          <a:solidFill>
            <a:srgbClr val="FF33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Data may be delayed or discarded </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74" name="직사각형 75">
            <a:extLst>
              <a:ext uri="{FF2B5EF4-FFF2-40B4-BE49-F238E27FC236}">
                <a16:creationId xmlns:a16="http://schemas.microsoft.com/office/drawing/2014/main" id="{5FE9C722-FC37-8926-F007-DBD52EC2A841}"/>
              </a:ext>
            </a:extLst>
          </p:cNvPr>
          <p:cNvSpPr/>
          <p:nvPr/>
        </p:nvSpPr>
        <p:spPr>
          <a:xfrm>
            <a:off x="5538917" y="4124805"/>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75" name="직선 연결선 71">
            <a:extLst>
              <a:ext uri="{FF2B5EF4-FFF2-40B4-BE49-F238E27FC236}">
                <a16:creationId xmlns:a16="http://schemas.microsoft.com/office/drawing/2014/main" id="{8E71C1F4-4E75-E598-6B9A-1DA51F3E5675}"/>
              </a:ext>
            </a:extLst>
          </p:cNvPr>
          <p:cNvCxnSpPr>
            <a:cxnSpLocks/>
          </p:cNvCxnSpPr>
          <p:nvPr/>
        </p:nvCxnSpPr>
        <p:spPr>
          <a:xfrm>
            <a:off x="2098965" y="6191924"/>
            <a:ext cx="5063835" cy="0"/>
          </a:xfrm>
          <a:prstGeom prst="line">
            <a:avLst/>
          </a:prstGeom>
          <a:noFill/>
          <a:ln w="28575" cap="flat" cmpd="sng" algn="ctr">
            <a:solidFill>
              <a:srgbClr val="0F2E30"/>
            </a:solidFill>
            <a:prstDash val="solid"/>
            <a:miter lim="800000"/>
          </a:ln>
          <a:effectLst/>
        </p:spPr>
      </p:cxnSp>
      <p:sp>
        <p:nvSpPr>
          <p:cNvPr id="77" name="직사각형 75">
            <a:extLst>
              <a:ext uri="{FF2B5EF4-FFF2-40B4-BE49-F238E27FC236}">
                <a16:creationId xmlns:a16="http://schemas.microsoft.com/office/drawing/2014/main" id="{820E5F67-5729-A18B-3295-C85CDDA80A3F}"/>
              </a:ext>
            </a:extLst>
          </p:cNvPr>
          <p:cNvSpPr/>
          <p:nvPr/>
        </p:nvSpPr>
        <p:spPr>
          <a:xfrm>
            <a:off x="4325970" y="4257006"/>
            <a:ext cx="1095309" cy="322992"/>
          </a:xfrm>
          <a:prstGeom prst="rect">
            <a:avLst/>
          </a:prstGeom>
          <a:solidFill>
            <a:schemeClr val="accent3">
              <a:lumMod val="75000"/>
            </a:schemeClr>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highlight>
                  <a:srgbClr val="C0C0C0"/>
                </a:highlight>
                <a:uLnTx/>
                <a:uFillTx/>
                <a:latin typeface="Verdana"/>
                <a:ea typeface="+mn-ea"/>
                <a:cs typeface="+mn-cs"/>
              </a:rPr>
              <a:t>Data to STA</a:t>
            </a:r>
            <a:endParaRPr kumimoji="0" lang="ko-KR" altLang="en-US" sz="1000" b="0" i="0" u="none" strike="noStrike" kern="0" cap="none" spc="0" normalizeH="0" baseline="0" noProof="0" dirty="0">
              <a:ln>
                <a:noFill/>
              </a:ln>
              <a:solidFill>
                <a:srgbClr val="0F2E30"/>
              </a:solidFill>
              <a:effectLst/>
              <a:highlight>
                <a:srgbClr val="C0C0C0"/>
              </a:highlight>
              <a:uLnTx/>
              <a:uFillTx/>
              <a:latin typeface="Verdana"/>
              <a:ea typeface="+mn-ea"/>
              <a:cs typeface="+mn-cs"/>
            </a:endParaRPr>
          </a:p>
        </p:txBody>
      </p:sp>
      <p:sp>
        <p:nvSpPr>
          <p:cNvPr id="3" name="Speech Bubble: Oval 2">
            <a:extLst>
              <a:ext uri="{FF2B5EF4-FFF2-40B4-BE49-F238E27FC236}">
                <a16:creationId xmlns:a16="http://schemas.microsoft.com/office/drawing/2014/main" id="{DB6DBC6F-544E-4438-EF85-8CE45C0F1247}"/>
              </a:ext>
            </a:extLst>
          </p:cNvPr>
          <p:cNvSpPr/>
          <p:nvPr/>
        </p:nvSpPr>
        <p:spPr>
          <a:xfrm>
            <a:off x="5999340" y="5809184"/>
            <a:ext cx="2542998" cy="409862"/>
          </a:xfrm>
          <a:prstGeom prst="wedgeEllipseCallout">
            <a:avLst>
              <a:gd name="adj1" fmla="val -56333"/>
              <a:gd name="adj2" fmla="val -75316"/>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F2E30"/>
                </a:solidFill>
                <a:effectLst/>
                <a:uLnTx/>
                <a:uFillTx/>
                <a:latin typeface="Verdana"/>
                <a:ea typeface="+mn-ea"/>
                <a:cs typeface="+mn-cs"/>
              </a:rPr>
              <a:t>Latency sensitive data to be transmitted by this time  </a:t>
            </a:r>
          </a:p>
        </p:txBody>
      </p:sp>
      <p:sp>
        <p:nvSpPr>
          <p:cNvPr id="10" name="직사각형 75">
            <a:extLst>
              <a:ext uri="{FF2B5EF4-FFF2-40B4-BE49-F238E27FC236}">
                <a16:creationId xmlns:a16="http://schemas.microsoft.com/office/drawing/2014/main" id="{71F6D399-29A6-2036-ADA3-E78A11F4B1A5}"/>
              </a:ext>
            </a:extLst>
          </p:cNvPr>
          <p:cNvSpPr/>
          <p:nvPr/>
        </p:nvSpPr>
        <p:spPr>
          <a:xfrm>
            <a:off x="3896904" y="4106688"/>
            <a:ext cx="261071"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11444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8077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An option: Low latency info aware relaying </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09600" y="1524000"/>
            <a:ext cx="7848600" cy="8121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The relay may receive an indication of LL data frame and transmission completion time info. Relay may calculate the remaining time for transmission and transmit/discard data accordingly</a:t>
            </a:r>
          </a:p>
        </p:txBody>
      </p:sp>
      <p:sp>
        <p:nvSpPr>
          <p:cNvPr id="35" name="말풍선: 타원형 102">
            <a:extLst>
              <a:ext uri="{FF2B5EF4-FFF2-40B4-BE49-F238E27FC236}">
                <a16:creationId xmlns:a16="http://schemas.microsoft.com/office/drawing/2014/main" id="{C643C17A-F9B5-02B4-A246-068523EA00EF}"/>
              </a:ext>
            </a:extLst>
          </p:cNvPr>
          <p:cNvSpPr/>
          <p:nvPr/>
        </p:nvSpPr>
        <p:spPr>
          <a:xfrm>
            <a:off x="1044749" y="2698968"/>
            <a:ext cx="2284383" cy="369332"/>
          </a:xfrm>
          <a:prstGeom prst="wedgeEllipseCallout">
            <a:avLst>
              <a:gd name="adj1" fmla="val 35676"/>
              <a:gd name="adj2" fmla="val 146609"/>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Indication of low latency packet transmission</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cxnSp>
        <p:nvCxnSpPr>
          <p:cNvPr id="36" name="직선 연결선 66">
            <a:extLst>
              <a:ext uri="{FF2B5EF4-FFF2-40B4-BE49-F238E27FC236}">
                <a16:creationId xmlns:a16="http://schemas.microsoft.com/office/drawing/2014/main" id="{1823F409-42A8-0663-CBF8-49782AB02DFC}"/>
              </a:ext>
            </a:extLst>
          </p:cNvPr>
          <p:cNvCxnSpPr>
            <a:cxnSpLocks/>
            <a:stCxn id="47" idx="3"/>
          </p:cNvCxnSpPr>
          <p:nvPr/>
        </p:nvCxnSpPr>
        <p:spPr>
          <a:xfrm>
            <a:off x="1847822" y="3746638"/>
            <a:ext cx="5043421" cy="20159"/>
          </a:xfrm>
          <a:prstGeom prst="line">
            <a:avLst/>
          </a:prstGeom>
          <a:noFill/>
          <a:ln w="28575" cap="flat" cmpd="sng" algn="ctr">
            <a:solidFill>
              <a:srgbClr val="0F2E30"/>
            </a:solidFill>
            <a:prstDash val="solid"/>
            <a:miter lim="800000"/>
          </a:ln>
          <a:effectLst/>
        </p:spPr>
      </p:cxnSp>
      <p:cxnSp>
        <p:nvCxnSpPr>
          <p:cNvPr id="37" name="직선 연결선 70">
            <a:extLst>
              <a:ext uri="{FF2B5EF4-FFF2-40B4-BE49-F238E27FC236}">
                <a16:creationId xmlns:a16="http://schemas.microsoft.com/office/drawing/2014/main" id="{BB23DF49-8EFD-3ADC-E0EA-0B908C8775E8}"/>
              </a:ext>
            </a:extLst>
          </p:cNvPr>
          <p:cNvCxnSpPr>
            <a:cxnSpLocks/>
            <a:stCxn id="48" idx="3"/>
          </p:cNvCxnSpPr>
          <p:nvPr/>
        </p:nvCxnSpPr>
        <p:spPr>
          <a:xfrm>
            <a:off x="1985656" y="4688759"/>
            <a:ext cx="4945097" cy="20238"/>
          </a:xfrm>
          <a:prstGeom prst="line">
            <a:avLst/>
          </a:prstGeom>
          <a:noFill/>
          <a:ln w="28575" cap="flat" cmpd="sng" algn="ctr">
            <a:solidFill>
              <a:srgbClr val="0F2E30"/>
            </a:solidFill>
            <a:prstDash val="solid"/>
            <a:miter lim="800000"/>
          </a:ln>
          <a:effectLst/>
        </p:spPr>
      </p:cxnSp>
      <p:cxnSp>
        <p:nvCxnSpPr>
          <p:cNvPr id="46" name="직선 연결선 71">
            <a:extLst>
              <a:ext uri="{FF2B5EF4-FFF2-40B4-BE49-F238E27FC236}">
                <a16:creationId xmlns:a16="http://schemas.microsoft.com/office/drawing/2014/main" id="{2D221ABF-EB95-78AF-1D84-A0C3D5AE0E09}"/>
              </a:ext>
            </a:extLst>
          </p:cNvPr>
          <p:cNvCxnSpPr>
            <a:cxnSpLocks/>
            <a:stCxn id="49" idx="3"/>
          </p:cNvCxnSpPr>
          <p:nvPr/>
        </p:nvCxnSpPr>
        <p:spPr>
          <a:xfrm>
            <a:off x="1870202" y="5625977"/>
            <a:ext cx="5075056" cy="0"/>
          </a:xfrm>
          <a:prstGeom prst="line">
            <a:avLst/>
          </a:prstGeom>
          <a:noFill/>
          <a:ln w="28575" cap="flat" cmpd="sng" algn="ctr">
            <a:solidFill>
              <a:srgbClr val="0F2E30"/>
            </a:solidFill>
            <a:prstDash val="solid"/>
            <a:miter lim="800000"/>
          </a:ln>
          <a:effectLst/>
        </p:spPr>
      </p:cxnSp>
      <p:sp>
        <p:nvSpPr>
          <p:cNvPr id="47" name="TextBox 46">
            <a:extLst>
              <a:ext uri="{FF2B5EF4-FFF2-40B4-BE49-F238E27FC236}">
                <a16:creationId xmlns:a16="http://schemas.microsoft.com/office/drawing/2014/main" id="{C83C0078-73F1-CCC5-5807-1EFE1EA161B1}"/>
              </a:ext>
            </a:extLst>
          </p:cNvPr>
          <p:cNvSpPr txBox="1"/>
          <p:nvPr/>
        </p:nvSpPr>
        <p:spPr>
          <a:xfrm>
            <a:off x="966747" y="3592749"/>
            <a:ext cx="881075"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(S) STA</a:t>
            </a:r>
            <a:endParaRPr lang="ko-KR" altLang="en-US" sz="1400" dirty="0">
              <a:solidFill>
                <a:srgbClr val="0F2E30"/>
              </a:solidFill>
              <a:latin typeface="Verdana"/>
              <a:ea typeface="+mn-ea"/>
            </a:endParaRPr>
          </a:p>
        </p:txBody>
      </p:sp>
      <p:sp>
        <p:nvSpPr>
          <p:cNvPr id="48" name="TextBox 47">
            <a:extLst>
              <a:ext uri="{FF2B5EF4-FFF2-40B4-BE49-F238E27FC236}">
                <a16:creationId xmlns:a16="http://schemas.microsoft.com/office/drawing/2014/main" id="{1DA879F7-5AC8-3D74-9E7B-534484B7671C}"/>
              </a:ext>
            </a:extLst>
          </p:cNvPr>
          <p:cNvSpPr txBox="1"/>
          <p:nvPr/>
        </p:nvSpPr>
        <p:spPr>
          <a:xfrm>
            <a:off x="960375" y="4534870"/>
            <a:ext cx="1025281"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(R) Relay</a:t>
            </a:r>
            <a:endParaRPr lang="ko-KR" altLang="en-US" sz="1400" dirty="0">
              <a:solidFill>
                <a:srgbClr val="0F2E30"/>
              </a:solidFill>
              <a:latin typeface="Verdana"/>
              <a:ea typeface="+mn-ea"/>
            </a:endParaRPr>
          </a:p>
        </p:txBody>
      </p:sp>
      <p:sp>
        <p:nvSpPr>
          <p:cNvPr id="49" name="TextBox 48">
            <a:extLst>
              <a:ext uri="{FF2B5EF4-FFF2-40B4-BE49-F238E27FC236}">
                <a16:creationId xmlns:a16="http://schemas.microsoft.com/office/drawing/2014/main" id="{4FBD4887-B522-1750-F051-D23438105805}"/>
              </a:ext>
            </a:extLst>
          </p:cNvPr>
          <p:cNvSpPr txBox="1"/>
          <p:nvPr/>
        </p:nvSpPr>
        <p:spPr>
          <a:xfrm>
            <a:off x="974700" y="5472088"/>
            <a:ext cx="895502"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(D) STA</a:t>
            </a:r>
            <a:endParaRPr lang="ko-KR" altLang="en-US" sz="1400" dirty="0">
              <a:solidFill>
                <a:srgbClr val="0F2E30"/>
              </a:solidFill>
              <a:latin typeface="Verdana"/>
              <a:ea typeface="+mn-ea"/>
            </a:endParaRPr>
          </a:p>
        </p:txBody>
      </p:sp>
      <p:sp>
        <p:nvSpPr>
          <p:cNvPr id="51" name="직사각형 75">
            <a:extLst>
              <a:ext uri="{FF2B5EF4-FFF2-40B4-BE49-F238E27FC236}">
                <a16:creationId xmlns:a16="http://schemas.microsoft.com/office/drawing/2014/main" id="{AC1FC07E-22C0-5E83-056E-C1CEB78A5ACA}"/>
              </a:ext>
            </a:extLst>
          </p:cNvPr>
          <p:cNvSpPr/>
          <p:nvPr/>
        </p:nvSpPr>
        <p:spPr>
          <a:xfrm>
            <a:off x="3009604" y="3443173"/>
            <a:ext cx="60101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Data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52" name="직선 연결선 76">
            <a:extLst>
              <a:ext uri="{FF2B5EF4-FFF2-40B4-BE49-F238E27FC236}">
                <a16:creationId xmlns:a16="http://schemas.microsoft.com/office/drawing/2014/main" id="{7271C295-CED9-7D31-0ECB-0DC4C37C91B2}"/>
              </a:ext>
            </a:extLst>
          </p:cNvPr>
          <p:cNvCxnSpPr>
            <a:cxnSpLocks/>
          </p:cNvCxnSpPr>
          <p:nvPr/>
        </p:nvCxnSpPr>
        <p:spPr>
          <a:xfrm>
            <a:off x="2008297" y="3598951"/>
            <a:ext cx="256673" cy="0"/>
          </a:xfrm>
          <a:prstGeom prst="line">
            <a:avLst/>
          </a:prstGeom>
          <a:noFill/>
          <a:ln w="12700" cap="flat" cmpd="sng" algn="ctr">
            <a:solidFill>
              <a:srgbClr val="0F2E30"/>
            </a:solidFill>
            <a:prstDash val="solid"/>
            <a:miter lim="800000"/>
          </a:ln>
          <a:effectLst/>
        </p:spPr>
      </p:cxnSp>
      <p:cxnSp>
        <p:nvCxnSpPr>
          <p:cNvPr id="53" name="직선 연결선 82">
            <a:extLst>
              <a:ext uri="{FF2B5EF4-FFF2-40B4-BE49-F238E27FC236}">
                <a16:creationId xmlns:a16="http://schemas.microsoft.com/office/drawing/2014/main" id="{B9C9E160-F243-4666-2413-8AB87303B7A7}"/>
              </a:ext>
            </a:extLst>
          </p:cNvPr>
          <p:cNvCxnSpPr>
            <a:cxnSpLocks/>
          </p:cNvCxnSpPr>
          <p:nvPr/>
        </p:nvCxnSpPr>
        <p:spPr>
          <a:xfrm flipV="1">
            <a:off x="2045825" y="3588892"/>
            <a:ext cx="41594" cy="173415"/>
          </a:xfrm>
          <a:prstGeom prst="line">
            <a:avLst/>
          </a:prstGeom>
          <a:noFill/>
          <a:ln w="12700" cap="flat" cmpd="sng" algn="ctr">
            <a:solidFill>
              <a:srgbClr val="0F2E30"/>
            </a:solidFill>
            <a:prstDash val="solid"/>
            <a:miter lim="800000"/>
          </a:ln>
          <a:effectLst/>
        </p:spPr>
      </p:cxnSp>
      <p:cxnSp>
        <p:nvCxnSpPr>
          <p:cNvPr id="54" name="직선 연결선 83">
            <a:extLst>
              <a:ext uri="{FF2B5EF4-FFF2-40B4-BE49-F238E27FC236}">
                <a16:creationId xmlns:a16="http://schemas.microsoft.com/office/drawing/2014/main" id="{6D5537B4-DDBC-66F0-B3EC-0940C5C7B9A0}"/>
              </a:ext>
            </a:extLst>
          </p:cNvPr>
          <p:cNvCxnSpPr>
            <a:cxnSpLocks/>
          </p:cNvCxnSpPr>
          <p:nvPr/>
        </p:nvCxnSpPr>
        <p:spPr>
          <a:xfrm flipV="1">
            <a:off x="2127869" y="3588891"/>
            <a:ext cx="41594" cy="173415"/>
          </a:xfrm>
          <a:prstGeom prst="line">
            <a:avLst/>
          </a:prstGeom>
          <a:noFill/>
          <a:ln w="12700" cap="flat" cmpd="sng" algn="ctr">
            <a:solidFill>
              <a:srgbClr val="0F2E30"/>
            </a:solidFill>
            <a:prstDash val="solid"/>
            <a:miter lim="800000"/>
          </a:ln>
          <a:effectLst/>
        </p:spPr>
      </p:cxnSp>
      <p:cxnSp>
        <p:nvCxnSpPr>
          <p:cNvPr id="55" name="직선 연결선 87">
            <a:extLst>
              <a:ext uri="{FF2B5EF4-FFF2-40B4-BE49-F238E27FC236}">
                <a16:creationId xmlns:a16="http://schemas.microsoft.com/office/drawing/2014/main" id="{CC97AF64-47D2-5777-3966-85D08EF9577B}"/>
              </a:ext>
            </a:extLst>
          </p:cNvPr>
          <p:cNvCxnSpPr>
            <a:cxnSpLocks/>
          </p:cNvCxnSpPr>
          <p:nvPr/>
        </p:nvCxnSpPr>
        <p:spPr>
          <a:xfrm flipV="1">
            <a:off x="1964859" y="3594460"/>
            <a:ext cx="41594" cy="173415"/>
          </a:xfrm>
          <a:prstGeom prst="line">
            <a:avLst/>
          </a:prstGeom>
          <a:noFill/>
          <a:ln w="12700" cap="flat" cmpd="sng" algn="ctr">
            <a:solidFill>
              <a:srgbClr val="0F2E30"/>
            </a:solidFill>
            <a:prstDash val="solid"/>
            <a:miter lim="800000"/>
          </a:ln>
          <a:effectLst/>
        </p:spPr>
      </p:cxnSp>
      <p:sp>
        <p:nvSpPr>
          <p:cNvPr id="56" name="직사각형 75">
            <a:extLst>
              <a:ext uri="{FF2B5EF4-FFF2-40B4-BE49-F238E27FC236}">
                <a16:creationId xmlns:a16="http://schemas.microsoft.com/office/drawing/2014/main" id="{43EC99DA-5296-DE8A-69D2-1ED103D45420}"/>
              </a:ext>
            </a:extLst>
          </p:cNvPr>
          <p:cNvSpPr/>
          <p:nvPr/>
        </p:nvSpPr>
        <p:spPr>
          <a:xfrm>
            <a:off x="4630108" y="4383535"/>
            <a:ext cx="60101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Data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57" name="직사각형 75">
            <a:extLst>
              <a:ext uri="{FF2B5EF4-FFF2-40B4-BE49-F238E27FC236}">
                <a16:creationId xmlns:a16="http://schemas.microsoft.com/office/drawing/2014/main" id="{FE739A37-E15A-41B7-C827-65E4C46672EA}"/>
              </a:ext>
            </a:extLst>
          </p:cNvPr>
          <p:cNvSpPr/>
          <p:nvPr/>
        </p:nvSpPr>
        <p:spPr>
          <a:xfrm>
            <a:off x="2259488" y="3284916"/>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58" name="직사각형 75">
            <a:extLst>
              <a:ext uri="{FF2B5EF4-FFF2-40B4-BE49-F238E27FC236}">
                <a16:creationId xmlns:a16="http://schemas.microsoft.com/office/drawing/2014/main" id="{60BC55C7-09A3-78E9-AD20-298B2FB61528}"/>
              </a:ext>
            </a:extLst>
          </p:cNvPr>
          <p:cNvSpPr/>
          <p:nvPr/>
        </p:nvSpPr>
        <p:spPr>
          <a:xfrm>
            <a:off x="2531488" y="4220532"/>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59" name="직사각형 75">
            <a:extLst>
              <a:ext uri="{FF2B5EF4-FFF2-40B4-BE49-F238E27FC236}">
                <a16:creationId xmlns:a16="http://schemas.microsoft.com/office/drawing/2014/main" id="{1C323221-60A6-4085-372C-1ED3469D347F}"/>
              </a:ext>
            </a:extLst>
          </p:cNvPr>
          <p:cNvSpPr/>
          <p:nvPr/>
        </p:nvSpPr>
        <p:spPr>
          <a:xfrm>
            <a:off x="4009184" y="4232110"/>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RTS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60" name="직사각형 75">
            <a:extLst>
              <a:ext uri="{FF2B5EF4-FFF2-40B4-BE49-F238E27FC236}">
                <a16:creationId xmlns:a16="http://schemas.microsoft.com/office/drawing/2014/main" id="{D901CD70-9F33-AFCF-566A-6184C18824F7}"/>
              </a:ext>
            </a:extLst>
          </p:cNvPr>
          <p:cNvSpPr/>
          <p:nvPr/>
        </p:nvSpPr>
        <p:spPr>
          <a:xfrm>
            <a:off x="4356163" y="5155491"/>
            <a:ext cx="218560"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62" name="말풍선: 타원형 102">
            <a:extLst>
              <a:ext uri="{FF2B5EF4-FFF2-40B4-BE49-F238E27FC236}">
                <a16:creationId xmlns:a16="http://schemas.microsoft.com/office/drawing/2014/main" id="{7DBCADE3-A371-5353-AE8A-58364C622A61}"/>
              </a:ext>
            </a:extLst>
          </p:cNvPr>
          <p:cNvSpPr/>
          <p:nvPr/>
        </p:nvSpPr>
        <p:spPr>
          <a:xfrm>
            <a:off x="2757668" y="2336545"/>
            <a:ext cx="2344012" cy="369332"/>
          </a:xfrm>
          <a:prstGeom prst="wedgeEllipseCallout">
            <a:avLst>
              <a:gd name="adj1" fmla="val -37333"/>
              <a:gd name="adj2" fmla="val 245264"/>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Low latency transmission completion time info</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cxnSp>
        <p:nvCxnSpPr>
          <p:cNvPr id="63" name="Straight Connector 62">
            <a:extLst>
              <a:ext uri="{FF2B5EF4-FFF2-40B4-BE49-F238E27FC236}">
                <a16:creationId xmlns:a16="http://schemas.microsoft.com/office/drawing/2014/main" id="{DFDFF582-CB95-80C0-760E-825CB88F4193}"/>
              </a:ext>
            </a:extLst>
          </p:cNvPr>
          <p:cNvCxnSpPr>
            <a:cxnSpLocks/>
          </p:cNvCxnSpPr>
          <p:nvPr/>
        </p:nvCxnSpPr>
        <p:spPr>
          <a:xfrm>
            <a:off x="5697381" y="3290706"/>
            <a:ext cx="0" cy="3033894"/>
          </a:xfrm>
          <a:prstGeom prst="line">
            <a:avLst/>
          </a:prstGeom>
          <a:noFill/>
          <a:ln w="19050" cap="flat" cmpd="sng" algn="ctr">
            <a:solidFill>
              <a:srgbClr val="0F2E30"/>
            </a:solidFill>
            <a:prstDash val="dash"/>
            <a:miter lim="800000"/>
          </a:ln>
          <a:effectLst/>
        </p:spPr>
      </p:cxnSp>
      <p:sp>
        <p:nvSpPr>
          <p:cNvPr id="64" name="말풍선: 타원형 102">
            <a:extLst>
              <a:ext uri="{FF2B5EF4-FFF2-40B4-BE49-F238E27FC236}">
                <a16:creationId xmlns:a16="http://schemas.microsoft.com/office/drawing/2014/main" id="{F33F494C-91DA-1AA0-D7DF-8CDFCAEDC431}"/>
              </a:ext>
            </a:extLst>
          </p:cNvPr>
          <p:cNvSpPr/>
          <p:nvPr/>
        </p:nvSpPr>
        <p:spPr>
          <a:xfrm>
            <a:off x="4724400" y="2671911"/>
            <a:ext cx="1981199" cy="401009"/>
          </a:xfrm>
          <a:prstGeom prst="wedgeEllipseCallout">
            <a:avLst>
              <a:gd name="adj1" fmla="val -28880"/>
              <a:gd name="adj2" fmla="val 372686"/>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transmits within 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65" name="직사각형 75">
            <a:extLst>
              <a:ext uri="{FF2B5EF4-FFF2-40B4-BE49-F238E27FC236}">
                <a16:creationId xmlns:a16="http://schemas.microsoft.com/office/drawing/2014/main" id="{A32B6B4F-FCFD-FFC0-B3DD-5CF4DC4E4E3D}"/>
              </a:ext>
            </a:extLst>
          </p:cNvPr>
          <p:cNvSpPr/>
          <p:nvPr/>
        </p:nvSpPr>
        <p:spPr>
          <a:xfrm>
            <a:off x="5333715" y="5165646"/>
            <a:ext cx="261071"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2" name="Speech Bubble: Oval 1">
            <a:extLst>
              <a:ext uri="{FF2B5EF4-FFF2-40B4-BE49-F238E27FC236}">
                <a16:creationId xmlns:a16="http://schemas.microsoft.com/office/drawing/2014/main" id="{8ADDFBFA-54E5-A89B-B6FB-93EDAA90BE77}"/>
              </a:ext>
            </a:extLst>
          </p:cNvPr>
          <p:cNvSpPr/>
          <p:nvPr/>
        </p:nvSpPr>
        <p:spPr>
          <a:xfrm>
            <a:off x="5858904" y="5183216"/>
            <a:ext cx="2542998" cy="409862"/>
          </a:xfrm>
          <a:prstGeom prst="wedgeEllipseCallout">
            <a:avLst>
              <a:gd name="adj1" fmla="val -55434"/>
              <a:gd name="adj2" fmla="val -115288"/>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F2E30"/>
                </a:solidFill>
                <a:effectLst/>
                <a:uLnTx/>
                <a:uFillTx/>
                <a:latin typeface="Verdana"/>
                <a:ea typeface="+mn-ea"/>
                <a:cs typeface="+mn-cs"/>
              </a:rPr>
              <a:t>Latency sensitive data to be transmitted by this time  </a:t>
            </a:r>
          </a:p>
        </p:txBody>
      </p:sp>
      <p:sp>
        <p:nvSpPr>
          <p:cNvPr id="3" name="TextBox 2">
            <a:extLst>
              <a:ext uri="{FF2B5EF4-FFF2-40B4-BE49-F238E27FC236}">
                <a16:creationId xmlns:a16="http://schemas.microsoft.com/office/drawing/2014/main" id="{1D791C96-FD3B-0C19-555F-16617DFB27AD}"/>
              </a:ext>
            </a:extLst>
          </p:cNvPr>
          <p:cNvSpPr txBox="1"/>
          <p:nvPr/>
        </p:nvSpPr>
        <p:spPr>
          <a:xfrm>
            <a:off x="1051934" y="6074859"/>
            <a:ext cx="906723" cy="307777"/>
          </a:xfrm>
          <a:prstGeom prst="rect">
            <a:avLst/>
          </a:prstGeom>
          <a:solidFill>
            <a:schemeClr val="bg1">
              <a:lumMod val="85000"/>
            </a:schemeClr>
          </a:solidFill>
        </p:spPr>
        <p:txBody>
          <a:bodyPr wrap="squar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   STA</a:t>
            </a:r>
            <a:endParaRPr lang="ko-KR" altLang="en-US" sz="1400" dirty="0">
              <a:solidFill>
                <a:srgbClr val="0F2E30"/>
              </a:solidFill>
              <a:latin typeface="Verdana"/>
              <a:ea typeface="+mn-ea"/>
            </a:endParaRPr>
          </a:p>
        </p:txBody>
      </p:sp>
      <p:cxnSp>
        <p:nvCxnSpPr>
          <p:cNvPr id="4" name="직선 연결선 71">
            <a:extLst>
              <a:ext uri="{FF2B5EF4-FFF2-40B4-BE49-F238E27FC236}">
                <a16:creationId xmlns:a16="http://schemas.microsoft.com/office/drawing/2014/main" id="{79E4424C-829D-CAF2-A372-8C4D6ADBEC19}"/>
              </a:ext>
            </a:extLst>
          </p:cNvPr>
          <p:cNvCxnSpPr>
            <a:cxnSpLocks/>
          </p:cNvCxnSpPr>
          <p:nvPr/>
        </p:nvCxnSpPr>
        <p:spPr>
          <a:xfrm>
            <a:off x="1847822" y="6228748"/>
            <a:ext cx="5063835" cy="0"/>
          </a:xfrm>
          <a:prstGeom prst="line">
            <a:avLst/>
          </a:prstGeom>
          <a:noFill/>
          <a:ln w="28575" cap="flat" cmpd="sng" algn="ctr">
            <a:solidFill>
              <a:srgbClr val="0F2E30"/>
            </a:solidFill>
            <a:prstDash val="solid"/>
            <a:miter lim="800000"/>
          </a:ln>
          <a:effectLst/>
        </p:spPr>
      </p:cxnSp>
      <p:sp>
        <p:nvSpPr>
          <p:cNvPr id="11" name="직사각형 75">
            <a:extLst>
              <a:ext uri="{FF2B5EF4-FFF2-40B4-BE49-F238E27FC236}">
                <a16:creationId xmlns:a16="http://schemas.microsoft.com/office/drawing/2014/main" id="{6F49E1C4-6506-E042-F97E-932859403709}"/>
              </a:ext>
            </a:extLst>
          </p:cNvPr>
          <p:cNvSpPr/>
          <p:nvPr/>
        </p:nvSpPr>
        <p:spPr>
          <a:xfrm>
            <a:off x="5780948" y="4364509"/>
            <a:ext cx="1095309" cy="322992"/>
          </a:xfrm>
          <a:prstGeom prst="rect">
            <a:avLst/>
          </a:prstGeom>
          <a:solidFill>
            <a:schemeClr val="accent3">
              <a:lumMod val="75000"/>
            </a:schemeClr>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highlight>
                  <a:srgbClr val="C0C0C0"/>
                </a:highlight>
                <a:uLnTx/>
                <a:uFillTx/>
                <a:latin typeface="Verdana"/>
                <a:ea typeface="+mn-ea"/>
                <a:cs typeface="+mn-cs"/>
              </a:rPr>
              <a:t>Data to STA</a:t>
            </a:r>
            <a:endParaRPr kumimoji="0" lang="ko-KR" altLang="en-US" sz="1000" b="0" i="0" u="none" strike="noStrike" kern="0" cap="none" spc="0" normalizeH="0" baseline="0" noProof="0" dirty="0">
              <a:ln>
                <a:noFill/>
              </a:ln>
              <a:solidFill>
                <a:srgbClr val="0F2E30"/>
              </a:solidFill>
              <a:effectLst/>
              <a:highlight>
                <a:srgbClr val="C0C0C0"/>
              </a:highlight>
              <a:uLnTx/>
              <a:uFillTx/>
              <a:latin typeface="Verdana"/>
              <a:ea typeface="+mn-ea"/>
              <a:cs typeface="+mn-cs"/>
            </a:endParaRPr>
          </a:p>
        </p:txBody>
      </p:sp>
      <p:sp>
        <p:nvSpPr>
          <p:cNvPr id="12" name="직사각형 75">
            <a:extLst>
              <a:ext uri="{FF2B5EF4-FFF2-40B4-BE49-F238E27FC236}">
                <a16:creationId xmlns:a16="http://schemas.microsoft.com/office/drawing/2014/main" id="{D94FD64C-C76D-C6C9-3551-6666B104F7C2}"/>
              </a:ext>
            </a:extLst>
          </p:cNvPr>
          <p:cNvSpPr/>
          <p:nvPr/>
        </p:nvSpPr>
        <p:spPr>
          <a:xfrm>
            <a:off x="3653256" y="4225850"/>
            <a:ext cx="261071" cy="46531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116422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78180" y="1447800"/>
            <a:ext cx="8084820" cy="144784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In case of a busy link, the MLD relay may use the other link to transmit the PPDU to the destination STA after receiving the PPDU</a:t>
            </a:r>
          </a:p>
          <a:p>
            <a:pPr>
              <a:buFont typeface="Arial" panose="020B0604020202020204" pitchFamily="34" charset="0"/>
              <a:buChar char="•"/>
            </a:pPr>
            <a:r>
              <a:rPr lang="en-US" sz="1600" b="0" u="sng" kern="0" dirty="0"/>
              <a:t>Challenges:</a:t>
            </a:r>
            <a:r>
              <a:rPr lang="en-US" sz="1600" b="0" kern="0" dirty="0"/>
              <a:t> Suitable link selection, link switching operation</a:t>
            </a:r>
          </a:p>
          <a:p>
            <a:pPr>
              <a:buFont typeface="Arial" panose="020B0604020202020204" pitchFamily="34" charset="0"/>
              <a:buChar char="•"/>
            </a:pPr>
            <a:r>
              <a:rPr lang="en-US" sz="1600" b="0" kern="0" dirty="0"/>
              <a:t>While this approach leverages multiple links, if the PPDU has a long duration, relayed PPDU may be received after the transmission completion time</a:t>
            </a:r>
            <a:endParaRPr lang="en-US" sz="1600" kern="0" dirty="0"/>
          </a:p>
        </p:txBody>
      </p:sp>
      <p:cxnSp>
        <p:nvCxnSpPr>
          <p:cNvPr id="33" name="직선 연결선 66">
            <a:extLst>
              <a:ext uri="{FF2B5EF4-FFF2-40B4-BE49-F238E27FC236}">
                <a16:creationId xmlns:a16="http://schemas.microsoft.com/office/drawing/2014/main" id="{8439AA17-47B3-8F93-77D6-A9F067EE2DC7}"/>
              </a:ext>
            </a:extLst>
          </p:cNvPr>
          <p:cNvCxnSpPr>
            <a:cxnSpLocks/>
          </p:cNvCxnSpPr>
          <p:nvPr/>
        </p:nvCxnSpPr>
        <p:spPr>
          <a:xfrm>
            <a:off x="2253825" y="4028913"/>
            <a:ext cx="4357598" cy="1"/>
          </a:xfrm>
          <a:prstGeom prst="line">
            <a:avLst/>
          </a:prstGeom>
          <a:noFill/>
          <a:ln w="28575" cap="flat" cmpd="sng" algn="ctr">
            <a:solidFill>
              <a:srgbClr val="0F2E30"/>
            </a:solidFill>
            <a:prstDash val="solid"/>
            <a:miter lim="800000"/>
          </a:ln>
          <a:effectLst/>
        </p:spPr>
      </p:cxnSp>
      <p:cxnSp>
        <p:nvCxnSpPr>
          <p:cNvPr id="34" name="직선 연결선 70">
            <a:extLst>
              <a:ext uri="{FF2B5EF4-FFF2-40B4-BE49-F238E27FC236}">
                <a16:creationId xmlns:a16="http://schemas.microsoft.com/office/drawing/2014/main" id="{ECB95AB0-06DA-6E95-9A6F-D693BF064708}"/>
              </a:ext>
            </a:extLst>
          </p:cNvPr>
          <p:cNvCxnSpPr>
            <a:cxnSpLocks/>
          </p:cNvCxnSpPr>
          <p:nvPr/>
        </p:nvCxnSpPr>
        <p:spPr>
          <a:xfrm>
            <a:off x="2253825" y="4965704"/>
            <a:ext cx="4357598" cy="0"/>
          </a:xfrm>
          <a:prstGeom prst="line">
            <a:avLst/>
          </a:prstGeom>
          <a:noFill/>
          <a:ln w="28575" cap="flat" cmpd="sng" algn="ctr">
            <a:solidFill>
              <a:srgbClr val="0F2E30"/>
            </a:solidFill>
            <a:prstDash val="solid"/>
            <a:miter lim="800000"/>
          </a:ln>
          <a:effectLst/>
        </p:spPr>
      </p:cxnSp>
      <p:cxnSp>
        <p:nvCxnSpPr>
          <p:cNvPr id="35" name="직선 연결선 71">
            <a:extLst>
              <a:ext uri="{FF2B5EF4-FFF2-40B4-BE49-F238E27FC236}">
                <a16:creationId xmlns:a16="http://schemas.microsoft.com/office/drawing/2014/main" id="{EEAF3C6D-9E78-E0DC-AFD7-0D24F1BA45AE}"/>
              </a:ext>
            </a:extLst>
          </p:cNvPr>
          <p:cNvCxnSpPr>
            <a:cxnSpLocks/>
          </p:cNvCxnSpPr>
          <p:nvPr/>
        </p:nvCxnSpPr>
        <p:spPr>
          <a:xfrm flipV="1">
            <a:off x="2253825" y="5873991"/>
            <a:ext cx="4357598" cy="21822"/>
          </a:xfrm>
          <a:prstGeom prst="line">
            <a:avLst/>
          </a:prstGeom>
          <a:noFill/>
          <a:ln w="28575" cap="flat" cmpd="sng" algn="ctr">
            <a:solidFill>
              <a:srgbClr val="0F2E30"/>
            </a:solidFill>
            <a:prstDash val="solid"/>
            <a:miter lim="800000"/>
          </a:ln>
          <a:effectLst/>
        </p:spPr>
      </p:cxnSp>
      <p:sp>
        <p:nvSpPr>
          <p:cNvPr id="36" name="TextBox 35">
            <a:extLst>
              <a:ext uri="{FF2B5EF4-FFF2-40B4-BE49-F238E27FC236}">
                <a16:creationId xmlns:a16="http://schemas.microsoft.com/office/drawing/2014/main" id="{10117397-D9BC-2EC0-948B-069E3219036F}"/>
              </a:ext>
            </a:extLst>
          </p:cNvPr>
          <p:cNvSpPr txBox="1"/>
          <p:nvPr/>
        </p:nvSpPr>
        <p:spPr>
          <a:xfrm>
            <a:off x="1277894" y="3847077"/>
            <a:ext cx="881075"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(S) STA</a:t>
            </a:r>
            <a:endParaRPr lang="ko-KR" altLang="en-US" sz="1400" dirty="0">
              <a:solidFill>
                <a:srgbClr val="0F2E30"/>
              </a:solidFill>
              <a:latin typeface="Verdana"/>
              <a:ea typeface="+mn-ea"/>
            </a:endParaRPr>
          </a:p>
        </p:txBody>
      </p:sp>
      <p:sp>
        <p:nvSpPr>
          <p:cNvPr id="37" name="TextBox 36">
            <a:extLst>
              <a:ext uri="{FF2B5EF4-FFF2-40B4-BE49-F238E27FC236}">
                <a16:creationId xmlns:a16="http://schemas.microsoft.com/office/drawing/2014/main" id="{F561E2A1-645F-B68D-88CA-18AFF7F4F30A}"/>
              </a:ext>
            </a:extLst>
          </p:cNvPr>
          <p:cNvSpPr txBox="1"/>
          <p:nvPr/>
        </p:nvSpPr>
        <p:spPr>
          <a:xfrm>
            <a:off x="1271522" y="4789198"/>
            <a:ext cx="1025281"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(R) Relay</a:t>
            </a:r>
            <a:endParaRPr lang="ko-KR" altLang="en-US" sz="1400" dirty="0">
              <a:solidFill>
                <a:srgbClr val="0F2E30"/>
              </a:solidFill>
              <a:latin typeface="Verdana"/>
              <a:ea typeface="+mn-ea"/>
            </a:endParaRPr>
          </a:p>
        </p:txBody>
      </p:sp>
      <p:sp>
        <p:nvSpPr>
          <p:cNvPr id="39" name="TextBox 38">
            <a:extLst>
              <a:ext uri="{FF2B5EF4-FFF2-40B4-BE49-F238E27FC236}">
                <a16:creationId xmlns:a16="http://schemas.microsoft.com/office/drawing/2014/main" id="{FCAE9DA3-9D23-E1A6-687F-E75548BEA006}"/>
              </a:ext>
            </a:extLst>
          </p:cNvPr>
          <p:cNvSpPr txBox="1"/>
          <p:nvPr/>
        </p:nvSpPr>
        <p:spPr>
          <a:xfrm>
            <a:off x="1285847" y="5726416"/>
            <a:ext cx="895502"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(D) STA</a:t>
            </a:r>
            <a:endParaRPr lang="ko-KR" altLang="en-US" sz="1400" dirty="0">
              <a:solidFill>
                <a:srgbClr val="0F2E30"/>
              </a:solidFill>
              <a:latin typeface="Verdana"/>
              <a:ea typeface="+mn-ea"/>
            </a:endParaRPr>
          </a:p>
        </p:txBody>
      </p:sp>
      <p:sp>
        <p:nvSpPr>
          <p:cNvPr id="40" name="직사각형 75">
            <a:extLst>
              <a:ext uri="{FF2B5EF4-FFF2-40B4-BE49-F238E27FC236}">
                <a16:creationId xmlns:a16="http://schemas.microsoft.com/office/drawing/2014/main" id="{5EAC14A5-696F-5E7B-4E79-42B27A0E19C3}"/>
              </a:ext>
            </a:extLst>
          </p:cNvPr>
          <p:cNvSpPr/>
          <p:nvPr/>
        </p:nvSpPr>
        <p:spPr>
          <a:xfrm>
            <a:off x="2576117" y="3697501"/>
            <a:ext cx="1368306"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PPDU</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41" name="직선 연결선 76">
            <a:extLst>
              <a:ext uri="{FF2B5EF4-FFF2-40B4-BE49-F238E27FC236}">
                <a16:creationId xmlns:a16="http://schemas.microsoft.com/office/drawing/2014/main" id="{EF5F7450-B340-B7DA-105B-C71EA4D8E0E5}"/>
              </a:ext>
            </a:extLst>
          </p:cNvPr>
          <p:cNvCxnSpPr>
            <a:cxnSpLocks/>
          </p:cNvCxnSpPr>
          <p:nvPr/>
        </p:nvCxnSpPr>
        <p:spPr>
          <a:xfrm>
            <a:off x="2319444" y="3857137"/>
            <a:ext cx="256673" cy="0"/>
          </a:xfrm>
          <a:prstGeom prst="line">
            <a:avLst/>
          </a:prstGeom>
          <a:noFill/>
          <a:ln w="12700" cap="flat" cmpd="sng" algn="ctr">
            <a:solidFill>
              <a:srgbClr val="0F2E30"/>
            </a:solidFill>
            <a:prstDash val="solid"/>
            <a:miter lim="800000"/>
          </a:ln>
          <a:effectLst/>
        </p:spPr>
      </p:cxnSp>
      <p:cxnSp>
        <p:nvCxnSpPr>
          <p:cNvPr id="42" name="직선 연결선 82">
            <a:extLst>
              <a:ext uri="{FF2B5EF4-FFF2-40B4-BE49-F238E27FC236}">
                <a16:creationId xmlns:a16="http://schemas.microsoft.com/office/drawing/2014/main" id="{B20A20C0-07FD-350B-CCCF-ECECB165960D}"/>
              </a:ext>
            </a:extLst>
          </p:cNvPr>
          <p:cNvCxnSpPr>
            <a:cxnSpLocks/>
          </p:cNvCxnSpPr>
          <p:nvPr/>
        </p:nvCxnSpPr>
        <p:spPr>
          <a:xfrm flipV="1">
            <a:off x="2356972" y="3847078"/>
            <a:ext cx="41594" cy="173415"/>
          </a:xfrm>
          <a:prstGeom prst="line">
            <a:avLst/>
          </a:prstGeom>
          <a:noFill/>
          <a:ln w="12700" cap="flat" cmpd="sng" algn="ctr">
            <a:solidFill>
              <a:srgbClr val="0F2E30"/>
            </a:solidFill>
            <a:prstDash val="solid"/>
            <a:miter lim="800000"/>
          </a:ln>
          <a:effectLst/>
        </p:spPr>
      </p:cxnSp>
      <p:cxnSp>
        <p:nvCxnSpPr>
          <p:cNvPr id="43" name="직선 연결선 83">
            <a:extLst>
              <a:ext uri="{FF2B5EF4-FFF2-40B4-BE49-F238E27FC236}">
                <a16:creationId xmlns:a16="http://schemas.microsoft.com/office/drawing/2014/main" id="{66263BD6-4847-5BC1-DD1F-8D16A1BC618E}"/>
              </a:ext>
            </a:extLst>
          </p:cNvPr>
          <p:cNvCxnSpPr>
            <a:cxnSpLocks/>
          </p:cNvCxnSpPr>
          <p:nvPr/>
        </p:nvCxnSpPr>
        <p:spPr>
          <a:xfrm flipV="1">
            <a:off x="2439016" y="3847077"/>
            <a:ext cx="41594" cy="173415"/>
          </a:xfrm>
          <a:prstGeom prst="line">
            <a:avLst/>
          </a:prstGeom>
          <a:noFill/>
          <a:ln w="12700" cap="flat" cmpd="sng" algn="ctr">
            <a:solidFill>
              <a:srgbClr val="0F2E30"/>
            </a:solidFill>
            <a:prstDash val="solid"/>
            <a:miter lim="800000"/>
          </a:ln>
          <a:effectLst/>
        </p:spPr>
      </p:cxnSp>
      <p:cxnSp>
        <p:nvCxnSpPr>
          <p:cNvPr id="44" name="직선 연결선 87">
            <a:extLst>
              <a:ext uri="{FF2B5EF4-FFF2-40B4-BE49-F238E27FC236}">
                <a16:creationId xmlns:a16="http://schemas.microsoft.com/office/drawing/2014/main" id="{6A6E07F3-9456-1382-2B27-468988B34EE2}"/>
              </a:ext>
            </a:extLst>
          </p:cNvPr>
          <p:cNvCxnSpPr>
            <a:cxnSpLocks/>
          </p:cNvCxnSpPr>
          <p:nvPr/>
        </p:nvCxnSpPr>
        <p:spPr>
          <a:xfrm flipV="1">
            <a:off x="2276006" y="3852646"/>
            <a:ext cx="41594" cy="173415"/>
          </a:xfrm>
          <a:prstGeom prst="line">
            <a:avLst/>
          </a:prstGeom>
          <a:noFill/>
          <a:ln w="12700" cap="flat" cmpd="sng" algn="ctr">
            <a:solidFill>
              <a:srgbClr val="0F2E30"/>
            </a:solidFill>
            <a:prstDash val="solid"/>
            <a:miter lim="800000"/>
          </a:ln>
          <a:effectLst/>
        </p:spPr>
      </p:cxnSp>
      <p:sp>
        <p:nvSpPr>
          <p:cNvPr id="45" name="TextBox 44">
            <a:extLst>
              <a:ext uri="{FF2B5EF4-FFF2-40B4-BE49-F238E27FC236}">
                <a16:creationId xmlns:a16="http://schemas.microsoft.com/office/drawing/2014/main" id="{00F3DE98-BF61-A0C7-A03B-66344A50D447}"/>
              </a:ext>
            </a:extLst>
          </p:cNvPr>
          <p:cNvSpPr txBox="1"/>
          <p:nvPr/>
        </p:nvSpPr>
        <p:spPr>
          <a:xfrm>
            <a:off x="1888490" y="3693518"/>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46" name="Straight Connector 45">
            <a:extLst>
              <a:ext uri="{FF2B5EF4-FFF2-40B4-BE49-F238E27FC236}">
                <a16:creationId xmlns:a16="http://schemas.microsoft.com/office/drawing/2014/main" id="{4AA78C26-015C-D74F-F259-C66D6CF886D2}"/>
              </a:ext>
            </a:extLst>
          </p:cNvPr>
          <p:cNvCxnSpPr>
            <a:cxnSpLocks/>
          </p:cNvCxnSpPr>
          <p:nvPr/>
        </p:nvCxnSpPr>
        <p:spPr>
          <a:xfrm>
            <a:off x="1816609" y="3697501"/>
            <a:ext cx="4794814" cy="0"/>
          </a:xfrm>
          <a:prstGeom prst="line">
            <a:avLst/>
          </a:prstGeom>
          <a:noFill/>
          <a:ln w="12700" cap="flat" cmpd="sng" algn="ctr">
            <a:solidFill>
              <a:srgbClr val="0F2E30"/>
            </a:solidFill>
            <a:prstDash val="sysDash"/>
            <a:miter lim="800000"/>
          </a:ln>
          <a:effectLst/>
        </p:spPr>
      </p:cxnSp>
      <p:sp>
        <p:nvSpPr>
          <p:cNvPr id="47" name="TextBox 46">
            <a:extLst>
              <a:ext uri="{FF2B5EF4-FFF2-40B4-BE49-F238E27FC236}">
                <a16:creationId xmlns:a16="http://schemas.microsoft.com/office/drawing/2014/main" id="{3DB931F6-699D-9BFC-4271-75B55B35084B}"/>
              </a:ext>
            </a:extLst>
          </p:cNvPr>
          <p:cNvSpPr txBox="1"/>
          <p:nvPr/>
        </p:nvSpPr>
        <p:spPr>
          <a:xfrm>
            <a:off x="1888490" y="3489349"/>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sp>
        <p:nvSpPr>
          <p:cNvPr id="48" name="TextBox 47">
            <a:extLst>
              <a:ext uri="{FF2B5EF4-FFF2-40B4-BE49-F238E27FC236}">
                <a16:creationId xmlns:a16="http://schemas.microsoft.com/office/drawing/2014/main" id="{1A6098D9-F2B2-C2FB-5EF9-EF7DED6E5EFD}"/>
              </a:ext>
            </a:extLst>
          </p:cNvPr>
          <p:cNvSpPr txBox="1"/>
          <p:nvPr/>
        </p:nvSpPr>
        <p:spPr>
          <a:xfrm>
            <a:off x="1882704" y="4621421"/>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49" name="Straight Connector 48">
            <a:extLst>
              <a:ext uri="{FF2B5EF4-FFF2-40B4-BE49-F238E27FC236}">
                <a16:creationId xmlns:a16="http://schemas.microsoft.com/office/drawing/2014/main" id="{6BA52696-9916-0886-3552-1BAE8EDCF5E8}"/>
              </a:ext>
            </a:extLst>
          </p:cNvPr>
          <p:cNvCxnSpPr>
            <a:cxnSpLocks/>
          </p:cNvCxnSpPr>
          <p:nvPr/>
        </p:nvCxnSpPr>
        <p:spPr>
          <a:xfrm flipV="1">
            <a:off x="1810823" y="4621421"/>
            <a:ext cx="4800600" cy="3983"/>
          </a:xfrm>
          <a:prstGeom prst="line">
            <a:avLst/>
          </a:prstGeom>
          <a:noFill/>
          <a:ln w="12700" cap="flat" cmpd="sng" algn="ctr">
            <a:solidFill>
              <a:srgbClr val="0F2E30"/>
            </a:solidFill>
            <a:prstDash val="sysDash"/>
            <a:miter lim="800000"/>
          </a:ln>
          <a:effectLst/>
        </p:spPr>
      </p:cxnSp>
      <p:sp>
        <p:nvSpPr>
          <p:cNvPr id="50" name="TextBox 49">
            <a:extLst>
              <a:ext uri="{FF2B5EF4-FFF2-40B4-BE49-F238E27FC236}">
                <a16:creationId xmlns:a16="http://schemas.microsoft.com/office/drawing/2014/main" id="{C8455610-6162-BB4A-9D64-4E4CDAB68DB9}"/>
              </a:ext>
            </a:extLst>
          </p:cNvPr>
          <p:cNvSpPr txBox="1"/>
          <p:nvPr/>
        </p:nvSpPr>
        <p:spPr>
          <a:xfrm>
            <a:off x="1882704" y="4417252"/>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sp>
        <p:nvSpPr>
          <p:cNvPr id="51" name="TextBox 50">
            <a:extLst>
              <a:ext uri="{FF2B5EF4-FFF2-40B4-BE49-F238E27FC236}">
                <a16:creationId xmlns:a16="http://schemas.microsoft.com/office/drawing/2014/main" id="{4704D61D-8539-5C73-ABCB-D20A015C6757}"/>
              </a:ext>
            </a:extLst>
          </p:cNvPr>
          <p:cNvSpPr txBox="1"/>
          <p:nvPr/>
        </p:nvSpPr>
        <p:spPr>
          <a:xfrm>
            <a:off x="1865341" y="5557039"/>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78" name="Straight Connector 77">
            <a:extLst>
              <a:ext uri="{FF2B5EF4-FFF2-40B4-BE49-F238E27FC236}">
                <a16:creationId xmlns:a16="http://schemas.microsoft.com/office/drawing/2014/main" id="{5812E689-E4B1-0586-6FFD-37A44037C05F}"/>
              </a:ext>
            </a:extLst>
          </p:cNvPr>
          <p:cNvCxnSpPr>
            <a:cxnSpLocks/>
          </p:cNvCxnSpPr>
          <p:nvPr/>
        </p:nvCxnSpPr>
        <p:spPr>
          <a:xfrm>
            <a:off x="1793460" y="5561022"/>
            <a:ext cx="4817963" cy="0"/>
          </a:xfrm>
          <a:prstGeom prst="line">
            <a:avLst/>
          </a:prstGeom>
          <a:noFill/>
          <a:ln w="12700" cap="flat" cmpd="sng" algn="ctr">
            <a:solidFill>
              <a:srgbClr val="0F2E30"/>
            </a:solidFill>
            <a:prstDash val="sysDash"/>
            <a:miter lim="800000"/>
          </a:ln>
          <a:effectLst/>
        </p:spPr>
      </p:cxnSp>
      <p:sp>
        <p:nvSpPr>
          <p:cNvPr id="79" name="TextBox 78">
            <a:extLst>
              <a:ext uri="{FF2B5EF4-FFF2-40B4-BE49-F238E27FC236}">
                <a16:creationId xmlns:a16="http://schemas.microsoft.com/office/drawing/2014/main" id="{2EF30DD7-5595-D067-970D-158C9E4A738F}"/>
              </a:ext>
            </a:extLst>
          </p:cNvPr>
          <p:cNvSpPr txBox="1"/>
          <p:nvPr/>
        </p:nvSpPr>
        <p:spPr>
          <a:xfrm>
            <a:off x="1865341" y="5352870"/>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cxnSp>
        <p:nvCxnSpPr>
          <p:cNvPr id="80" name="직선 화살표 연결선 106">
            <a:extLst>
              <a:ext uri="{FF2B5EF4-FFF2-40B4-BE49-F238E27FC236}">
                <a16:creationId xmlns:a16="http://schemas.microsoft.com/office/drawing/2014/main" id="{CA09CE60-732A-06AF-C9F5-BDDB11827F87}"/>
              </a:ext>
            </a:extLst>
          </p:cNvPr>
          <p:cNvCxnSpPr>
            <a:cxnSpLocks/>
          </p:cNvCxnSpPr>
          <p:nvPr/>
        </p:nvCxnSpPr>
        <p:spPr>
          <a:xfrm flipV="1">
            <a:off x="2631020" y="6034193"/>
            <a:ext cx="3828003" cy="18081"/>
          </a:xfrm>
          <a:prstGeom prst="straightConnector1">
            <a:avLst/>
          </a:prstGeom>
          <a:noFill/>
          <a:ln w="6350" cap="flat" cmpd="sng" algn="ctr">
            <a:solidFill>
              <a:srgbClr val="0F2E30"/>
            </a:solidFill>
            <a:prstDash val="solid"/>
            <a:miter lim="800000"/>
            <a:headEnd type="triangle" w="med" len="med"/>
            <a:tailEnd type="triangle" w="med" len="med"/>
          </a:ln>
          <a:effectLst/>
        </p:spPr>
      </p:cxnSp>
      <p:sp>
        <p:nvSpPr>
          <p:cNvPr id="81" name="TextBox 80">
            <a:extLst>
              <a:ext uri="{FF2B5EF4-FFF2-40B4-BE49-F238E27FC236}">
                <a16:creationId xmlns:a16="http://schemas.microsoft.com/office/drawing/2014/main" id="{9359A6A1-6B50-818F-E5C3-206E54387FAE}"/>
              </a:ext>
            </a:extLst>
          </p:cNvPr>
          <p:cNvSpPr txBox="1"/>
          <p:nvPr/>
        </p:nvSpPr>
        <p:spPr>
          <a:xfrm>
            <a:off x="3708708" y="6078379"/>
            <a:ext cx="1492716" cy="246221"/>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000" dirty="0">
                <a:solidFill>
                  <a:srgbClr val="0F2E30"/>
                </a:solidFill>
                <a:latin typeface="Verdana"/>
                <a:ea typeface="+mn-ea"/>
              </a:rPr>
              <a:t>Normal TX duration</a:t>
            </a:r>
            <a:endParaRPr lang="ko-KR" altLang="en-US" sz="1000" dirty="0">
              <a:solidFill>
                <a:srgbClr val="0F2E30"/>
              </a:solidFill>
              <a:latin typeface="Verdana"/>
              <a:ea typeface="+mn-ea"/>
            </a:endParaRPr>
          </a:p>
        </p:txBody>
      </p:sp>
      <p:sp>
        <p:nvSpPr>
          <p:cNvPr id="84" name="직사각형 75">
            <a:extLst>
              <a:ext uri="{FF2B5EF4-FFF2-40B4-BE49-F238E27FC236}">
                <a16:creationId xmlns:a16="http://schemas.microsoft.com/office/drawing/2014/main" id="{65479746-6DB1-C104-3439-1D11E1E2B84C}"/>
              </a:ext>
            </a:extLst>
          </p:cNvPr>
          <p:cNvSpPr/>
          <p:nvPr/>
        </p:nvSpPr>
        <p:spPr>
          <a:xfrm>
            <a:off x="6037036" y="5233485"/>
            <a:ext cx="40295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85" name="직사각형 75">
            <a:extLst>
              <a:ext uri="{FF2B5EF4-FFF2-40B4-BE49-F238E27FC236}">
                <a16:creationId xmlns:a16="http://schemas.microsoft.com/office/drawing/2014/main" id="{1D76AA75-9B38-6AAC-F877-BBC6D81D4D1A}"/>
              </a:ext>
            </a:extLst>
          </p:cNvPr>
          <p:cNvSpPr/>
          <p:nvPr/>
        </p:nvSpPr>
        <p:spPr>
          <a:xfrm>
            <a:off x="4473658" y="4712781"/>
            <a:ext cx="1060903" cy="243514"/>
          </a:xfrm>
          <a:prstGeom prst="rect">
            <a:avLst/>
          </a:prstGeom>
          <a:solidFill>
            <a:schemeClr val="bg1">
              <a:lumMod val="85000"/>
            </a:schemeClr>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Busy</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87" name="직사각형 75">
            <a:extLst>
              <a:ext uri="{FF2B5EF4-FFF2-40B4-BE49-F238E27FC236}">
                <a16:creationId xmlns:a16="http://schemas.microsoft.com/office/drawing/2014/main" id="{96FD918B-352C-3C00-3AB3-95587E1C0456}"/>
              </a:ext>
            </a:extLst>
          </p:cNvPr>
          <p:cNvSpPr/>
          <p:nvPr/>
        </p:nvSpPr>
        <p:spPr>
          <a:xfrm>
            <a:off x="4516330" y="4302412"/>
            <a:ext cx="1368306"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PPDU</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97" name="Straight Connector 96">
            <a:extLst>
              <a:ext uri="{FF2B5EF4-FFF2-40B4-BE49-F238E27FC236}">
                <a16:creationId xmlns:a16="http://schemas.microsoft.com/office/drawing/2014/main" id="{7FB98557-9AB8-D2C0-4653-3CAE8B5F5828}"/>
              </a:ext>
            </a:extLst>
          </p:cNvPr>
          <p:cNvCxnSpPr>
            <a:cxnSpLocks/>
          </p:cNvCxnSpPr>
          <p:nvPr/>
        </p:nvCxnSpPr>
        <p:spPr>
          <a:xfrm>
            <a:off x="6448961" y="3345658"/>
            <a:ext cx="0" cy="2766970"/>
          </a:xfrm>
          <a:prstGeom prst="line">
            <a:avLst/>
          </a:prstGeom>
          <a:noFill/>
          <a:ln w="19050" cap="flat" cmpd="sng" algn="ctr">
            <a:solidFill>
              <a:srgbClr val="0F2E30"/>
            </a:solidFill>
            <a:prstDash val="dash"/>
            <a:miter lim="800000"/>
          </a:ln>
          <a:effectLst/>
        </p:spPr>
      </p:cxnSp>
      <p:sp>
        <p:nvSpPr>
          <p:cNvPr id="2" name="직사각형 75">
            <a:extLst>
              <a:ext uri="{FF2B5EF4-FFF2-40B4-BE49-F238E27FC236}">
                <a16:creationId xmlns:a16="http://schemas.microsoft.com/office/drawing/2014/main" id="{E567F81D-4804-A7BD-8719-2F10B3F38CA1}"/>
              </a:ext>
            </a:extLst>
          </p:cNvPr>
          <p:cNvSpPr/>
          <p:nvPr/>
        </p:nvSpPr>
        <p:spPr>
          <a:xfrm>
            <a:off x="4029766" y="4634558"/>
            <a:ext cx="40295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11" name="Speech Bubble: Oval 10">
            <a:extLst>
              <a:ext uri="{FF2B5EF4-FFF2-40B4-BE49-F238E27FC236}">
                <a16:creationId xmlns:a16="http://schemas.microsoft.com/office/drawing/2014/main" id="{585BBEA6-167E-F45C-192A-A14AC9A42E6E}"/>
              </a:ext>
            </a:extLst>
          </p:cNvPr>
          <p:cNvSpPr/>
          <p:nvPr/>
        </p:nvSpPr>
        <p:spPr>
          <a:xfrm>
            <a:off x="6770684" y="4181266"/>
            <a:ext cx="2144716" cy="409862"/>
          </a:xfrm>
          <a:prstGeom prst="wedgeEllipseCallout">
            <a:avLst>
              <a:gd name="adj1" fmla="val -64640"/>
              <a:gd name="adj2" fmla="val 108741"/>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F2E30"/>
                </a:solidFill>
                <a:effectLst/>
                <a:uLnTx/>
                <a:uFillTx/>
                <a:latin typeface="Verdana"/>
                <a:ea typeface="+mn-ea"/>
                <a:cs typeface="+mn-cs"/>
              </a:rPr>
              <a:t>Latency sensitive data to be transmitted by this time</a:t>
            </a:r>
          </a:p>
        </p:txBody>
      </p:sp>
      <p:sp>
        <p:nvSpPr>
          <p:cNvPr id="12" name="말풍선: 타원형 102">
            <a:extLst>
              <a:ext uri="{FF2B5EF4-FFF2-40B4-BE49-F238E27FC236}">
                <a16:creationId xmlns:a16="http://schemas.microsoft.com/office/drawing/2014/main" id="{45A891D0-3893-8BE0-1CF0-0E10154DB017}"/>
              </a:ext>
            </a:extLst>
          </p:cNvPr>
          <p:cNvSpPr/>
          <p:nvPr/>
        </p:nvSpPr>
        <p:spPr>
          <a:xfrm>
            <a:off x="3944423" y="3275398"/>
            <a:ext cx="2272084" cy="331897"/>
          </a:xfrm>
          <a:prstGeom prst="wedgeEllipseCallout">
            <a:avLst>
              <a:gd name="adj1" fmla="val -24521"/>
              <a:gd name="adj2" fmla="val 258711"/>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starts relaying in a different link</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3" name="말풍선: 타원형 102">
            <a:extLst>
              <a:ext uri="{FF2B5EF4-FFF2-40B4-BE49-F238E27FC236}">
                <a16:creationId xmlns:a16="http://schemas.microsoft.com/office/drawing/2014/main" id="{CDEC2DA3-E95F-19ED-3A16-0C8778045DEB}"/>
              </a:ext>
            </a:extLst>
          </p:cNvPr>
          <p:cNvSpPr/>
          <p:nvPr/>
        </p:nvSpPr>
        <p:spPr>
          <a:xfrm>
            <a:off x="6656551" y="3345658"/>
            <a:ext cx="2189251" cy="330749"/>
          </a:xfrm>
          <a:prstGeom prst="wedgeEllipseCallout">
            <a:avLst>
              <a:gd name="adj1" fmla="val -84747"/>
              <a:gd name="adj2" fmla="val 271556"/>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transmits within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4" name="말풍선: 타원형 102">
            <a:extLst>
              <a:ext uri="{FF2B5EF4-FFF2-40B4-BE49-F238E27FC236}">
                <a16:creationId xmlns:a16="http://schemas.microsoft.com/office/drawing/2014/main" id="{8842C4A9-D05F-09D2-C353-0382067821BA}"/>
              </a:ext>
            </a:extLst>
          </p:cNvPr>
          <p:cNvSpPr/>
          <p:nvPr/>
        </p:nvSpPr>
        <p:spPr>
          <a:xfrm>
            <a:off x="1056145" y="3037092"/>
            <a:ext cx="2204125" cy="322992"/>
          </a:xfrm>
          <a:prstGeom prst="wedgeEllipseCallout">
            <a:avLst>
              <a:gd name="adj1" fmla="val 19154"/>
              <a:gd name="adj2" fmla="val 148366"/>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a:t>
            </a:r>
            <a:r>
              <a:rPr kumimoji="0" lang="en-US" altLang="ko-KR" sz="800" b="1" i="0" u="none" strike="noStrike" kern="0" cap="none" spc="0" normalizeH="0" baseline="0" noProof="0" dirty="0">
                <a:ln>
                  <a:noFill/>
                </a:ln>
                <a:solidFill>
                  <a:srgbClr val="0F2E30"/>
                </a:solidFill>
                <a:effectLst/>
                <a:uLnTx/>
                <a:uFillTx/>
                <a:latin typeface="Verdana"/>
                <a:ea typeface="+mn-ea"/>
                <a:cs typeface="+mn-cs"/>
              </a:rPr>
              <a:t>S) STA may </a:t>
            </a:r>
            <a:r>
              <a:rPr kumimoji="0" lang="en-US" altLang="ko-KR" sz="800" b="1" i="0" u="none" strike="noStrike" kern="0" cap="none" spc="0" normalizeH="0" baseline="0" noProof="0" dirty="0" err="1">
                <a:ln>
                  <a:noFill/>
                </a:ln>
                <a:solidFill>
                  <a:srgbClr val="0F2E30"/>
                </a:solidFill>
                <a:effectLst/>
                <a:uLnTx/>
                <a:uFillTx/>
                <a:latin typeface="Verdana"/>
                <a:ea typeface="+mn-ea"/>
                <a:cs typeface="+mn-cs"/>
              </a:rPr>
              <a:t>infor</a:t>
            </a:r>
            <a:r>
              <a:rPr lang="en-US" altLang="ko-KR" sz="800" b="1" kern="0" dirty="0">
                <a:solidFill>
                  <a:srgbClr val="0F2E30"/>
                </a:solidFill>
                <a:latin typeface="Verdana"/>
                <a:ea typeface="+mn-ea"/>
              </a:rPr>
              <a:t>m (R) Relay of LL ML relaying</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5" name="Rectangle 1">
            <a:extLst>
              <a:ext uri="{FF2B5EF4-FFF2-40B4-BE49-F238E27FC236}">
                <a16:creationId xmlns:a16="http://schemas.microsoft.com/office/drawing/2014/main" id="{67134F93-7D32-09FB-5CC1-E81204F31D03}"/>
              </a:ext>
            </a:extLst>
          </p:cNvPr>
          <p:cNvSpPr>
            <a:spLocks noGrp="1" noChangeArrowheads="1"/>
          </p:cNvSpPr>
          <p:nvPr>
            <p:ph type="title"/>
          </p:nvPr>
        </p:nvSpPr>
        <p:spPr>
          <a:xfrm>
            <a:off x="685800" y="685800"/>
            <a:ext cx="8077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How to achieve low latency with MLD relays</a:t>
            </a:r>
          </a:p>
        </p:txBody>
      </p:sp>
      <p:sp>
        <p:nvSpPr>
          <p:cNvPr id="9" name="TextBox 8">
            <a:extLst>
              <a:ext uri="{FF2B5EF4-FFF2-40B4-BE49-F238E27FC236}">
                <a16:creationId xmlns:a16="http://schemas.microsoft.com/office/drawing/2014/main" id="{A328AE92-4044-9DAD-D4CA-A5CD351333D8}"/>
              </a:ext>
            </a:extLst>
          </p:cNvPr>
          <p:cNvSpPr txBox="1"/>
          <p:nvPr/>
        </p:nvSpPr>
        <p:spPr>
          <a:xfrm rot="16200000">
            <a:off x="-95624" y="4510172"/>
            <a:ext cx="1654620" cy="461665"/>
          </a:xfrm>
          <a:prstGeom prst="rect">
            <a:avLst/>
          </a:prstGeom>
          <a:noFill/>
        </p:spPr>
        <p:txBody>
          <a:bodyPr wrap="none" rtlCol="0">
            <a:spAutoFit/>
          </a:bodyPr>
          <a:lstStyle/>
          <a:p>
            <a:r>
              <a:rPr lang="en-US" b="1" dirty="0">
                <a:solidFill>
                  <a:schemeClr val="tx1"/>
                </a:solidFill>
              </a:rPr>
              <a:t>OPTION-1</a:t>
            </a:r>
          </a:p>
        </p:txBody>
      </p:sp>
      <p:sp>
        <p:nvSpPr>
          <p:cNvPr id="15" name="Left Brace 14">
            <a:extLst>
              <a:ext uri="{FF2B5EF4-FFF2-40B4-BE49-F238E27FC236}">
                <a16:creationId xmlns:a16="http://schemas.microsoft.com/office/drawing/2014/main" id="{93223A51-8BF3-39B8-D411-0DA4041D21A0}"/>
              </a:ext>
            </a:extLst>
          </p:cNvPr>
          <p:cNvSpPr/>
          <p:nvPr/>
        </p:nvSpPr>
        <p:spPr bwMode="auto">
          <a:xfrm>
            <a:off x="963971" y="3480131"/>
            <a:ext cx="522508" cy="2669036"/>
          </a:xfrm>
          <a:prstGeom prst="leftBrace">
            <a:avLst>
              <a:gd name="adj1" fmla="val 833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087051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말풍선: 타원형 102">
            <a:extLst>
              <a:ext uri="{FF2B5EF4-FFF2-40B4-BE49-F238E27FC236}">
                <a16:creationId xmlns:a16="http://schemas.microsoft.com/office/drawing/2014/main" id="{C48448A4-50E4-B3E0-E3C0-ACB3D74FC45C}"/>
              </a:ext>
            </a:extLst>
          </p:cNvPr>
          <p:cNvSpPr/>
          <p:nvPr/>
        </p:nvSpPr>
        <p:spPr>
          <a:xfrm>
            <a:off x="3316405" y="3204015"/>
            <a:ext cx="2302372" cy="344547"/>
          </a:xfrm>
          <a:prstGeom prst="wedgeEllipseCallout">
            <a:avLst>
              <a:gd name="adj1" fmla="val -50505"/>
              <a:gd name="adj2" fmla="val 273173"/>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starts relaying in a different link</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8" name="Speech Bubble: Oval 97">
            <a:extLst>
              <a:ext uri="{FF2B5EF4-FFF2-40B4-BE49-F238E27FC236}">
                <a16:creationId xmlns:a16="http://schemas.microsoft.com/office/drawing/2014/main" id="{8CBC2581-3665-7FC1-7776-89EAC557C7A2}"/>
              </a:ext>
            </a:extLst>
          </p:cNvPr>
          <p:cNvSpPr/>
          <p:nvPr/>
        </p:nvSpPr>
        <p:spPr>
          <a:xfrm>
            <a:off x="6791862" y="4252076"/>
            <a:ext cx="2144716" cy="409862"/>
          </a:xfrm>
          <a:prstGeom prst="wedgeEllipseCallout">
            <a:avLst>
              <a:gd name="adj1" fmla="val -64640"/>
              <a:gd name="adj2" fmla="val 108741"/>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F2E30"/>
                </a:solidFill>
                <a:effectLst/>
                <a:uLnTx/>
                <a:uFillTx/>
                <a:latin typeface="Verdana"/>
                <a:ea typeface="+mn-ea"/>
                <a:cs typeface="+mn-cs"/>
              </a:rPr>
              <a:t>Latency sensitive data to be transmitted by this time</a:t>
            </a:r>
          </a:p>
        </p:txBody>
      </p:sp>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85800" y="1445628"/>
            <a:ext cx="7512330" cy="13608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Alternatively, for a shorter transmission duration, the MLD relay may start decoding, re-encoding, and transmitting portions of the PPDU in one link, while still receiving the PPDU in another link </a:t>
            </a:r>
          </a:p>
          <a:p>
            <a:pPr>
              <a:buFont typeface="Arial" panose="020B0604020202020204" pitchFamily="34" charset="0"/>
              <a:buChar char="•"/>
            </a:pPr>
            <a:r>
              <a:rPr lang="en-US" sz="1600" b="0" u="sng" kern="0" dirty="0"/>
              <a:t>Challenges:</a:t>
            </a:r>
            <a:r>
              <a:rPr lang="en-US" sz="1600" b="0" kern="0" dirty="0"/>
              <a:t> Determining when to start relaying, determining receiver and destination addresses while still receiving the PPDU, maintaining reliability of the transmission </a:t>
            </a:r>
            <a:endParaRPr lang="en-US" sz="1600" kern="0" dirty="0"/>
          </a:p>
        </p:txBody>
      </p:sp>
      <p:cxnSp>
        <p:nvCxnSpPr>
          <p:cNvPr id="33" name="직선 연결선 66">
            <a:extLst>
              <a:ext uri="{FF2B5EF4-FFF2-40B4-BE49-F238E27FC236}">
                <a16:creationId xmlns:a16="http://schemas.microsoft.com/office/drawing/2014/main" id="{8439AA17-47B3-8F93-77D6-A9F067EE2DC7}"/>
              </a:ext>
            </a:extLst>
          </p:cNvPr>
          <p:cNvCxnSpPr>
            <a:cxnSpLocks/>
          </p:cNvCxnSpPr>
          <p:nvPr/>
        </p:nvCxnSpPr>
        <p:spPr>
          <a:xfrm>
            <a:off x="2434264" y="4046725"/>
            <a:ext cx="4357598" cy="1"/>
          </a:xfrm>
          <a:prstGeom prst="line">
            <a:avLst/>
          </a:prstGeom>
          <a:noFill/>
          <a:ln w="28575" cap="flat" cmpd="sng" algn="ctr">
            <a:solidFill>
              <a:srgbClr val="0F2E30"/>
            </a:solidFill>
            <a:prstDash val="solid"/>
            <a:miter lim="800000"/>
          </a:ln>
          <a:effectLst/>
        </p:spPr>
      </p:cxnSp>
      <p:cxnSp>
        <p:nvCxnSpPr>
          <p:cNvPr id="34" name="직선 연결선 70">
            <a:extLst>
              <a:ext uri="{FF2B5EF4-FFF2-40B4-BE49-F238E27FC236}">
                <a16:creationId xmlns:a16="http://schemas.microsoft.com/office/drawing/2014/main" id="{ECB95AB0-06DA-6E95-9A6F-D693BF064708}"/>
              </a:ext>
            </a:extLst>
          </p:cNvPr>
          <p:cNvCxnSpPr>
            <a:cxnSpLocks/>
          </p:cNvCxnSpPr>
          <p:nvPr/>
        </p:nvCxnSpPr>
        <p:spPr>
          <a:xfrm>
            <a:off x="2434264" y="4983516"/>
            <a:ext cx="4357598" cy="0"/>
          </a:xfrm>
          <a:prstGeom prst="line">
            <a:avLst/>
          </a:prstGeom>
          <a:noFill/>
          <a:ln w="28575" cap="flat" cmpd="sng" algn="ctr">
            <a:solidFill>
              <a:srgbClr val="0F2E30"/>
            </a:solidFill>
            <a:prstDash val="solid"/>
            <a:miter lim="800000"/>
          </a:ln>
          <a:effectLst/>
        </p:spPr>
      </p:cxnSp>
      <p:cxnSp>
        <p:nvCxnSpPr>
          <p:cNvPr id="35" name="직선 연결선 71">
            <a:extLst>
              <a:ext uri="{FF2B5EF4-FFF2-40B4-BE49-F238E27FC236}">
                <a16:creationId xmlns:a16="http://schemas.microsoft.com/office/drawing/2014/main" id="{EEAF3C6D-9E78-E0DC-AFD7-0D24F1BA45AE}"/>
              </a:ext>
            </a:extLst>
          </p:cNvPr>
          <p:cNvCxnSpPr>
            <a:cxnSpLocks/>
          </p:cNvCxnSpPr>
          <p:nvPr/>
        </p:nvCxnSpPr>
        <p:spPr>
          <a:xfrm flipV="1">
            <a:off x="2434264" y="5891803"/>
            <a:ext cx="4357598" cy="21822"/>
          </a:xfrm>
          <a:prstGeom prst="line">
            <a:avLst/>
          </a:prstGeom>
          <a:noFill/>
          <a:ln w="28575" cap="flat" cmpd="sng" algn="ctr">
            <a:solidFill>
              <a:srgbClr val="0F2E30"/>
            </a:solidFill>
            <a:prstDash val="solid"/>
            <a:miter lim="800000"/>
          </a:ln>
          <a:effectLst/>
        </p:spPr>
      </p:cxnSp>
      <p:sp>
        <p:nvSpPr>
          <p:cNvPr id="36" name="TextBox 35">
            <a:extLst>
              <a:ext uri="{FF2B5EF4-FFF2-40B4-BE49-F238E27FC236}">
                <a16:creationId xmlns:a16="http://schemas.microsoft.com/office/drawing/2014/main" id="{10117397-D9BC-2EC0-948B-069E3219036F}"/>
              </a:ext>
            </a:extLst>
          </p:cNvPr>
          <p:cNvSpPr txBox="1"/>
          <p:nvPr/>
        </p:nvSpPr>
        <p:spPr>
          <a:xfrm>
            <a:off x="1458333" y="3864889"/>
            <a:ext cx="881075"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(S) STA</a:t>
            </a:r>
            <a:endParaRPr lang="ko-KR" altLang="en-US" sz="1400" dirty="0">
              <a:solidFill>
                <a:srgbClr val="0F2E30"/>
              </a:solidFill>
              <a:latin typeface="Verdana"/>
              <a:ea typeface="+mn-ea"/>
            </a:endParaRPr>
          </a:p>
        </p:txBody>
      </p:sp>
      <p:sp>
        <p:nvSpPr>
          <p:cNvPr id="37" name="TextBox 36">
            <a:extLst>
              <a:ext uri="{FF2B5EF4-FFF2-40B4-BE49-F238E27FC236}">
                <a16:creationId xmlns:a16="http://schemas.microsoft.com/office/drawing/2014/main" id="{F561E2A1-645F-B68D-88CA-18AFF7F4F30A}"/>
              </a:ext>
            </a:extLst>
          </p:cNvPr>
          <p:cNvSpPr txBox="1"/>
          <p:nvPr/>
        </p:nvSpPr>
        <p:spPr>
          <a:xfrm>
            <a:off x="1451961" y="4807010"/>
            <a:ext cx="1025281"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(R) Relay</a:t>
            </a:r>
            <a:endParaRPr lang="ko-KR" altLang="en-US" sz="1400" dirty="0">
              <a:solidFill>
                <a:srgbClr val="0F2E30"/>
              </a:solidFill>
              <a:latin typeface="Verdana"/>
              <a:ea typeface="+mn-ea"/>
            </a:endParaRPr>
          </a:p>
        </p:txBody>
      </p:sp>
      <p:sp>
        <p:nvSpPr>
          <p:cNvPr id="39" name="TextBox 38">
            <a:extLst>
              <a:ext uri="{FF2B5EF4-FFF2-40B4-BE49-F238E27FC236}">
                <a16:creationId xmlns:a16="http://schemas.microsoft.com/office/drawing/2014/main" id="{FCAE9DA3-9D23-E1A6-687F-E75548BEA006}"/>
              </a:ext>
            </a:extLst>
          </p:cNvPr>
          <p:cNvSpPr txBox="1"/>
          <p:nvPr/>
        </p:nvSpPr>
        <p:spPr>
          <a:xfrm>
            <a:off x="1466286" y="5744228"/>
            <a:ext cx="895502"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400" dirty="0">
                <a:solidFill>
                  <a:srgbClr val="0F2E30"/>
                </a:solidFill>
                <a:latin typeface="Verdana"/>
                <a:ea typeface="+mn-ea"/>
              </a:rPr>
              <a:t>(D) STA</a:t>
            </a:r>
            <a:endParaRPr lang="ko-KR" altLang="en-US" sz="1400" dirty="0">
              <a:solidFill>
                <a:srgbClr val="0F2E30"/>
              </a:solidFill>
              <a:latin typeface="Verdana"/>
              <a:ea typeface="+mn-ea"/>
            </a:endParaRPr>
          </a:p>
        </p:txBody>
      </p:sp>
      <p:sp>
        <p:nvSpPr>
          <p:cNvPr id="40" name="직사각형 75">
            <a:extLst>
              <a:ext uri="{FF2B5EF4-FFF2-40B4-BE49-F238E27FC236}">
                <a16:creationId xmlns:a16="http://schemas.microsoft.com/office/drawing/2014/main" id="{5EAC14A5-696F-5E7B-4E79-42B27A0E19C3}"/>
              </a:ext>
            </a:extLst>
          </p:cNvPr>
          <p:cNvSpPr/>
          <p:nvPr/>
        </p:nvSpPr>
        <p:spPr>
          <a:xfrm>
            <a:off x="2756556" y="3715313"/>
            <a:ext cx="1368306"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PPDU</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41" name="직선 연결선 76">
            <a:extLst>
              <a:ext uri="{FF2B5EF4-FFF2-40B4-BE49-F238E27FC236}">
                <a16:creationId xmlns:a16="http://schemas.microsoft.com/office/drawing/2014/main" id="{EF5F7450-B340-B7DA-105B-C71EA4D8E0E5}"/>
              </a:ext>
            </a:extLst>
          </p:cNvPr>
          <p:cNvCxnSpPr>
            <a:cxnSpLocks/>
          </p:cNvCxnSpPr>
          <p:nvPr/>
        </p:nvCxnSpPr>
        <p:spPr>
          <a:xfrm>
            <a:off x="2499883" y="3874949"/>
            <a:ext cx="256673" cy="0"/>
          </a:xfrm>
          <a:prstGeom prst="line">
            <a:avLst/>
          </a:prstGeom>
          <a:noFill/>
          <a:ln w="12700" cap="flat" cmpd="sng" algn="ctr">
            <a:solidFill>
              <a:srgbClr val="0F2E30"/>
            </a:solidFill>
            <a:prstDash val="solid"/>
            <a:miter lim="800000"/>
          </a:ln>
          <a:effectLst/>
        </p:spPr>
      </p:cxnSp>
      <p:cxnSp>
        <p:nvCxnSpPr>
          <p:cNvPr id="42" name="직선 연결선 82">
            <a:extLst>
              <a:ext uri="{FF2B5EF4-FFF2-40B4-BE49-F238E27FC236}">
                <a16:creationId xmlns:a16="http://schemas.microsoft.com/office/drawing/2014/main" id="{B20A20C0-07FD-350B-CCCF-ECECB165960D}"/>
              </a:ext>
            </a:extLst>
          </p:cNvPr>
          <p:cNvCxnSpPr>
            <a:cxnSpLocks/>
          </p:cNvCxnSpPr>
          <p:nvPr/>
        </p:nvCxnSpPr>
        <p:spPr>
          <a:xfrm flipV="1">
            <a:off x="2537411" y="3864890"/>
            <a:ext cx="41594" cy="173415"/>
          </a:xfrm>
          <a:prstGeom prst="line">
            <a:avLst/>
          </a:prstGeom>
          <a:noFill/>
          <a:ln w="12700" cap="flat" cmpd="sng" algn="ctr">
            <a:solidFill>
              <a:srgbClr val="0F2E30"/>
            </a:solidFill>
            <a:prstDash val="solid"/>
            <a:miter lim="800000"/>
          </a:ln>
          <a:effectLst/>
        </p:spPr>
      </p:cxnSp>
      <p:cxnSp>
        <p:nvCxnSpPr>
          <p:cNvPr id="43" name="직선 연결선 83">
            <a:extLst>
              <a:ext uri="{FF2B5EF4-FFF2-40B4-BE49-F238E27FC236}">
                <a16:creationId xmlns:a16="http://schemas.microsoft.com/office/drawing/2014/main" id="{66263BD6-4847-5BC1-DD1F-8D16A1BC618E}"/>
              </a:ext>
            </a:extLst>
          </p:cNvPr>
          <p:cNvCxnSpPr>
            <a:cxnSpLocks/>
          </p:cNvCxnSpPr>
          <p:nvPr/>
        </p:nvCxnSpPr>
        <p:spPr>
          <a:xfrm flipV="1">
            <a:off x="2619455" y="3864889"/>
            <a:ext cx="41594" cy="173415"/>
          </a:xfrm>
          <a:prstGeom prst="line">
            <a:avLst/>
          </a:prstGeom>
          <a:noFill/>
          <a:ln w="12700" cap="flat" cmpd="sng" algn="ctr">
            <a:solidFill>
              <a:srgbClr val="0F2E30"/>
            </a:solidFill>
            <a:prstDash val="solid"/>
            <a:miter lim="800000"/>
          </a:ln>
          <a:effectLst/>
        </p:spPr>
      </p:cxnSp>
      <p:cxnSp>
        <p:nvCxnSpPr>
          <p:cNvPr id="44" name="직선 연결선 87">
            <a:extLst>
              <a:ext uri="{FF2B5EF4-FFF2-40B4-BE49-F238E27FC236}">
                <a16:creationId xmlns:a16="http://schemas.microsoft.com/office/drawing/2014/main" id="{6A6E07F3-9456-1382-2B27-468988B34EE2}"/>
              </a:ext>
            </a:extLst>
          </p:cNvPr>
          <p:cNvCxnSpPr>
            <a:cxnSpLocks/>
          </p:cNvCxnSpPr>
          <p:nvPr/>
        </p:nvCxnSpPr>
        <p:spPr>
          <a:xfrm flipV="1">
            <a:off x="2456445" y="3870458"/>
            <a:ext cx="41594" cy="173415"/>
          </a:xfrm>
          <a:prstGeom prst="line">
            <a:avLst/>
          </a:prstGeom>
          <a:noFill/>
          <a:ln w="12700" cap="flat" cmpd="sng" algn="ctr">
            <a:solidFill>
              <a:srgbClr val="0F2E30"/>
            </a:solidFill>
            <a:prstDash val="solid"/>
            <a:miter lim="800000"/>
          </a:ln>
          <a:effectLst/>
        </p:spPr>
      </p:cxnSp>
      <p:sp>
        <p:nvSpPr>
          <p:cNvPr id="45" name="TextBox 44">
            <a:extLst>
              <a:ext uri="{FF2B5EF4-FFF2-40B4-BE49-F238E27FC236}">
                <a16:creationId xmlns:a16="http://schemas.microsoft.com/office/drawing/2014/main" id="{00F3DE98-BF61-A0C7-A03B-66344A50D447}"/>
              </a:ext>
            </a:extLst>
          </p:cNvPr>
          <p:cNvSpPr txBox="1"/>
          <p:nvPr/>
        </p:nvSpPr>
        <p:spPr>
          <a:xfrm>
            <a:off x="2068929" y="3711330"/>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46" name="Straight Connector 45">
            <a:extLst>
              <a:ext uri="{FF2B5EF4-FFF2-40B4-BE49-F238E27FC236}">
                <a16:creationId xmlns:a16="http://schemas.microsoft.com/office/drawing/2014/main" id="{4AA78C26-015C-D74F-F259-C66D6CF886D2}"/>
              </a:ext>
            </a:extLst>
          </p:cNvPr>
          <p:cNvCxnSpPr>
            <a:cxnSpLocks/>
          </p:cNvCxnSpPr>
          <p:nvPr/>
        </p:nvCxnSpPr>
        <p:spPr>
          <a:xfrm>
            <a:off x="1997048" y="3715313"/>
            <a:ext cx="4794814" cy="0"/>
          </a:xfrm>
          <a:prstGeom prst="line">
            <a:avLst/>
          </a:prstGeom>
          <a:noFill/>
          <a:ln w="12700" cap="flat" cmpd="sng" algn="ctr">
            <a:solidFill>
              <a:srgbClr val="0F2E30"/>
            </a:solidFill>
            <a:prstDash val="sysDash"/>
            <a:miter lim="800000"/>
          </a:ln>
          <a:effectLst/>
        </p:spPr>
      </p:cxnSp>
      <p:sp>
        <p:nvSpPr>
          <p:cNvPr id="47" name="TextBox 46">
            <a:extLst>
              <a:ext uri="{FF2B5EF4-FFF2-40B4-BE49-F238E27FC236}">
                <a16:creationId xmlns:a16="http://schemas.microsoft.com/office/drawing/2014/main" id="{3DB931F6-699D-9BFC-4271-75B55B35084B}"/>
              </a:ext>
            </a:extLst>
          </p:cNvPr>
          <p:cNvSpPr txBox="1"/>
          <p:nvPr/>
        </p:nvSpPr>
        <p:spPr>
          <a:xfrm>
            <a:off x="2068929" y="3507161"/>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sp>
        <p:nvSpPr>
          <p:cNvPr id="48" name="TextBox 47">
            <a:extLst>
              <a:ext uri="{FF2B5EF4-FFF2-40B4-BE49-F238E27FC236}">
                <a16:creationId xmlns:a16="http://schemas.microsoft.com/office/drawing/2014/main" id="{1A6098D9-F2B2-C2FB-5EF9-EF7DED6E5EFD}"/>
              </a:ext>
            </a:extLst>
          </p:cNvPr>
          <p:cNvSpPr txBox="1"/>
          <p:nvPr/>
        </p:nvSpPr>
        <p:spPr>
          <a:xfrm>
            <a:off x="2063143" y="4639233"/>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49" name="Straight Connector 48">
            <a:extLst>
              <a:ext uri="{FF2B5EF4-FFF2-40B4-BE49-F238E27FC236}">
                <a16:creationId xmlns:a16="http://schemas.microsoft.com/office/drawing/2014/main" id="{6BA52696-9916-0886-3552-1BAE8EDCF5E8}"/>
              </a:ext>
            </a:extLst>
          </p:cNvPr>
          <p:cNvCxnSpPr>
            <a:cxnSpLocks/>
          </p:cNvCxnSpPr>
          <p:nvPr/>
        </p:nvCxnSpPr>
        <p:spPr>
          <a:xfrm flipV="1">
            <a:off x="1991262" y="4639233"/>
            <a:ext cx="4800600" cy="3983"/>
          </a:xfrm>
          <a:prstGeom prst="line">
            <a:avLst/>
          </a:prstGeom>
          <a:noFill/>
          <a:ln w="12700" cap="flat" cmpd="sng" algn="ctr">
            <a:solidFill>
              <a:srgbClr val="0F2E30"/>
            </a:solidFill>
            <a:prstDash val="sysDash"/>
            <a:miter lim="800000"/>
          </a:ln>
          <a:effectLst/>
        </p:spPr>
      </p:cxnSp>
      <p:sp>
        <p:nvSpPr>
          <p:cNvPr id="50" name="TextBox 49">
            <a:extLst>
              <a:ext uri="{FF2B5EF4-FFF2-40B4-BE49-F238E27FC236}">
                <a16:creationId xmlns:a16="http://schemas.microsoft.com/office/drawing/2014/main" id="{C8455610-6162-BB4A-9D64-4E4CDAB68DB9}"/>
              </a:ext>
            </a:extLst>
          </p:cNvPr>
          <p:cNvSpPr txBox="1"/>
          <p:nvPr/>
        </p:nvSpPr>
        <p:spPr>
          <a:xfrm>
            <a:off x="2063143" y="4435064"/>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sp>
        <p:nvSpPr>
          <p:cNvPr id="51" name="TextBox 50">
            <a:extLst>
              <a:ext uri="{FF2B5EF4-FFF2-40B4-BE49-F238E27FC236}">
                <a16:creationId xmlns:a16="http://schemas.microsoft.com/office/drawing/2014/main" id="{4704D61D-8539-5C73-ABCB-D20A015C6757}"/>
              </a:ext>
            </a:extLst>
          </p:cNvPr>
          <p:cNvSpPr txBox="1"/>
          <p:nvPr/>
        </p:nvSpPr>
        <p:spPr>
          <a:xfrm>
            <a:off x="2045780" y="5574851"/>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Link-1</a:t>
            </a:r>
          </a:p>
        </p:txBody>
      </p:sp>
      <p:cxnSp>
        <p:nvCxnSpPr>
          <p:cNvPr id="78" name="Straight Connector 77">
            <a:extLst>
              <a:ext uri="{FF2B5EF4-FFF2-40B4-BE49-F238E27FC236}">
                <a16:creationId xmlns:a16="http://schemas.microsoft.com/office/drawing/2014/main" id="{5812E689-E4B1-0586-6FFD-37A44037C05F}"/>
              </a:ext>
            </a:extLst>
          </p:cNvPr>
          <p:cNvCxnSpPr>
            <a:cxnSpLocks/>
          </p:cNvCxnSpPr>
          <p:nvPr/>
        </p:nvCxnSpPr>
        <p:spPr>
          <a:xfrm>
            <a:off x="1973899" y="5578834"/>
            <a:ext cx="4817963" cy="0"/>
          </a:xfrm>
          <a:prstGeom prst="line">
            <a:avLst/>
          </a:prstGeom>
          <a:noFill/>
          <a:ln w="12700" cap="flat" cmpd="sng" algn="ctr">
            <a:solidFill>
              <a:srgbClr val="0F2E30"/>
            </a:solidFill>
            <a:prstDash val="sysDash"/>
            <a:miter lim="800000"/>
          </a:ln>
          <a:effectLst/>
        </p:spPr>
      </p:cxnSp>
      <p:sp>
        <p:nvSpPr>
          <p:cNvPr id="79" name="TextBox 78">
            <a:extLst>
              <a:ext uri="{FF2B5EF4-FFF2-40B4-BE49-F238E27FC236}">
                <a16:creationId xmlns:a16="http://schemas.microsoft.com/office/drawing/2014/main" id="{2EF30DD7-5595-D067-970D-158C9E4A738F}"/>
              </a:ext>
            </a:extLst>
          </p:cNvPr>
          <p:cNvSpPr txBox="1"/>
          <p:nvPr/>
        </p:nvSpPr>
        <p:spPr>
          <a:xfrm>
            <a:off x="2045780" y="5370682"/>
            <a:ext cx="510076" cy="215444"/>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800" dirty="0">
                <a:solidFill>
                  <a:srgbClr val="0F2E30"/>
                </a:solidFill>
                <a:latin typeface="Verdana"/>
                <a:ea typeface="+mn-ea"/>
              </a:rPr>
              <a:t>Link-2</a:t>
            </a:r>
          </a:p>
        </p:txBody>
      </p:sp>
      <p:cxnSp>
        <p:nvCxnSpPr>
          <p:cNvPr id="80" name="직선 화살표 연결선 106">
            <a:extLst>
              <a:ext uri="{FF2B5EF4-FFF2-40B4-BE49-F238E27FC236}">
                <a16:creationId xmlns:a16="http://schemas.microsoft.com/office/drawing/2014/main" id="{CA09CE60-732A-06AF-C9F5-BDDB11827F87}"/>
              </a:ext>
            </a:extLst>
          </p:cNvPr>
          <p:cNvCxnSpPr>
            <a:cxnSpLocks/>
          </p:cNvCxnSpPr>
          <p:nvPr/>
        </p:nvCxnSpPr>
        <p:spPr>
          <a:xfrm>
            <a:off x="2811459" y="6070086"/>
            <a:ext cx="2293941" cy="0"/>
          </a:xfrm>
          <a:prstGeom prst="straightConnector1">
            <a:avLst/>
          </a:prstGeom>
          <a:noFill/>
          <a:ln w="6350" cap="flat" cmpd="sng" algn="ctr">
            <a:solidFill>
              <a:srgbClr val="0F2E30"/>
            </a:solidFill>
            <a:prstDash val="solid"/>
            <a:miter lim="800000"/>
            <a:headEnd type="triangle" w="med" len="med"/>
            <a:tailEnd type="triangle" w="med" len="med"/>
          </a:ln>
          <a:effectLst/>
        </p:spPr>
      </p:cxnSp>
      <p:sp>
        <p:nvSpPr>
          <p:cNvPr id="81" name="TextBox 80">
            <a:extLst>
              <a:ext uri="{FF2B5EF4-FFF2-40B4-BE49-F238E27FC236}">
                <a16:creationId xmlns:a16="http://schemas.microsoft.com/office/drawing/2014/main" id="{9359A6A1-6B50-818F-E5C3-206E54387FAE}"/>
              </a:ext>
            </a:extLst>
          </p:cNvPr>
          <p:cNvSpPr txBox="1"/>
          <p:nvPr/>
        </p:nvSpPr>
        <p:spPr>
          <a:xfrm>
            <a:off x="3285292" y="6078379"/>
            <a:ext cx="1467068" cy="246221"/>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000" dirty="0">
                <a:solidFill>
                  <a:srgbClr val="0F2E30"/>
                </a:solidFill>
                <a:latin typeface="Verdana"/>
                <a:ea typeface="+mn-ea"/>
              </a:rPr>
              <a:t>Shorter TX duration</a:t>
            </a:r>
            <a:endParaRPr lang="ko-KR" altLang="en-US" sz="1000" dirty="0">
              <a:solidFill>
                <a:srgbClr val="0F2E30"/>
              </a:solidFill>
              <a:latin typeface="Verdana"/>
              <a:ea typeface="+mn-ea"/>
            </a:endParaRPr>
          </a:p>
        </p:txBody>
      </p:sp>
      <p:sp>
        <p:nvSpPr>
          <p:cNvPr id="84" name="직사각형 75">
            <a:extLst>
              <a:ext uri="{FF2B5EF4-FFF2-40B4-BE49-F238E27FC236}">
                <a16:creationId xmlns:a16="http://schemas.microsoft.com/office/drawing/2014/main" id="{65479746-6DB1-C104-3439-1D11E1E2B84C}"/>
              </a:ext>
            </a:extLst>
          </p:cNvPr>
          <p:cNvSpPr/>
          <p:nvPr/>
        </p:nvSpPr>
        <p:spPr>
          <a:xfrm>
            <a:off x="4800600" y="5251696"/>
            <a:ext cx="40295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87" name="직사각형 75">
            <a:extLst>
              <a:ext uri="{FF2B5EF4-FFF2-40B4-BE49-F238E27FC236}">
                <a16:creationId xmlns:a16="http://schemas.microsoft.com/office/drawing/2014/main" id="{96FD918B-352C-3C00-3AB3-95587E1C0456}"/>
              </a:ext>
            </a:extLst>
          </p:cNvPr>
          <p:cNvSpPr/>
          <p:nvPr/>
        </p:nvSpPr>
        <p:spPr>
          <a:xfrm>
            <a:off x="3279894" y="4320224"/>
            <a:ext cx="1368306"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PPDU</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97" name="Straight Connector 96">
            <a:extLst>
              <a:ext uri="{FF2B5EF4-FFF2-40B4-BE49-F238E27FC236}">
                <a16:creationId xmlns:a16="http://schemas.microsoft.com/office/drawing/2014/main" id="{7FB98557-9AB8-D2C0-4653-3CAE8B5F5828}"/>
              </a:ext>
            </a:extLst>
          </p:cNvPr>
          <p:cNvCxnSpPr>
            <a:cxnSpLocks/>
          </p:cNvCxnSpPr>
          <p:nvPr/>
        </p:nvCxnSpPr>
        <p:spPr>
          <a:xfrm>
            <a:off x="6477000" y="3363470"/>
            <a:ext cx="0" cy="2766970"/>
          </a:xfrm>
          <a:prstGeom prst="line">
            <a:avLst/>
          </a:prstGeom>
          <a:noFill/>
          <a:ln w="19050" cap="flat" cmpd="sng" algn="ctr">
            <a:solidFill>
              <a:srgbClr val="0F2E30"/>
            </a:solidFill>
            <a:prstDash val="dash"/>
            <a:miter lim="800000"/>
          </a:ln>
          <a:effectLst/>
        </p:spPr>
      </p:cxnSp>
      <p:sp>
        <p:nvSpPr>
          <p:cNvPr id="2" name="말풍선: 타원형 102">
            <a:extLst>
              <a:ext uri="{FF2B5EF4-FFF2-40B4-BE49-F238E27FC236}">
                <a16:creationId xmlns:a16="http://schemas.microsoft.com/office/drawing/2014/main" id="{E64CF8FE-B3C2-89B3-F7E5-35D50533A181}"/>
              </a:ext>
            </a:extLst>
          </p:cNvPr>
          <p:cNvSpPr/>
          <p:nvPr/>
        </p:nvSpPr>
        <p:spPr>
          <a:xfrm>
            <a:off x="5689293" y="3260477"/>
            <a:ext cx="2189251" cy="344547"/>
          </a:xfrm>
          <a:prstGeom prst="wedgeEllipseCallout">
            <a:avLst>
              <a:gd name="adj1" fmla="val -97103"/>
              <a:gd name="adj2" fmla="val 284697"/>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 Relay transmits within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3" name="말풍선: 타원형 102">
            <a:extLst>
              <a:ext uri="{FF2B5EF4-FFF2-40B4-BE49-F238E27FC236}">
                <a16:creationId xmlns:a16="http://schemas.microsoft.com/office/drawing/2014/main" id="{0E128C08-4054-F954-70DA-BA3E5D9473B7}"/>
              </a:ext>
            </a:extLst>
          </p:cNvPr>
          <p:cNvSpPr/>
          <p:nvPr/>
        </p:nvSpPr>
        <p:spPr>
          <a:xfrm>
            <a:off x="1143000" y="3036022"/>
            <a:ext cx="2173405" cy="330608"/>
          </a:xfrm>
          <a:prstGeom prst="wedgeEllipseCallout">
            <a:avLst>
              <a:gd name="adj1" fmla="val 24734"/>
              <a:gd name="adj2" fmla="val 149191"/>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a:t>
            </a:r>
            <a:r>
              <a:rPr kumimoji="0" lang="en-US" altLang="ko-KR" sz="800" b="1" i="0" u="none" strike="noStrike" kern="0" cap="none" spc="0" normalizeH="0" baseline="0" noProof="0" dirty="0">
                <a:ln>
                  <a:noFill/>
                </a:ln>
                <a:solidFill>
                  <a:srgbClr val="0F2E30"/>
                </a:solidFill>
                <a:effectLst/>
                <a:uLnTx/>
                <a:uFillTx/>
                <a:latin typeface="Verdana"/>
                <a:ea typeface="+mn-ea"/>
                <a:cs typeface="+mn-cs"/>
              </a:rPr>
              <a:t>S) STA may </a:t>
            </a:r>
            <a:r>
              <a:rPr kumimoji="0" lang="en-US" altLang="ko-KR" sz="800" b="1" i="0" u="none" strike="noStrike" kern="0" cap="none" spc="0" normalizeH="0" baseline="0" noProof="0" dirty="0" err="1">
                <a:ln>
                  <a:noFill/>
                </a:ln>
                <a:solidFill>
                  <a:srgbClr val="0F2E30"/>
                </a:solidFill>
                <a:effectLst/>
                <a:uLnTx/>
                <a:uFillTx/>
                <a:latin typeface="Verdana"/>
                <a:ea typeface="+mn-ea"/>
                <a:cs typeface="+mn-cs"/>
              </a:rPr>
              <a:t>infor</a:t>
            </a:r>
            <a:r>
              <a:rPr lang="en-US" altLang="ko-KR" sz="800" b="1" kern="0" dirty="0">
                <a:solidFill>
                  <a:srgbClr val="0F2E30"/>
                </a:solidFill>
                <a:latin typeface="Verdana"/>
                <a:ea typeface="+mn-ea"/>
              </a:rPr>
              <a:t>m (R) Relay of LL ML relaying</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5" name="직사각형 75">
            <a:extLst>
              <a:ext uri="{FF2B5EF4-FFF2-40B4-BE49-F238E27FC236}">
                <a16:creationId xmlns:a16="http://schemas.microsoft.com/office/drawing/2014/main" id="{9185C194-F5CD-C4D6-7FED-7718F7EE807B}"/>
              </a:ext>
            </a:extLst>
          </p:cNvPr>
          <p:cNvSpPr/>
          <p:nvPr/>
        </p:nvSpPr>
        <p:spPr>
          <a:xfrm>
            <a:off x="4321448" y="4660524"/>
            <a:ext cx="402952" cy="322992"/>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F2E30"/>
                </a:solidFill>
                <a:effectLst/>
                <a:uLnTx/>
                <a:uFillTx/>
                <a:latin typeface="Verdana"/>
                <a:ea typeface="+mn-ea"/>
                <a:cs typeface="+mn-cs"/>
              </a:rPr>
              <a:t>ACK</a:t>
            </a:r>
            <a:endParaRPr kumimoji="0" lang="ko-KR" altLang="en-US" sz="800" b="0" i="0" u="none" strike="noStrike" kern="0" cap="none" spc="0" normalizeH="0" baseline="0" noProof="0" dirty="0">
              <a:ln>
                <a:noFill/>
              </a:ln>
              <a:solidFill>
                <a:srgbClr val="0F2E30"/>
              </a:solidFill>
              <a:effectLst/>
              <a:uLnTx/>
              <a:uFillTx/>
              <a:latin typeface="Verdana"/>
              <a:ea typeface="+mn-ea"/>
              <a:cs typeface="+mn-cs"/>
            </a:endParaRPr>
          </a:p>
        </p:txBody>
      </p:sp>
      <p:sp>
        <p:nvSpPr>
          <p:cNvPr id="13" name="Rectangle 1">
            <a:extLst>
              <a:ext uri="{FF2B5EF4-FFF2-40B4-BE49-F238E27FC236}">
                <a16:creationId xmlns:a16="http://schemas.microsoft.com/office/drawing/2014/main" id="{8DA31E19-4FE7-4771-F1AD-A7A008035163}"/>
              </a:ext>
            </a:extLst>
          </p:cNvPr>
          <p:cNvSpPr>
            <a:spLocks noGrp="1" noChangeArrowheads="1"/>
          </p:cNvSpPr>
          <p:nvPr>
            <p:ph type="title"/>
          </p:nvPr>
        </p:nvSpPr>
        <p:spPr>
          <a:xfrm>
            <a:off x="685800" y="685800"/>
            <a:ext cx="8077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How to achieve low latency with MLD relays</a:t>
            </a:r>
          </a:p>
        </p:txBody>
      </p:sp>
      <p:sp>
        <p:nvSpPr>
          <p:cNvPr id="14" name="TextBox 13">
            <a:extLst>
              <a:ext uri="{FF2B5EF4-FFF2-40B4-BE49-F238E27FC236}">
                <a16:creationId xmlns:a16="http://schemas.microsoft.com/office/drawing/2014/main" id="{620284AB-7CEE-4828-AB4B-105FBEC62729}"/>
              </a:ext>
            </a:extLst>
          </p:cNvPr>
          <p:cNvSpPr txBox="1"/>
          <p:nvPr/>
        </p:nvSpPr>
        <p:spPr>
          <a:xfrm rot="16200000">
            <a:off x="-63077" y="4533205"/>
            <a:ext cx="1654620" cy="461665"/>
          </a:xfrm>
          <a:prstGeom prst="rect">
            <a:avLst/>
          </a:prstGeom>
          <a:noFill/>
        </p:spPr>
        <p:txBody>
          <a:bodyPr wrap="none" rtlCol="0">
            <a:spAutoFit/>
          </a:bodyPr>
          <a:lstStyle/>
          <a:p>
            <a:r>
              <a:rPr lang="en-US" b="1" dirty="0">
                <a:solidFill>
                  <a:schemeClr val="tx1"/>
                </a:solidFill>
              </a:rPr>
              <a:t>OPTION-2</a:t>
            </a:r>
          </a:p>
        </p:txBody>
      </p:sp>
      <p:sp>
        <p:nvSpPr>
          <p:cNvPr id="15" name="Left Brace 14">
            <a:extLst>
              <a:ext uri="{FF2B5EF4-FFF2-40B4-BE49-F238E27FC236}">
                <a16:creationId xmlns:a16="http://schemas.microsoft.com/office/drawing/2014/main" id="{9C33B891-E6CE-4372-71D9-44F59B0425B9}"/>
              </a:ext>
            </a:extLst>
          </p:cNvPr>
          <p:cNvSpPr/>
          <p:nvPr/>
        </p:nvSpPr>
        <p:spPr bwMode="auto">
          <a:xfrm>
            <a:off x="996518" y="3503164"/>
            <a:ext cx="522508" cy="2669036"/>
          </a:xfrm>
          <a:prstGeom prst="leftBrace">
            <a:avLst>
              <a:gd name="adj1" fmla="val 833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521246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2361</TotalTime>
  <Words>1334</Words>
  <Application>Microsoft Office PowerPoint</Application>
  <PresentationFormat>On-screen Show (4:3)</PresentationFormat>
  <Paragraphs>218</Paragraphs>
  <Slides>11</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Times New Roman</vt:lpstr>
      <vt:lpstr>Verdana</vt:lpstr>
      <vt:lpstr>Wingdings</vt:lpstr>
      <vt:lpstr>Office Theme</vt:lpstr>
      <vt:lpstr>Microsoft Word 97 - 2003 Document</vt:lpstr>
      <vt:lpstr>Relaying for Low Latency Traffic in UHR</vt:lpstr>
      <vt:lpstr>Introduction</vt:lpstr>
      <vt:lpstr>Low latency traffic</vt:lpstr>
      <vt:lpstr>Relays in general</vt:lpstr>
      <vt:lpstr>Relays for 11bn</vt:lpstr>
      <vt:lpstr>How to achieve low latency with relays</vt:lpstr>
      <vt:lpstr>An option: Low latency info aware relaying </vt:lpstr>
      <vt:lpstr>How to achieve low latency with MLD relays</vt:lpstr>
      <vt:lpstr>How to achieve low latency with MLD relays</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Serhat Erkucuk</cp:lastModifiedBy>
  <cp:revision>129</cp:revision>
  <cp:lastPrinted>1601-01-01T00:00:00Z</cp:lastPrinted>
  <dcterms:created xsi:type="dcterms:W3CDTF">2022-11-03T21:42:38Z</dcterms:created>
  <dcterms:modified xsi:type="dcterms:W3CDTF">2023-07-10T19:27:01Z</dcterms:modified>
</cp:coreProperties>
</file>