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34" r:id="rId3"/>
    <p:sldId id="1045" r:id="rId4"/>
    <p:sldId id="1035" r:id="rId5"/>
    <p:sldId id="1036" r:id="rId6"/>
    <p:sldId id="1037" r:id="rId7"/>
    <p:sldId id="1048" r:id="rId8"/>
    <p:sldId id="1041" r:id="rId9"/>
    <p:sldId id="1047" r:id="rId10"/>
    <p:sldId id="1042" r:id="rId11"/>
    <p:sldId id="1044" r:id="rId12"/>
    <p:sldId id="1011" r:id="rId13"/>
    <p:sldId id="1049" r:id="rId14"/>
    <p:sldId id="105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75394" autoAdjust="0"/>
  </p:normalViewPr>
  <p:slideViewPr>
    <p:cSldViewPr>
      <p:cViewPr varScale="1">
        <p:scale>
          <a:sx n="51" d="100"/>
          <a:sy n="51" d="100"/>
        </p:scale>
        <p:origin x="19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1638" y="6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514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018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326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0651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7176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FB bits for compressed beamforming FB:</a:t>
            </a:r>
            <a:r>
              <a:rPr lang="en-US" altLang="ko-KR" baseline="0" smtClean="0"/>
              <a:t> 122 (FB tones) * 10 (# of angles) * 5 (avg. quantization bits) 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131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640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802.11-23/1143r2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61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</a:t>
            </a:r>
            <a:r>
              <a:rPr kumimoji="0" lang="en-US" altLang="ko-KR" sz="1800" b="1" smtClean="0">
                <a:cs typeface="Arial" charset="0"/>
              </a:rPr>
              <a:t>802.11-23/1143r2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Smooth Beamforming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with Feedback Overhead Reduction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2023-08-28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30606"/>
              </p:ext>
            </p:extLst>
          </p:nvPr>
        </p:nvGraphicFramePr>
        <p:xfrm>
          <a:off x="762000" y="2895605"/>
          <a:ext cx="7620000" cy="29337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yl.yoon@lge.com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390518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smtClean="0"/>
              <a:t>Baseline: w/o optimization </a:t>
            </a:r>
          </a:p>
          <a:p>
            <a:r>
              <a:rPr lang="en-US" altLang="ko-KR" sz="2000" smtClean="0"/>
              <a:t>Option 1: Full tone optimization</a:t>
            </a:r>
            <a:endParaRPr lang="en-US" altLang="ko-KR" sz="1600" smtClean="0"/>
          </a:p>
          <a:p>
            <a:r>
              <a:rPr lang="en-US" altLang="ko-KR" sz="2000" smtClean="0"/>
              <a:t>Option 2: Part of tone optimization</a:t>
            </a:r>
            <a:endParaRPr lang="en-US" altLang="ko-KR" sz="1600" smtClean="0"/>
          </a:p>
          <a:p>
            <a:pPr lvl="1"/>
            <a:r>
              <a:rPr lang="en-US" altLang="ko-KR" sz="1600" smtClean="0"/>
              <a:t>Option 2-1) Threshold = 1.2</a:t>
            </a:r>
          </a:p>
          <a:p>
            <a:pPr lvl="1"/>
            <a:r>
              <a:rPr lang="en-US" altLang="ko-KR" sz="1600" smtClean="0"/>
              <a:t>Option 2-2) Threshold = 0.8</a:t>
            </a:r>
          </a:p>
          <a:p>
            <a:pPr lvl="1"/>
            <a:r>
              <a:rPr lang="en-US" altLang="ko-KR" sz="1600" smtClean="0"/>
              <a:t>Option 2-3) Threshold = 0.4</a:t>
            </a:r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5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87741"/>
              </p:ext>
            </p:extLst>
          </p:nvPr>
        </p:nvGraphicFramePr>
        <p:xfrm>
          <a:off x="152399" y="4715435"/>
          <a:ext cx="8839201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569"/>
                <a:gridCol w="1806832"/>
                <a:gridCol w="1799388"/>
                <a:gridCol w="1919706"/>
                <a:gridCol w="1919706"/>
              </a:tblGrid>
              <a:tr h="339406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2-2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2-3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Additional</a:t>
                      </a:r>
                      <a:r>
                        <a:rPr lang="en-US" altLang="ko-KR" baseline="0" smtClean="0"/>
                        <a:t> bits 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1464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801.6</a:t>
                      </a:r>
                    </a:p>
                    <a:p>
                      <a:pPr algn="ctr" latinLnBrk="1"/>
                      <a:r>
                        <a:rPr lang="en-US" altLang="ko-KR" smtClean="0"/>
                        <a:t>(45.2%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1106.6</a:t>
                      </a:r>
                    </a:p>
                    <a:p>
                      <a:pPr algn="ctr" latinLnBrk="1"/>
                      <a:r>
                        <a:rPr lang="en-US" altLang="ko-KR" smtClean="0"/>
                        <a:t>(24.4%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1357.7</a:t>
                      </a:r>
                    </a:p>
                    <a:p>
                      <a:pPr algn="ctr" latinLnBrk="1"/>
                      <a:r>
                        <a:rPr lang="en-US" altLang="ko-KR" smtClean="0"/>
                        <a:t>(7.2%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Compare</a:t>
                      </a:r>
                    </a:p>
                    <a:p>
                      <a:pPr algn="ctr" latinLnBrk="1"/>
                      <a:r>
                        <a:rPr lang="en-US" altLang="ko-KR" baseline="0" smtClean="0"/>
                        <a:t> w/ baseline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24%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13.1%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18.14%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22.3%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398" y="4297680"/>
            <a:ext cx="1981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[Overhead analysis]</a:t>
            </a:r>
            <a:endParaRPr lang="ko-KR" altLang="en-US" sz="1600" b="1"/>
          </a:p>
        </p:txBody>
      </p:sp>
      <p:sp>
        <p:nvSpPr>
          <p:cNvPr id="14" name="TextBox 13"/>
          <p:cNvSpPr txBox="1"/>
          <p:nvPr/>
        </p:nvSpPr>
        <p:spPr>
          <a:xfrm>
            <a:off x="4953000" y="1360464"/>
            <a:ext cx="729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[FER]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685800" y="3601905"/>
            <a:ext cx="418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Note: # of additional indication bits (e.g. optimization starting tone index) has been considered as 9 bits (which can be 12 bits for 320MHz BW) </a:t>
            </a:r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585" y="1691398"/>
            <a:ext cx="3970764" cy="283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In this contribution, the part of tone optimization and feedback method has been proposed. </a:t>
            </a:r>
          </a:p>
          <a:p>
            <a:endParaRPr lang="en-US" altLang="ko-KR" sz="2000"/>
          </a:p>
          <a:p>
            <a:r>
              <a:rPr lang="en-US" altLang="ko-KR" sz="2000" smtClean="0"/>
              <a:t>The simulation results has shown that proposed method reduces feedback overhead without significant FER loss. 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[</a:t>
            </a:r>
            <a:r>
              <a:rPr lang="en-US" altLang="ko-KR" sz="2000" b="0" smtClean="0"/>
              <a:t>1</a:t>
            </a:r>
            <a:r>
              <a:rPr lang="en-US" altLang="ko-KR" sz="2000" b="0"/>
              <a:t>] </a:t>
            </a:r>
            <a:r>
              <a:rPr lang="en-US" altLang="ko-KR" sz="2000" b="0" smtClean="0"/>
              <a:t>11-05-1635-01-000n-wwise-preambles-and-mimo-tx-beamforming</a:t>
            </a:r>
          </a:p>
          <a:p>
            <a:pPr marL="0" indent="0">
              <a:buNone/>
            </a:pPr>
            <a:r>
              <a:rPr lang="en-US" altLang="ko-KR" sz="2000" b="0"/>
              <a:t>[2] </a:t>
            </a:r>
            <a:r>
              <a:rPr lang="en-US" altLang="ko-KR" sz="2000" b="0" smtClean="0"/>
              <a:t>11-22-1392-00-0uhr-beamforming-improvement-for-uhr</a:t>
            </a:r>
          </a:p>
          <a:p>
            <a:pPr marL="0" indent="0">
              <a:buNone/>
            </a:pPr>
            <a:r>
              <a:rPr lang="en-US" altLang="ko-KR" sz="2000" b="0"/>
              <a:t>[3] </a:t>
            </a:r>
            <a:r>
              <a:rPr lang="en-US" altLang="ko-KR" sz="2000" b="0" smtClean="0"/>
              <a:t>11-22-1820-01-0uhr-bf-feedback-with-the-optimal-svd</a:t>
            </a:r>
          </a:p>
          <a:p>
            <a:pPr marL="0" indent="0">
              <a:buNone/>
            </a:pPr>
            <a:r>
              <a:rPr lang="en-US" altLang="ko-KR" sz="2000" b="0"/>
              <a:t>[4] </a:t>
            </a:r>
            <a:r>
              <a:rPr lang="en-US" altLang="ko-KR" sz="2000" b="0" smtClean="0"/>
              <a:t>11-22-1842-00-0uhr-channel-information-feedback-for-smooth-beamforming</a:t>
            </a:r>
          </a:p>
          <a:p>
            <a:pPr marL="0" indent="0">
              <a:buNone/>
            </a:pPr>
            <a:r>
              <a:rPr lang="en-US" altLang="ko-KR" sz="2000" b="0"/>
              <a:t>[5] </a:t>
            </a:r>
            <a:r>
              <a:rPr lang="en-US" altLang="ko-KR" sz="2000" b="0" smtClean="0"/>
              <a:t>11-22-1869-01-0uhr-txbf-based-on-the-optimal-svd</a:t>
            </a:r>
          </a:p>
          <a:p>
            <a:pPr marL="0" indent="0">
              <a:buNone/>
            </a:pPr>
            <a:r>
              <a:rPr lang="en-US" altLang="ko-KR" sz="2000" b="0" smtClean="0"/>
              <a:t>[6] </a:t>
            </a:r>
            <a:r>
              <a:rPr lang="en-US" altLang="ko-KR" sz="2000" b="0"/>
              <a:t>E. Jeon, M. Ahn, S. Kim, W. B. Lee and J. Kim, "Joint Beamformer and Beamformee Design for Channel Smoothing in WLAN Systems," </a:t>
            </a:r>
            <a:r>
              <a:rPr lang="en-US" altLang="ko-KR" sz="2000" b="0" i="1"/>
              <a:t>in Proc. IEEE 92nd Veh. Technol. Conf. (VTC2020-Fall)</a:t>
            </a:r>
            <a:r>
              <a:rPr lang="en-US" altLang="ko-KR" sz="2000" b="0"/>
              <a:t>, Nov. 2020, pp. 1-6.</a:t>
            </a:r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2 by 2 MIMO performance</a:t>
            </a:r>
          </a:p>
          <a:p>
            <a:pPr lvl="2"/>
            <a:endParaRPr lang="en-US" altLang="ko-KR"/>
          </a:p>
          <a:p>
            <a:pPr lvl="1"/>
            <a:endParaRPr lang="en-US" altLang="ko-KR" smtClean="0"/>
          </a:p>
          <a:p>
            <a:pPr marL="457200" lvl="1" indent="0">
              <a:buNone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127" y="2221176"/>
            <a:ext cx="5726273" cy="42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Discussions</a:t>
            </a:r>
          </a:p>
          <a:p>
            <a:pPr lvl="1"/>
            <a:r>
              <a:rPr lang="en-US" altLang="ko-KR"/>
              <a:t>FER</a:t>
            </a:r>
          </a:p>
          <a:p>
            <a:pPr lvl="2"/>
            <a:r>
              <a:rPr lang="en-US" altLang="ko-KR"/>
              <a:t>Effect of discontinuity is smaller than that of 4 </a:t>
            </a:r>
            <a:r>
              <a:rPr lang="en-US" altLang="ko-KR"/>
              <a:t>by </a:t>
            </a:r>
            <a:r>
              <a:rPr lang="en-US" altLang="ko-KR" smtClean="0"/>
              <a:t>2</a:t>
            </a:r>
          </a:p>
          <a:p>
            <a:pPr lvl="3"/>
            <a:r>
              <a:rPr lang="en-US" altLang="ko-KR" smtClean="0"/>
              <a:t>Additional smoothing gain provided by optimization is about 1dB</a:t>
            </a:r>
            <a:endParaRPr lang="en-US" altLang="ko-KR"/>
          </a:p>
          <a:p>
            <a:endParaRPr lang="ko-KR" altLang="en-US"/>
          </a:p>
          <a:p>
            <a:pPr lvl="1"/>
            <a:r>
              <a:rPr lang="en-US" altLang="ko-KR" smtClean="0"/>
              <a:t>Overhead</a:t>
            </a:r>
          </a:p>
          <a:p>
            <a:pPr lvl="2"/>
            <a:r>
              <a:rPr lang="en-US" altLang="ko-KR" smtClean="0"/>
              <a:t>When threshold is 0.8, proposed scheme reduces 60.8% overhead compared to the full-tone optimization scheme</a:t>
            </a: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Smooth beamforming enables obtaining smoothing gain at the receiver side when beamforming is applied [1]-[6]. 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Previous works [1]-[6] propose to conduct V matrix optimization to resolve the discontinuity of the estimated channel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In this contribution, we propose a method to reduce additional feedback overhead to deliver the optimized phase rotations for V matrix 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Recap: V matrix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It is shown in [4] that optimized column-wise phase shift resolves discontinuity of beam-steering matrices among adjacent tones</a:t>
            </a:r>
          </a:p>
          <a:p>
            <a:r>
              <a:rPr lang="en-US" altLang="ko-KR" sz="2000" smtClean="0"/>
              <a:t>Resolving discontinuity results in </a:t>
            </a:r>
            <a:r>
              <a:rPr lang="en-US" altLang="ko-KR" sz="2000" u="sng" smtClean="0"/>
              <a:t>obtaining channel smoothing gain</a:t>
            </a:r>
            <a:r>
              <a:rPr lang="en-US" altLang="ko-KR" sz="2000" b="0" smtClean="0"/>
              <a:t> </a:t>
            </a:r>
            <a:r>
              <a:rPr lang="en-US" altLang="ko-KR" sz="2000" smtClean="0"/>
              <a:t>at the receiver side</a:t>
            </a:r>
            <a:endParaRPr lang="en-US" altLang="ko-KR" sz="2000"/>
          </a:p>
          <a:p>
            <a:endParaRPr lang="en-US" altLang="ko-KR" sz="20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90" y="3429000"/>
            <a:ext cx="3940598" cy="29358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6904" y="4851170"/>
            <a:ext cx="3101104" cy="5924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 anchorCtr="0">
            <a:spAutoFit/>
          </a:bodyPr>
          <a:lstStyle/>
          <a:p>
            <a:r>
              <a:rPr lang="en-US" altLang="ko-KR" sz="1625" smtClean="0">
                <a:latin typeface="LG스마트체 Light" panose="020B0600000101010101" pitchFamily="50" charset="-127"/>
                <a:ea typeface="LG스마트체 Light" panose="020B0600000101010101" pitchFamily="50" charset="-127"/>
                <a:sym typeface="Wingdings" panose="05000000000000000000" pitchFamily="2" charset="2"/>
              </a:rPr>
              <a:t>Discontinuty has been resolved after V matrix optimization</a:t>
            </a:r>
            <a:endParaRPr lang="ko-KR" altLang="en-US" sz="1625" b="0">
              <a:latin typeface="LG스마트체 Light" panose="020B0600000101010101" pitchFamily="50" charset="-127"/>
              <a:ea typeface="LG스마트체 Light" panose="020B0600000101010101" pitchFamily="50" charset="-127"/>
              <a:sym typeface="Wingdings" panose="05000000000000000000" pitchFamily="2" charset="2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274" y="3337489"/>
            <a:ext cx="4480192" cy="302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0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Beamformer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Channel estimation (BFee)</a:t>
                </a:r>
              </a:p>
              <a:p>
                <a:pPr lvl="1"/>
                <a:r>
                  <a:rPr lang="en-US" altLang="ko-KR" sz="1600" smtClean="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 smtClean="0"/>
                  <a:t>V</a:t>
                </a:r>
                <a:r>
                  <a:rPr lang="en-US" altLang="ko-KR" sz="1600" i="1" baseline="30000" dirty="0" smtClean="0"/>
                  <a:t>H</a:t>
                </a:r>
                <a:endParaRPr lang="en-US" altLang="ko-KR" sz="1600"/>
              </a:p>
              <a:p>
                <a:r>
                  <a:rPr lang="en-US" altLang="ko-KR" sz="2000" smtClean="0"/>
                  <a:t>Feedback (BFee)</a:t>
                </a:r>
              </a:p>
              <a:p>
                <a:pPr lvl="1"/>
                <a:r>
                  <a:rPr lang="en-US" altLang="ko-KR" sz="1600" smtClean="0"/>
                  <a:t>Feedback of VD, where D is the diagonal matrix to make last row of V to be real values</a:t>
                </a:r>
              </a:p>
              <a:p>
                <a:r>
                  <a:rPr lang="en-US" altLang="ko-KR" sz="2000" smtClean="0"/>
                  <a:t>Optimization (BFer)</a:t>
                </a:r>
              </a:p>
              <a:p>
                <a:pPr lvl="1"/>
                <a:r>
                  <a:rPr lang="en-US" altLang="ko-KR" sz="1600" smtClean="0"/>
                  <a:t>BFer optimizes D* using VD</a:t>
                </a:r>
                <a:endParaRPr lang="en-US" altLang="ko-KR" sz="1600"/>
              </a:p>
              <a:p>
                <a:r>
                  <a:rPr lang="en-US" altLang="ko-KR" sz="2000" smtClean="0"/>
                  <a:t>Beamforming (BFer)</a:t>
                </a:r>
              </a:p>
              <a:p>
                <a:pPr lvl="1"/>
                <a:r>
                  <a:rPr lang="en-US" altLang="ko-KR" sz="1600" smtClean="0"/>
                  <a:t>BFer conducts VDD* beamforming</a:t>
                </a:r>
                <a:endParaRPr lang="en-US" altLang="ko-KR" sz="1600"/>
              </a:p>
              <a:p>
                <a:pPr marL="0" indent="0">
                  <a:buNone/>
                </a:pPr>
                <a:r>
                  <a:rPr lang="en-US" altLang="ko-KR" sz="2000" smtClean="0">
                    <a:sym typeface="Wingdings" panose="05000000000000000000" pitchFamily="2" charset="2"/>
                  </a:rPr>
                  <a:t> No additional signaling</a:t>
                </a:r>
                <a:endParaRPr lang="en-US" altLang="ko-KR" sz="200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  <a:blipFill rotWithShape="0">
                <a:blip r:embed="rId2"/>
                <a:stretch>
                  <a:fillRect l="-161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769183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5046167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8312796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5053686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49958" y="1664084"/>
            <a:ext cx="66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7989767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6180684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5053686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180684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053686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326562" y="3968154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5053686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149979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8252583" y="3821918"/>
            <a:ext cx="921771" cy="4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Estimation of H </a:t>
            </a:r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5248306" y="4978653"/>
            <a:ext cx="1066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D* 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7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Beamformee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</p:spPr>
            <p:txBody>
              <a:bodyPr/>
              <a:lstStyle/>
              <a:p>
                <a:r>
                  <a:rPr lang="en-US" altLang="ko-KR" sz="2000"/>
                  <a:t>Channel estimation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/>
                  <a:t>V</a:t>
                </a:r>
                <a:r>
                  <a:rPr lang="en-US" altLang="ko-KR" sz="1600" i="1" baseline="30000" dirty="0"/>
                  <a:t>H</a:t>
                </a:r>
                <a:endParaRPr lang="en-US" altLang="ko-KR" sz="1600"/>
              </a:p>
              <a:p>
                <a:r>
                  <a:rPr lang="en-US" altLang="ko-KR" sz="2000"/>
                  <a:t>Optimization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 smtClean="0"/>
                  <a:t>STA </a:t>
                </a:r>
                <a:r>
                  <a:rPr lang="en-US" altLang="ko-KR" sz="1600"/>
                  <a:t>optimizes D* using </a:t>
                </a:r>
                <a:r>
                  <a:rPr lang="en-US" altLang="ko-KR" sz="1600" smtClean="0"/>
                  <a:t>VD</a:t>
                </a:r>
                <a:endParaRPr lang="en-US" altLang="ko-KR" sz="2000" smtClean="0"/>
              </a:p>
              <a:p>
                <a:r>
                  <a:rPr lang="en-US" altLang="ko-KR" sz="2000" smtClean="0"/>
                  <a:t>Feedback 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Feedback of VD, where D is the diagonal matrix to make last row of V to be real </a:t>
                </a:r>
                <a:r>
                  <a:rPr lang="en-US" altLang="ko-KR" sz="1600" smtClean="0"/>
                  <a:t>values</a:t>
                </a:r>
              </a:p>
              <a:p>
                <a:pPr lvl="1"/>
                <a:r>
                  <a:rPr lang="en-US" altLang="ko-KR" sz="1600" u="sng" smtClean="0"/>
                  <a:t>Additional feedback of D*</a:t>
                </a:r>
                <a:endParaRPr lang="en-US" altLang="ko-KR" sz="1600" u="sng"/>
              </a:p>
              <a:p>
                <a:r>
                  <a:rPr lang="en-US" altLang="ko-KR" sz="2000" smtClean="0"/>
                  <a:t>Beamforming (BFer)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AP conducts VDD* beamforming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  <a:blipFill rotWithShape="0">
                <a:blip r:embed="rId2"/>
                <a:stretch>
                  <a:fillRect l="-148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4614162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7880791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화살표 연결선 8"/>
          <p:cNvCxnSpPr/>
          <p:nvPr/>
        </p:nvCxnSpPr>
        <p:spPr bwMode="auto">
          <a:xfrm>
            <a:off x="4621681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271164" y="1664084"/>
            <a:ext cx="82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1" name="TextBox 10"/>
          <p:cNvSpPr txBox="1"/>
          <p:nvPr/>
        </p:nvSpPr>
        <p:spPr>
          <a:xfrm>
            <a:off x="7557762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2" name="TextBox 11"/>
          <p:cNvSpPr txBox="1"/>
          <p:nvPr/>
        </p:nvSpPr>
        <p:spPr>
          <a:xfrm>
            <a:off x="5748679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4621681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748679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15" name="직선 화살표 연결선 14"/>
          <p:cNvCxnSpPr/>
          <p:nvPr/>
        </p:nvCxnSpPr>
        <p:spPr bwMode="auto">
          <a:xfrm flipH="1">
            <a:off x="4621681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245498" y="3983306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4621681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717974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880791" y="3844428"/>
            <a:ext cx="1326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-Estimation of H </a:t>
            </a:r>
          </a:p>
          <a:p>
            <a:r>
              <a:rPr lang="en-US" altLang="ko-KR" smtClean="0"/>
              <a:t>-</a:t>
            </a:r>
            <a:r>
              <a:rPr lang="en-US" altLang="ko-KR"/>
              <a:t>D* </a:t>
            </a:r>
            <a:r>
              <a:rPr lang="en-US" altLang="ko-KR" smtClean="0"/>
              <a:t>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Comparison: BFer and BFee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sz="2000" b="0" smtClean="0"/>
              <a:t>FER of BFer-side and BFee-side optimization is almost same</a:t>
            </a:r>
          </a:p>
          <a:p>
            <a:r>
              <a:rPr lang="en-US" altLang="ko-KR" sz="2000" b="0" smtClean="0"/>
              <a:t>If BFer has optimization capability, we observed that </a:t>
            </a:r>
            <a:r>
              <a:rPr lang="en-US" altLang="ko-KR" sz="2000" smtClean="0"/>
              <a:t>BFer </a:t>
            </a:r>
            <a:r>
              <a:rPr lang="en-US" altLang="ko-KR" sz="2000"/>
              <a:t>side optimization </a:t>
            </a:r>
            <a:r>
              <a:rPr lang="en-US" altLang="ko-KR" sz="2000" smtClean="0"/>
              <a:t>might be </a:t>
            </a:r>
            <a:r>
              <a:rPr lang="en-US" altLang="ko-KR" sz="2000"/>
              <a:t>advantageous than BFee-side optimization</a:t>
            </a:r>
            <a:r>
              <a:rPr lang="en-US" altLang="ko-KR" sz="2000" b="0"/>
              <a:t> in terms of throughput.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53604"/>
              </p:ext>
            </p:extLst>
          </p:nvPr>
        </p:nvGraphicFramePr>
        <p:xfrm>
          <a:off x="4344988" y="4481473"/>
          <a:ext cx="4582886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4412"/>
                <a:gridCol w="2298474"/>
              </a:tblGrid>
              <a:tr h="140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Parameters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Values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Ng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MCS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7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BW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40MHz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MIMO configuration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 by 2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416" y="1409112"/>
            <a:ext cx="3916577" cy="292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Possible Scenarios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b="0" smtClean="0"/>
              <a:t>Scenario 1: BFer has an optimization capability</a:t>
            </a:r>
          </a:p>
          <a:p>
            <a:pPr lvl="1"/>
            <a:r>
              <a:rPr lang="en-US" altLang="ko-KR" sz="1800" smtClean="0"/>
              <a:t>BFer side optimization might be a better option in terms of throughput</a:t>
            </a:r>
            <a:endParaRPr lang="en-US" altLang="ko-KR" sz="1800" b="0" smtClean="0"/>
          </a:p>
          <a:p>
            <a:endParaRPr lang="en-US" altLang="ko-KR" b="0" smtClean="0"/>
          </a:p>
          <a:p>
            <a:r>
              <a:rPr lang="en-US" altLang="ko-KR" b="0" smtClean="0"/>
              <a:t>Scenario 2: BFer doesn’t have an optimization capability </a:t>
            </a:r>
          </a:p>
          <a:p>
            <a:pPr lvl="1"/>
            <a:r>
              <a:rPr lang="en-US" altLang="ko-KR" sz="1800" smtClean="0"/>
              <a:t>If BFer is a non-AP STA, it may not have optimization capability because of the computation cost</a:t>
            </a:r>
          </a:p>
          <a:p>
            <a:pPr lvl="1"/>
            <a:r>
              <a:rPr lang="en-US" altLang="ko-KR" sz="1800" smtClean="0"/>
              <a:t>In this scenario, BFee may conduct optimization instead of BFer and feedback the optimization result to the BFer.</a:t>
            </a:r>
            <a:r>
              <a:rPr lang="en-US" altLang="ko-KR" sz="1800"/>
              <a:t> </a:t>
            </a:r>
            <a:r>
              <a:rPr lang="en-US" altLang="ko-KR" sz="1800" smtClean="0"/>
              <a:t>For </a:t>
            </a:r>
            <a:r>
              <a:rPr lang="en-US" altLang="ko-KR" sz="1800"/>
              <a:t>example, </a:t>
            </a:r>
            <a:r>
              <a:rPr lang="en-US" altLang="ko-KR" sz="1800" smtClean="0"/>
              <a:t>it might be conducted in UL </a:t>
            </a:r>
            <a:r>
              <a:rPr lang="en-US" altLang="ko-KR" sz="1800"/>
              <a:t>SU </a:t>
            </a:r>
            <a:r>
              <a:rPr lang="en-US" altLang="ko-KR" sz="1800" smtClean="0"/>
              <a:t>MIMO</a:t>
            </a:r>
          </a:p>
          <a:p>
            <a:pPr lvl="1"/>
            <a:endParaRPr lang="en-US" altLang="ko-KR" sz="1800"/>
          </a:p>
          <a:p>
            <a:r>
              <a:rPr lang="en-US" altLang="ko-KR" sz="2200" smtClean="0"/>
              <a:t>In our contribution, we propose a overhead reduction method for Scenario 2.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Part-of-tone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8219431" cy="4343400"/>
          </a:xfrm>
        </p:spPr>
        <p:txBody>
          <a:bodyPr/>
          <a:lstStyle/>
          <a:p>
            <a:r>
              <a:rPr lang="en-US" altLang="ko-KR" sz="2000" smtClean="0"/>
              <a:t>Notice that discontinuity on euclidean distance happens intermittently. </a:t>
            </a:r>
          </a:p>
          <a:p>
            <a:pPr lvl="1"/>
            <a:r>
              <a:rPr lang="en-US" altLang="ko-KR" sz="1600" smtClean="0"/>
              <a:t>Then, we don’t have to optimize every tones </a:t>
            </a:r>
          </a:p>
          <a:p>
            <a:r>
              <a:rPr lang="en-US" altLang="ko-KR" sz="2000" smtClean="0"/>
              <a:t>Proposal</a:t>
            </a:r>
          </a:p>
          <a:p>
            <a:pPr lvl="1"/>
            <a:r>
              <a:rPr lang="en-US" altLang="ko-KR" sz="1600" smtClean="0"/>
              <a:t>Just optimize for the </a:t>
            </a:r>
            <a:r>
              <a:rPr lang="en-US" altLang="ko-KR" sz="1600" u="sng" smtClean="0"/>
              <a:t>tones from the first discontinuity </a:t>
            </a:r>
          </a:p>
          <a:p>
            <a:pPr lvl="2"/>
            <a:r>
              <a:rPr lang="en-US" altLang="ko-KR" sz="1400" smtClean="0"/>
              <a:t>We may set threshold value to detect the first discontinuity</a:t>
            </a:r>
          </a:p>
          <a:p>
            <a:pPr lvl="1"/>
            <a:r>
              <a:rPr lang="en-US" altLang="ko-KR" sz="1600" smtClean="0"/>
              <a:t>Only feedback D* for the optimized </a:t>
            </a:r>
            <a:br>
              <a:rPr lang="en-US" altLang="ko-KR" sz="1600" smtClean="0"/>
            </a:br>
            <a:r>
              <a:rPr lang="en-US" altLang="ko-KR" sz="1600" smtClean="0"/>
              <a:t>tones</a:t>
            </a:r>
          </a:p>
          <a:p>
            <a:r>
              <a:rPr lang="en-US" altLang="ko-KR" sz="2000" smtClean="0"/>
              <a:t>Benefit</a:t>
            </a:r>
          </a:p>
          <a:p>
            <a:pPr lvl="1"/>
            <a:r>
              <a:rPr lang="en-US" altLang="ko-KR" sz="1600" smtClean="0"/>
              <a:t>Reduction of feedback overhead for D*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220" y="3224064"/>
            <a:ext cx="4030018" cy="3024336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5867400" y="3429000"/>
            <a:ext cx="2286000" cy="2514600"/>
          </a:xfrm>
          <a:prstGeom prst="rect">
            <a:avLst/>
          </a:prstGeom>
          <a:solidFill>
            <a:schemeClr val="bg1">
              <a:lumMod val="95000"/>
              <a:alpha val="1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 flipV="1">
            <a:off x="5867400" y="59436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86229" y="622250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First discontinuity happens in the tone index n</a:t>
            </a:r>
            <a:endParaRPr lang="ko-KR" altLang="en-US"/>
          </a:p>
        </p:txBody>
      </p:sp>
      <p:sp>
        <p:nvSpPr>
          <p:cNvPr id="15" name="타원 14"/>
          <p:cNvSpPr/>
          <p:nvPr/>
        </p:nvSpPr>
        <p:spPr bwMode="auto">
          <a:xfrm>
            <a:off x="5334000" y="5499349"/>
            <a:ext cx="533400" cy="381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직선 연결선 16"/>
          <p:cNvCxnSpPr>
            <a:stCxn id="15" idx="2"/>
          </p:cNvCxnSpPr>
          <p:nvPr/>
        </p:nvCxnSpPr>
        <p:spPr bwMode="auto">
          <a:xfrm flipH="1">
            <a:off x="4875213" y="5689849"/>
            <a:ext cx="458787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91072" y="589196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We don’t have to optimize these tones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4572000" y="5105400"/>
            <a:ext cx="457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67780" y="5088685"/>
            <a:ext cx="847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threshold</a:t>
            </a:r>
            <a:endParaRPr lang="ko-KR" altLang="en-US"/>
          </a:p>
        </p:txBody>
      </p:sp>
      <p:sp>
        <p:nvSpPr>
          <p:cNvPr id="19" name="타원 18"/>
          <p:cNvSpPr/>
          <p:nvPr/>
        </p:nvSpPr>
        <p:spPr bwMode="auto">
          <a:xfrm>
            <a:off x="5744180" y="3300264"/>
            <a:ext cx="245433" cy="25747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5927303" y="3557736"/>
            <a:ext cx="275664" cy="2605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041852" y="3813929"/>
            <a:ext cx="18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The first discontinuity based on the threshold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5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Settings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altLang="ko-KR" sz="2000" smtClean="0"/>
              <a:t>General parameters</a:t>
            </a:r>
          </a:p>
          <a:p>
            <a:pPr lvl="1"/>
            <a:r>
              <a:rPr lang="en-US" altLang="ko-KR" sz="1800" smtClean="0"/>
              <a:t>BW = 40MHz</a:t>
            </a:r>
          </a:p>
          <a:p>
            <a:pPr lvl="1"/>
            <a:r>
              <a:rPr lang="en-US" altLang="ko-KR" sz="1800" smtClean="0"/>
              <a:t>MCS = 7 </a:t>
            </a:r>
          </a:p>
          <a:p>
            <a:r>
              <a:rPr lang="en-US" altLang="ko-KR" sz="2000" smtClean="0"/>
              <a:t>Antenna configuration</a:t>
            </a:r>
          </a:p>
          <a:p>
            <a:pPr lvl="1"/>
            <a:r>
              <a:rPr lang="en-US" altLang="ko-KR" sz="1800"/>
              <a:t>4 by </a:t>
            </a:r>
            <a:r>
              <a:rPr lang="en-US" altLang="ko-KR" sz="1800" smtClean="0"/>
              <a:t>2</a:t>
            </a:r>
          </a:p>
          <a:p>
            <a:r>
              <a:rPr lang="en-US" altLang="ko-KR" sz="2200" smtClean="0"/>
              <a:t>Quantization</a:t>
            </a:r>
            <a:endParaRPr lang="en-US" altLang="ko-KR" sz="2200"/>
          </a:p>
          <a:p>
            <a:pPr lvl="1"/>
            <a:r>
              <a:rPr lang="en-US" altLang="ko-KR" sz="1800" smtClean="0"/>
              <a:t>(Phi, psi) = (6,4) bits</a:t>
            </a:r>
          </a:p>
          <a:p>
            <a:r>
              <a:rPr lang="en-US" altLang="ko-KR" sz="2000" smtClean="0"/>
              <a:t>Channel model</a:t>
            </a:r>
          </a:p>
          <a:p>
            <a:pPr lvl="1"/>
            <a:r>
              <a:rPr lang="en-US" altLang="ko-KR" sz="1800" smtClean="0"/>
              <a:t>TGnD, NLoS</a:t>
            </a:r>
          </a:p>
          <a:p>
            <a:r>
              <a:rPr lang="en-US" altLang="ko-KR" sz="2000" smtClean="0"/>
              <a:t>Receiver option</a:t>
            </a:r>
          </a:p>
          <a:p>
            <a:pPr lvl="1"/>
            <a:r>
              <a:rPr lang="en-US" altLang="ko-KR" sz="1800" smtClean="0"/>
              <a:t>LMMSE receiver</a:t>
            </a:r>
          </a:p>
          <a:p>
            <a:pPr lvl="1"/>
            <a:r>
              <a:rPr lang="en-US" altLang="ko-KR" sz="1800" smtClean="0"/>
              <a:t>LS channel estimation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272880</TotalTime>
  <Words>1141</Words>
  <Application>Microsoft Office PowerPoint</Application>
  <PresentationFormat>화면 슬라이드 쇼(4:3)</PresentationFormat>
  <Paragraphs>262</Paragraphs>
  <Slides>14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LG스마트체 Light</vt:lpstr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Smooth Beamforming  with Feedback Overhead Reduction</vt:lpstr>
      <vt:lpstr>Introduction</vt:lpstr>
      <vt:lpstr>Recap: V matrix Optimization</vt:lpstr>
      <vt:lpstr>Beamformer Side Optimization</vt:lpstr>
      <vt:lpstr>Beamformee Side Optimization</vt:lpstr>
      <vt:lpstr>Comparison: BFer and BFee side</vt:lpstr>
      <vt:lpstr>Possible Scenarios </vt:lpstr>
      <vt:lpstr>Part-of-tone Optimization</vt:lpstr>
      <vt:lpstr>Simulation Settings</vt:lpstr>
      <vt:lpstr>Simulation Results</vt:lpstr>
      <vt:lpstr>Conclusion</vt:lpstr>
      <vt:lpstr>References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5837</cp:revision>
  <cp:lastPrinted>2023-07-06T04:48:11Z</cp:lastPrinted>
  <dcterms:created xsi:type="dcterms:W3CDTF">2007-05-21T21:00:37Z</dcterms:created>
  <dcterms:modified xsi:type="dcterms:W3CDTF">2023-08-25T06:13:58Z</dcterms:modified>
</cp:coreProperties>
</file>