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369" r:id="rId3"/>
    <p:sldId id="371" r:id="rId4"/>
    <p:sldId id="378" r:id="rId5"/>
    <p:sldId id="377" r:id="rId6"/>
    <p:sldId id="379" r:id="rId7"/>
    <p:sldId id="372" r:id="rId8"/>
    <p:sldId id="376" r:id="rId9"/>
    <p:sldId id="373" r:id="rId10"/>
    <p:sldId id="375" r:id="rId11"/>
    <p:sldId id="380" r:id="rId12"/>
    <p:sldId id="370" r:id="rId13"/>
    <p:sldId id="352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6400" autoAdjust="0"/>
  </p:normalViewPr>
  <p:slideViewPr>
    <p:cSldViewPr>
      <p:cViewPr varScale="1">
        <p:scale>
          <a:sx n="115" d="100"/>
          <a:sy n="115" d="100"/>
        </p:scale>
        <p:origin x="111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102" y="51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July. 2023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July. 2023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July.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802.11-23/1139r0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insun.jang@lge.com" TargetMode="External"/><Relationship Id="rId13" Type="http://schemas.openxmlformats.org/officeDocument/2006/relationships/hyperlink" Target="mailto:hg.cho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s.choi@lge.com" TargetMode="External"/><Relationship Id="rId12" Type="http://schemas.openxmlformats.org/officeDocument/2006/relationships/hyperlink" Target="mailto:dongju.cha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sik0618.jung@lge.com" TargetMode="External"/><Relationship Id="rId11" Type="http://schemas.openxmlformats.org/officeDocument/2006/relationships/hyperlink" Target="mailto:yl.yoon@lge.com" TargetMode="External"/><Relationship Id="rId5" Type="http://schemas.openxmlformats.org/officeDocument/2006/relationships/hyperlink" Target="mailto:jiny.chun@lge.com" TargetMode="External"/><Relationship Id="rId10" Type="http://schemas.openxmlformats.org/officeDocument/2006/relationships/hyperlink" Target="mailto:geonhwan.kim@lge.com" TargetMode="External"/><Relationship Id="rId4" Type="http://schemas.openxmlformats.org/officeDocument/2006/relationships/hyperlink" Target="mailto:Ensung.park@lge.com" TargetMode="External"/><Relationship Id="rId9" Type="http://schemas.openxmlformats.org/officeDocument/2006/relationships/hyperlink" Target="mailto:sunhee.baek@lge.com" TargetMode="External"/><Relationship Id="rId14" Type="http://schemas.openxmlformats.org/officeDocument/2006/relationships/hyperlink" Target="mailto:sanggook.kim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Relay transmission in UHR 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2023-07-07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579014"/>
              </p:ext>
            </p:extLst>
          </p:nvPr>
        </p:nvGraphicFramePr>
        <p:xfrm>
          <a:off x="762000" y="2895600"/>
          <a:ext cx="7543800" cy="3519883"/>
        </p:xfrm>
        <a:graphic>
          <a:graphicData uri="http://schemas.openxmlformats.org/drawingml/2006/table">
            <a:tbl>
              <a:tblPr/>
              <a:tblGrid>
                <a:gridCol w="150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7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6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33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4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insik0618.jung@lge.com</a:t>
                      </a: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js.choi@lge.com</a:t>
                      </a:r>
                      <a:endParaRPr kumimoji="0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0784598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  <a:r>
                        <a:rPr kumimoji="0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insun.jang@lge.com</a:t>
                      </a:r>
                      <a:r>
                        <a:rPr kumimoji="0" lang="ko-KR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en-US" altLang="ko-KR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083259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9"/>
                        </a:rPr>
                        <a:t>sunhee.baek@lge.com</a:t>
                      </a:r>
                      <a:r>
                        <a:rPr kumimoji="0" lang="ko-KR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en-US" altLang="ko-KR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870208"/>
                  </a:ext>
                </a:extLst>
              </a:tr>
              <a:tr h="2564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Geonhwan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hlinkClick r:id="rId10"/>
                        </a:rPr>
                        <a:t>geonhwan.kim@lge.com</a:t>
                      </a:r>
                      <a:r>
                        <a:rPr lang="en-US" altLang="ko-KR" sz="1100" dirty="0" smtClean="0"/>
                        <a:t>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597538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Yelin</a:t>
                      </a:r>
                      <a:r>
                        <a:rPr lang="en-US" altLang="ko-KR" sz="1200" dirty="0" smtClean="0"/>
                        <a:t> Yoon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hlinkClick r:id="rId11"/>
                        </a:rPr>
                        <a:t>yl.yoon@lge.com</a:t>
                      </a:r>
                      <a:r>
                        <a:rPr lang="en-US" altLang="ko-KR" sz="1100" dirty="0" smtClean="0"/>
                        <a:t>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6423579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Dongju</a:t>
                      </a:r>
                      <a:r>
                        <a:rPr lang="en-US" altLang="ko-K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Cha</a:t>
                      </a:r>
                      <a:endParaRPr lang="en-US" altLang="ko-KR" sz="11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smtClean="0">
                          <a:hlinkClick r:id="rId12"/>
                        </a:rPr>
                        <a:t>dongju.cha@lge.com</a:t>
                      </a:r>
                      <a:r>
                        <a:rPr lang="en-US" altLang="ko-KR" sz="1050" dirty="0" smtClean="0"/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72628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1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smtClean="0">
                          <a:hlinkClick r:id="rId13"/>
                        </a:rPr>
                        <a:t>hg.cho@lge.com</a:t>
                      </a:r>
                      <a:r>
                        <a:rPr lang="en-US" altLang="ko-KR" sz="1050" dirty="0" smtClean="0"/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798548"/>
                  </a:ext>
                </a:extLst>
              </a:tr>
              <a:tr h="3205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Treena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Diego, CA 92131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14"/>
                        </a:rPr>
                        <a:t>sanggook.kim@lge.com</a:t>
                      </a: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 </a:t>
                      </a:r>
                      <a:endParaRPr kumimoji="0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0942211"/>
                  </a:ext>
                </a:extLst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July. </a:t>
            </a:r>
            <a:r>
              <a:rPr lang="en-US" altLang="ko-KR" dirty="0"/>
              <a:t>2023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 </a:t>
            </a:r>
            <a:r>
              <a:rPr lang="en-US" altLang="ko-KR" dirty="0" smtClean="0"/>
              <a:t>Relay transmission (2/2</a:t>
            </a:r>
            <a:r>
              <a:rPr lang="en-US" altLang="ko-KR" dirty="0"/>
              <a:t>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96913" y="1716871"/>
            <a:ext cx="7772400" cy="4343400"/>
          </a:xfrm>
        </p:spPr>
        <p:txBody>
          <a:bodyPr>
            <a:normAutofit fontScale="85000" lnSpcReduction="20000"/>
          </a:bodyPr>
          <a:lstStyle/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After receiving the </a:t>
            </a:r>
            <a:r>
              <a:rPr lang="en-US" altLang="ko-KR" dirty="0" smtClean="0"/>
              <a:t>PPDU1 </a:t>
            </a:r>
            <a:r>
              <a:rPr lang="en-US" altLang="ko-KR" dirty="0" smtClean="0"/>
              <a:t>from the non-AP STA(s), the Relay STA transmits an acknowledgment (i.e., Ack1) to the non-AP STA(s), and re-encode the data by applying the transmission parameters indicated through the trigger frame. And then, Relay STA transmits </a:t>
            </a:r>
            <a:r>
              <a:rPr lang="en-US" altLang="ko-KR" dirty="0" smtClean="0"/>
              <a:t>PPDU2 </a:t>
            </a:r>
            <a:r>
              <a:rPr lang="en-US" altLang="ko-KR" dirty="0" smtClean="0"/>
              <a:t>to AP a SIFS after. </a:t>
            </a:r>
          </a:p>
          <a:p>
            <a:pPr lvl="6"/>
            <a:endParaRPr lang="en-US" altLang="ko-KR" dirty="0" smtClean="0"/>
          </a:p>
          <a:p>
            <a:pPr lvl="1"/>
            <a:r>
              <a:rPr lang="en-US" altLang="ko-KR" dirty="0" smtClean="0"/>
              <a:t>AP transmits the acknowledgment (i.e., Ack2) to Relay STA a SIFS after the PPDU2 is received. And, the Relay STA also transmits the acknowledgment (i.e., Ack3) to the non-AP STA(s) a SIFS after the acknowledgment (</a:t>
            </a:r>
            <a:r>
              <a:rPr lang="en-US" altLang="ko-KR" dirty="0"/>
              <a:t>i.e</a:t>
            </a:r>
            <a:r>
              <a:rPr lang="en-US" altLang="ko-KR" dirty="0" smtClean="0"/>
              <a:t>., Ack2) is received.</a:t>
            </a:r>
          </a:p>
          <a:p>
            <a:pPr lvl="2"/>
            <a:r>
              <a:rPr lang="en-US" altLang="ko-KR" dirty="0"/>
              <a:t>Unlike </a:t>
            </a:r>
            <a:r>
              <a:rPr lang="en-US" altLang="ko-KR" dirty="0" smtClean="0"/>
              <a:t>Ack1 </a:t>
            </a:r>
            <a:r>
              <a:rPr lang="en-US" altLang="ko-KR" dirty="0"/>
              <a:t>and </a:t>
            </a:r>
            <a:r>
              <a:rPr lang="en-US" altLang="ko-KR" dirty="0" smtClean="0"/>
              <a:t>Ack2</a:t>
            </a:r>
            <a:r>
              <a:rPr lang="en-US" altLang="ko-KR" dirty="0"/>
              <a:t>, </a:t>
            </a:r>
            <a:r>
              <a:rPr lang="en-US" altLang="ko-KR" dirty="0" smtClean="0"/>
              <a:t>Ack3 </a:t>
            </a:r>
            <a:r>
              <a:rPr lang="en-US" altLang="ko-KR" dirty="0"/>
              <a:t>is </a:t>
            </a:r>
            <a:r>
              <a:rPr lang="en-US" altLang="ko-KR" dirty="0" smtClean="0"/>
              <a:t>not </a:t>
            </a:r>
            <a:r>
              <a:rPr lang="en-US" altLang="ko-KR" dirty="0"/>
              <a:t>actually related to data transmission, so a new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</a:t>
            </a:r>
            <a:r>
              <a:rPr lang="en-US" altLang="ko-KR" dirty="0"/>
              <a:t>policy may need to be defined to define it. 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grpSp>
        <p:nvGrpSpPr>
          <p:cNvPr id="77" name="그룹 76"/>
          <p:cNvGrpSpPr/>
          <p:nvPr/>
        </p:nvGrpSpPr>
        <p:grpSpPr>
          <a:xfrm>
            <a:off x="228600" y="1752600"/>
            <a:ext cx="8610599" cy="1295400"/>
            <a:chOff x="228600" y="2209800"/>
            <a:chExt cx="8610599" cy="1295400"/>
          </a:xfrm>
        </p:grpSpPr>
        <p:cxnSp>
          <p:nvCxnSpPr>
            <p:cNvPr id="78" name="직선 연결선 77"/>
            <p:cNvCxnSpPr/>
            <p:nvPr/>
          </p:nvCxnSpPr>
          <p:spPr bwMode="auto">
            <a:xfrm>
              <a:off x="777597" y="2529334"/>
              <a:ext cx="7966086" cy="42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9" name="직선 연결선 78"/>
            <p:cNvCxnSpPr/>
            <p:nvPr/>
          </p:nvCxnSpPr>
          <p:spPr bwMode="auto">
            <a:xfrm>
              <a:off x="777597" y="3010205"/>
              <a:ext cx="8009216" cy="129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0" name="직선 연결선 79"/>
            <p:cNvCxnSpPr/>
            <p:nvPr/>
          </p:nvCxnSpPr>
          <p:spPr bwMode="auto">
            <a:xfrm>
              <a:off x="777597" y="3491076"/>
              <a:ext cx="8061602" cy="57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1" name="평행 사변형 80"/>
            <p:cNvSpPr/>
            <p:nvPr/>
          </p:nvSpPr>
          <p:spPr bwMode="auto">
            <a:xfrm>
              <a:off x="1025279" y="2370648"/>
              <a:ext cx="196184" cy="158966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99800" y="2354530"/>
              <a:ext cx="326011" cy="2058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AP</a:t>
              </a:r>
              <a:endParaRPr lang="ko-KR" altLang="en-US" sz="90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41374" y="2803228"/>
              <a:ext cx="70083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Relay STA</a:t>
              </a:r>
              <a:endParaRPr lang="ko-KR" altLang="en-US" sz="9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228600" y="3282954"/>
              <a:ext cx="920761" cy="2058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Non-AP STA(s)</a:t>
              </a:r>
              <a:endParaRPr lang="ko-KR" altLang="en-US" sz="900" dirty="0"/>
            </a:p>
          </p:txBody>
        </p:sp>
        <p:sp>
          <p:nvSpPr>
            <p:cNvPr id="85" name="평행 사변형 84"/>
            <p:cNvSpPr/>
            <p:nvPr/>
          </p:nvSpPr>
          <p:spPr bwMode="auto">
            <a:xfrm>
              <a:off x="914365" y="2369802"/>
              <a:ext cx="196184" cy="158966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6" name="직선 화살표 연결선 85"/>
            <p:cNvCxnSpPr/>
            <p:nvPr/>
          </p:nvCxnSpPr>
          <p:spPr bwMode="auto">
            <a:xfrm>
              <a:off x="2172534" y="2431017"/>
              <a:ext cx="51381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87" name="TextBox 86"/>
            <p:cNvSpPr txBox="1"/>
            <p:nvPr/>
          </p:nvSpPr>
          <p:spPr>
            <a:xfrm>
              <a:off x="2270627" y="2231910"/>
              <a:ext cx="384228" cy="192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sp>
          <p:nvSpPr>
            <p:cNvPr id="88" name="직사각형 87"/>
            <p:cNvSpPr/>
            <p:nvPr/>
          </p:nvSpPr>
          <p:spPr bwMode="auto">
            <a:xfrm>
              <a:off x="2689448" y="2209800"/>
              <a:ext cx="719342" cy="31793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Trigger frame</a:t>
              </a:r>
              <a:endParaRPr kumimoji="0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9" name="직선 화살표 연결선 88"/>
            <p:cNvCxnSpPr/>
            <p:nvPr/>
          </p:nvCxnSpPr>
          <p:spPr bwMode="auto">
            <a:xfrm>
              <a:off x="3414351" y="3422863"/>
              <a:ext cx="51381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90" name="TextBox 89"/>
            <p:cNvSpPr txBox="1"/>
            <p:nvPr/>
          </p:nvSpPr>
          <p:spPr>
            <a:xfrm>
              <a:off x="3512443" y="3223755"/>
              <a:ext cx="384228" cy="192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sp>
          <p:nvSpPr>
            <p:cNvPr id="91" name="직사각형 90"/>
            <p:cNvSpPr/>
            <p:nvPr/>
          </p:nvSpPr>
          <p:spPr bwMode="auto">
            <a:xfrm>
              <a:off x="5164405" y="2785317"/>
              <a:ext cx="420395" cy="24143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Ack1</a:t>
              </a:r>
              <a:endParaRPr kumimoji="0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2" name="평행 사변형 91"/>
            <p:cNvSpPr/>
            <p:nvPr/>
          </p:nvSpPr>
          <p:spPr bwMode="auto">
            <a:xfrm>
              <a:off x="1137712" y="2369903"/>
              <a:ext cx="196184" cy="158966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3" name="직사각형 92"/>
            <p:cNvSpPr/>
            <p:nvPr/>
          </p:nvSpPr>
          <p:spPr bwMode="auto">
            <a:xfrm>
              <a:off x="1338227" y="2209800"/>
              <a:ext cx="836081" cy="128127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TXOP sharing for Relay operation </a:t>
              </a:r>
              <a:endParaRPr kumimoji="0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4" name="직사각형 93"/>
            <p:cNvSpPr/>
            <p:nvPr/>
          </p:nvSpPr>
          <p:spPr bwMode="auto">
            <a:xfrm>
              <a:off x="3919866" y="3178923"/>
              <a:ext cx="719342" cy="31793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PPDU1 </a:t>
              </a:r>
              <a:endParaRPr kumimoji="0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5" name="직선 화살표 연결선 94"/>
            <p:cNvCxnSpPr/>
            <p:nvPr/>
          </p:nvCxnSpPr>
          <p:spPr bwMode="auto">
            <a:xfrm>
              <a:off x="4645472" y="2957981"/>
              <a:ext cx="51381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96" name="TextBox 95"/>
            <p:cNvSpPr txBox="1"/>
            <p:nvPr/>
          </p:nvSpPr>
          <p:spPr>
            <a:xfrm>
              <a:off x="4713271" y="2758873"/>
              <a:ext cx="384228" cy="192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900" dirty="0"/>
            </a:p>
          </p:txBody>
        </p:sp>
        <p:sp>
          <p:nvSpPr>
            <p:cNvPr id="97" name="직사각형 96"/>
            <p:cNvSpPr/>
            <p:nvPr/>
          </p:nvSpPr>
          <p:spPr bwMode="auto">
            <a:xfrm>
              <a:off x="7334004" y="2296154"/>
              <a:ext cx="420395" cy="24143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Ack2</a:t>
              </a: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8" name="직선 화살표 연결선 97"/>
            <p:cNvCxnSpPr/>
            <p:nvPr/>
          </p:nvCxnSpPr>
          <p:spPr bwMode="auto">
            <a:xfrm>
              <a:off x="3097660" y="2538894"/>
              <a:ext cx="0" cy="48086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99" name="직선 화살표 연결선 98"/>
            <p:cNvCxnSpPr/>
            <p:nvPr/>
          </p:nvCxnSpPr>
          <p:spPr bwMode="auto">
            <a:xfrm>
              <a:off x="5374602" y="3024331"/>
              <a:ext cx="0" cy="48086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  <p:sp>
          <p:nvSpPr>
            <p:cNvPr id="100" name="직사각형 99"/>
            <p:cNvSpPr/>
            <p:nvPr/>
          </p:nvSpPr>
          <p:spPr bwMode="auto">
            <a:xfrm>
              <a:off x="8323288" y="2785317"/>
              <a:ext cx="420395" cy="24143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Ack3</a:t>
              </a: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1" name="직선 화살표 연결선 100"/>
            <p:cNvCxnSpPr/>
            <p:nvPr/>
          </p:nvCxnSpPr>
          <p:spPr bwMode="auto">
            <a:xfrm>
              <a:off x="5587018" y="2961298"/>
              <a:ext cx="51381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02" name="TextBox 101"/>
            <p:cNvSpPr txBox="1"/>
            <p:nvPr/>
          </p:nvSpPr>
          <p:spPr>
            <a:xfrm>
              <a:off x="5669137" y="2762191"/>
              <a:ext cx="384228" cy="192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cxnSp>
          <p:nvCxnSpPr>
            <p:cNvPr id="103" name="직선 화살표 연결선 102"/>
            <p:cNvCxnSpPr/>
            <p:nvPr/>
          </p:nvCxnSpPr>
          <p:spPr bwMode="auto">
            <a:xfrm>
              <a:off x="7812372" y="2965608"/>
              <a:ext cx="51381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04" name="TextBox 103"/>
            <p:cNvSpPr txBox="1"/>
            <p:nvPr/>
          </p:nvSpPr>
          <p:spPr>
            <a:xfrm>
              <a:off x="7910464" y="2766501"/>
              <a:ext cx="384228" cy="192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cxnSp>
          <p:nvCxnSpPr>
            <p:cNvPr id="105" name="직선 화살표 연결선 104"/>
            <p:cNvCxnSpPr/>
            <p:nvPr/>
          </p:nvCxnSpPr>
          <p:spPr bwMode="auto">
            <a:xfrm>
              <a:off x="3144000" y="2529336"/>
              <a:ext cx="0" cy="96173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6" name="직선 화살표 연결선 105"/>
            <p:cNvCxnSpPr>
              <a:stCxn id="94" idx="0"/>
            </p:cNvCxnSpPr>
            <p:nvPr/>
          </p:nvCxnSpPr>
          <p:spPr bwMode="auto">
            <a:xfrm flipV="1">
              <a:off x="4279537" y="3019763"/>
              <a:ext cx="0" cy="15916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07" name="직사각형 106"/>
            <p:cNvSpPr/>
            <p:nvPr/>
          </p:nvSpPr>
          <p:spPr bwMode="auto">
            <a:xfrm>
              <a:off x="6097441" y="2701944"/>
              <a:ext cx="719342" cy="31793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PPDU2 </a:t>
              </a:r>
              <a:endParaRPr kumimoji="0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8" name="직선 화살표 연결선 107"/>
            <p:cNvCxnSpPr>
              <a:stCxn id="107" idx="0"/>
            </p:cNvCxnSpPr>
            <p:nvPr/>
          </p:nvCxnSpPr>
          <p:spPr bwMode="auto">
            <a:xfrm flipV="1">
              <a:off x="6457112" y="2542784"/>
              <a:ext cx="0" cy="15916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9" name="직선 화살표 연결선 108"/>
            <p:cNvCxnSpPr/>
            <p:nvPr/>
          </p:nvCxnSpPr>
          <p:spPr bwMode="auto">
            <a:xfrm>
              <a:off x="6803547" y="2450559"/>
              <a:ext cx="51381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10" name="TextBox 109"/>
            <p:cNvSpPr txBox="1"/>
            <p:nvPr/>
          </p:nvSpPr>
          <p:spPr>
            <a:xfrm>
              <a:off x="6901639" y="2251451"/>
              <a:ext cx="384228" cy="192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cxnSp>
          <p:nvCxnSpPr>
            <p:cNvPr id="111" name="직선 화살표 연결선 110"/>
            <p:cNvCxnSpPr/>
            <p:nvPr/>
          </p:nvCxnSpPr>
          <p:spPr bwMode="auto">
            <a:xfrm>
              <a:off x="7526298" y="2529336"/>
              <a:ext cx="0" cy="48086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2" name="직선 화살표 연결선 111"/>
            <p:cNvCxnSpPr/>
            <p:nvPr/>
          </p:nvCxnSpPr>
          <p:spPr bwMode="auto">
            <a:xfrm>
              <a:off x="8500199" y="3022828"/>
              <a:ext cx="0" cy="48086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7781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of acknowledgment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altLang="ko-KR" dirty="0"/>
              <a:t>For the optimized procedure regarding the </a:t>
            </a:r>
            <a:r>
              <a:rPr lang="en-US" altLang="ko-KR" dirty="0" smtClean="0"/>
              <a:t>acknowledgment </a:t>
            </a:r>
            <a:r>
              <a:rPr lang="en-US" altLang="ko-KR" dirty="0"/>
              <a:t>transmission in the </a:t>
            </a:r>
            <a:r>
              <a:rPr lang="en-US" altLang="ko-KR" dirty="0" smtClean="0"/>
              <a:t>Relay operation, </a:t>
            </a:r>
            <a:r>
              <a:rPr lang="en-US" altLang="ko-KR" dirty="0"/>
              <a:t>we can consider the following. </a:t>
            </a:r>
          </a:p>
          <a:p>
            <a:pPr lvl="2"/>
            <a:r>
              <a:rPr lang="en-US" altLang="ko-KR" dirty="0"/>
              <a:t>In the </a:t>
            </a:r>
            <a:r>
              <a:rPr lang="en-US" altLang="ko-KR" dirty="0" smtClean="0"/>
              <a:t>Relay operation, Relay STA </a:t>
            </a:r>
            <a:r>
              <a:rPr lang="en-US" altLang="ko-KR" dirty="0"/>
              <a:t>may not be required to send the a</a:t>
            </a:r>
            <a:r>
              <a:rPr lang="en-US" altLang="ko-KR" dirty="0" smtClean="0"/>
              <a:t>cknowledgment </a:t>
            </a:r>
            <a:r>
              <a:rPr lang="en-US" altLang="ko-KR" dirty="0"/>
              <a:t>for received </a:t>
            </a:r>
            <a:r>
              <a:rPr lang="en-US" altLang="ko-KR" dirty="0" smtClean="0"/>
              <a:t>data.</a:t>
            </a:r>
          </a:p>
          <a:p>
            <a:pPr lvl="3"/>
            <a:r>
              <a:rPr lang="en-US" altLang="ko-KR" dirty="0" smtClean="0"/>
              <a:t>For example, in the Relay operation, </a:t>
            </a:r>
            <a:r>
              <a:rPr lang="en-US" altLang="ko-KR" dirty="0" smtClean="0"/>
              <a:t>the </a:t>
            </a:r>
            <a:r>
              <a:rPr lang="en-US" altLang="ko-KR" dirty="0" smtClean="0"/>
              <a:t>Relay </a:t>
            </a:r>
            <a:r>
              <a:rPr lang="en-US" altLang="ko-KR" dirty="0" smtClean="0"/>
              <a:t>STA</a:t>
            </a:r>
            <a:r>
              <a:rPr lang="en-US" altLang="ko-KR" dirty="0"/>
              <a:t> </a:t>
            </a:r>
            <a:r>
              <a:rPr lang="en-US" altLang="ko-KR" dirty="0" smtClean="0"/>
              <a:t>may be not required to send the acknowledgement. </a:t>
            </a:r>
            <a:endParaRPr lang="en-US" altLang="ko-KR" dirty="0"/>
          </a:p>
          <a:p>
            <a:pPr lvl="2"/>
            <a:r>
              <a:rPr lang="en-US" altLang="ko-KR" dirty="0"/>
              <a:t>According to the above, we can optimize the </a:t>
            </a:r>
            <a:r>
              <a:rPr lang="en-US" altLang="ko-KR" dirty="0" smtClean="0"/>
              <a:t>DL/UL Relay transmission </a:t>
            </a:r>
            <a:r>
              <a:rPr lang="en-US" altLang="ko-KR" dirty="0"/>
              <a:t>as follow</a:t>
            </a:r>
          </a:p>
          <a:p>
            <a:pPr lvl="3"/>
            <a:r>
              <a:rPr lang="en-US" altLang="ko-KR" dirty="0"/>
              <a:t>The </a:t>
            </a:r>
            <a:r>
              <a:rPr lang="en-US" altLang="ko-KR" dirty="0" err="1"/>
              <a:t>Ack</a:t>
            </a:r>
            <a:r>
              <a:rPr lang="en-US" altLang="ko-KR" dirty="0"/>
              <a:t> frame is only transmitted between AP and non-AP STA(s).</a:t>
            </a:r>
          </a:p>
          <a:p>
            <a:pPr lvl="4"/>
            <a:r>
              <a:rPr lang="en-US" altLang="ko-KR" dirty="0"/>
              <a:t>Since </a:t>
            </a:r>
            <a:r>
              <a:rPr lang="en-US" altLang="ko-KR" dirty="0" smtClean="0"/>
              <a:t>the non-AP STA(s) </a:t>
            </a:r>
            <a:r>
              <a:rPr lang="en-US" altLang="ko-KR" dirty="0"/>
              <a:t>participants </a:t>
            </a:r>
            <a:r>
              <a:rPr lang="en-US" altLang="ko-KR" dirty="0" smtClean="0"/>
              <a:t>is </a:t>
            </a:r>
            <a:r>
              <a:rPr lang="en-US" altLang="ko-KR" dirty="0"/>
              <a:t>associated-STA, </a:t>
            </a:r>
            <a:r>
              <a:rPr lang="en-US" altLang="ko-KR" dirty="0" smtClean="0"/>
              <a:t>the non-AP </a:t>
            </a:r>
            <a:r>
              <a:rPr lang="en-US" altLang="ko-KR" dirty="0"/>
              <a:t>STA can transmit the </a:t>
            </a:r>
            <a:r>
              <a:rPr lang="en-US" altLang="ko-KR" dirty="0" err="1"/>
              <a:t>Ack</a:t>
            </a:r>
            <a:r>
              <a:rPr lang="en-US" altLang="ko-KR" dirty="0"/>
              <a:t> frame to AP directly. </a:t>
            </a:r>
            <a:endParaRPr lang="en-US" altLang="ko-KR" dirty="0" smtClean="0"/>
          </a:p>
          <a:p>
            <a:pPr lvl="4"/>
            <a:endParaRPr lang="en-US" altLang="ko-KR" dirty="0" smtClean="0"/>
          </a:p>
          <a:p>
            <a:pPr lvl="4"/>
            <a:endParaRPr lang="en-US" altLang="ko-KR" dirty="0"/>
          </a:p>
          <a:p>
            <a:pPr lvl="4"/>
            <a:endParaRPr lang="en-US" altLang="ko-KR" dirty="0" smtClean="0"/>
          </a:p>
          <a:p>
            <a:pPr lvl="4"/>
            <a:endParaRPr lang="en-US" altLang="ko-KR" dirty="0"/>
          </a:p>
          <a:p>
            <a:pPr lvl="4"/>
            <a:endParaRPr lang="en-US" altLang="ko-KR" dirty="0" smtClean="0"/>
          </a:p>
          <a:p>
            <a:pPr lvl="4"/>
            <a:endParaRPr lang="en-US" altLang="ko-KR" dirty="0"/>
          </a:p>
          <a:p>
            <a:pPr lvl="4"/>
            <a:endParaRPr lang="en-US" altLang="ko-KR" dirty="0" smtClean="0"/>
          </a:p>
          <a:p>
            <a:pPr marL="1543050" lvl="4" indent="0">
              <a:buNone/>
            </a:pPr>
            <a:endParaRPr lang="en-US" altLang="ko-KR" dirty="0"/>
          </a:p>
          <a:p>
            <a:pPr marL="1543050" lvl="4" indent="0">
              <a:buNone/>
            </a:pPr>
            <a:r>
              <a:rPr lang="en-US" altLang="ko-KR" dirty="0"/>
              <a:t> </a:t>
            </a:r>
            <a:endParaRPr lang="en-US" altLang="ko-KR" dirty="0" smtClean="0"/>
          </a:p>
          <a:p>
            <a:pPr marL="1543050" lvl="4" indent="0">
              <a:buNone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447800" y="4038599"/>
            <a:ext cx="6705600" cy="1075349"/>
            <a:chOff x="914400" y="2362200"/>
            <a:chExt cx="6858000" cy="1295400"/>
          </a:xfrm>
        </p:grpSpPr>
        <p:cxnSp>
          <p:nvCxnSpPr>
            <p:cNvPr id="8" name="직선 연결선 7"/>
            <p:cNvCxnSpPr/>
            <p:nvPr/>
          </p:nvCxnSpPr>
          <p:spPr bwMode="auto">
            <a:xfrm flipV="1">
              <a:off x="1531414" y="2709161"/>
              <a:ext cx="6240986" cy="15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직선 연결선 8"/>
            <p:cNvCxnSpPr/>
            <p:nvPr/>
          </p:nvCxnSpPr>
          <p:spPr bwMode="auto">
            <a:xfrm>
              <a:off x="1531414" y="3179504"/>
              <a:ext cx="6240986" cy="160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직선 연결선 9"/>
            <p:cNvCxnSpPr/>
            <p:nvPr/>
          </p:nvCxnSpPr>
          <p:spPr bwMode="auto">
            <a:xfrm>
              <a:off x="1531414" y="3648284"/>
              <a:ext cx="6240986" cy="672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1219200" y="2453994"/>
              <a:ext cx="3481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AP</a:t>
              </a:r>
              <a:endParaRPr lang="ko-KR" altLang="en-US" sz="1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41146" y="2912958"/>
              <a:ext cx="775781" cy="2966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Relay STA</a:t>
              </a:r>
              <a:endParaRPr lang="ko-KR" altLang="en-US" sz="1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14400" y="3371922"/>
              <a:ext cx="102303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Non-AP STA(s)</a:t>
              </a:r>
              <a:endParaRPr lang="ko-KR" altLang="en-US" sz="1000" dirty="0"/>
            </a:p>
          </p:txBody>
        </p:sp>
        <p:sp>
          <p:nvSpPr>
            <p:cNvPr id="14" name="평행 사변형 13"/>
            <p:cNvSpPr/>
            <p:nvPr/>
          </p:nvSpPr>
          <p:spPr bwMode="auto">
            <a:xfrm>
              <a:off x="1656861" y="2555204"/>
              <a:ext cx="220490" cy="154969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5" name="직선 화살표 연결선 14"/>
            <p:cNvCxnSpPr/>
            <p:nvPr/>
          </p:nvCxnSpPr>
          <p:spPr bwMode="auto">
            <a:xfrm>
              <a:off x="3099176" y="2556301"/>
              <a:ext cx="57747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3209421" y="2362200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SIFS</a:t>
              </a:r>
              <a:endParaRPr lang="ko-KR" altLang="en-US" sz="1000" dirty="0"/>
            </a:p>
          </p:txBody>
        </p:sp>
        <p:sp>
          <p:nvSpPr>
            <p:cNvPr id="17" name="직사각형 16"/>
            <p:cNvSpPr/>
            <p:nvPr/>
          </p:nvSpPr>
          <p:spPr bwMode="auto">
            <a:xfrm>
              <a:off x="3680132" y="2399225"/>
              <a:ext cx="808464" cy="30993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PPDU1 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8" name="직선 화살표 연결선 17"/>
            <p:cNvCxnSpPr/>
            <p:nvPr/>
          </p:nvCxnSpPr>
          <p:spPr bwMode="auto">
            <a:xfrm>
              <a:off x="4494846" y="2556301"/>
              <a:ext cx="57747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4605091" y="2362200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SIFS</a:t>
              </a:r>
              <a:endParaRPr lang="ko-KR" altLang="en-US" sz="1000" dirty="0"/>
            </a:p>
          </p:txBody>
        </p:sp>
        <p:sp>
          <p:nvSpPr>
            <p:cNvPr id="20" name="직사각형 19"/>
            <p:cNvSpPr/>
            <p:nvPr/>
          </p:nvSpPr>
          <p:spPr bwMode="auto">
            <a:xfrm>
              <a:off x="2161503" y="2399225"/>
              <a:ext cx="939666" cy="124905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TXOP sharing for Relay operation 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직사각형 20"/>
            <p:cNvSpPr/>
            <p:nvPr/>
          </p:nvSpPr>
          <p:spPr bwMode="auto">
            <a:xfrm>
              <a:off x="5105400" y="2885610"/>
              <a:ext cx="808464" cy="30993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PPDU2 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직사각형 21"/>
            <p:cNvSpPr/>
            <p:nvPr/>
          </p:nvSpPr>
          <p:spPr bwMode="auto">
            <a:xfrm>
              <a:off x="6506123" y="3419639"/>
              <a:ext cx="472479" cy="23536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Ack1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3" name="직선 화살표 연결선 22"/>
            <p:cNvCxnSpPr/>
            <p:nvPr/>
          </p:nvCxnSpPr>
          <p:spPr bwMode="auto">
            <a:xfrm>
              <a:off x="4138919" y="2720044"/>
              <a:ext cx="0" cy="46877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4" name="직선 화살표 연결선 23"/>
            <p:cNvCxnSpPr/>
            <p:nvPr/>
          </p:nvCxnSpPr>
          <p:spPr bwMode="auto">
            <a:xfrm>
              <a:off x="5551929" y="3188822"/>
              <a:ext cx="0" cy="46877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5" name="직선 화살표 연결선 24"/>
            <p:cNvCxnSpPr/>
            <p:nvPr/>
          </p:nvCxnSpPr>
          <p:spPr bwMode="auto">
            <a:xfrm>
              <a:off x="5937978" y="3545638"/>
              <a:ext cx="57747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6048223" y="3351537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SIFS</a:t>
              </a:r>
              <a:endParaRPr lang="ko-KR" altLang="en-US" sz="1000" dirty="0"/>
            </a:p>
          </p:txBody>
        </p:sp>
        <p:cxnSp>
          <p:nvCxnSpPr>
            <p:cNvPr id="27" name="직선 화살표 연결선 26"/>
            <p:cNvCxnSpPr/>
            <p:nvPr/>
          </p:nvCxnSpPr>
          <p:spPr bwMode="auto">
            <a:xfrm flipV="1">
              <a:off x="6705600" y="2720044"/>
              <a:ext cx="0" cy="69959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8" name="평행 사변형 27"/>
            <p:cNvSpPr/>
            <p:nvPr/>
          </p:nvSpPr>
          <p:spPr bwMode="auto">
            <a:xfrm>
              <a:off x="1798472" y="2553314"/>
              <a:ext cx="220490" cy="154969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평행 사변형 28"/>
            <p:cNvSpPr/>
            <p:nvPr/>
          </p:nvSpPr>
          <p:spPr bwMode="auto">
            <a:xfrm>
              <a:off x="1939127" y="2556182"/>
              <a:ext cx="220490" cy="154969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1436604" y="5334000"/>
            <a:ext cx="7239000" cy="1041442"/>
            <a:chOff x="533400" y="2209800"/>
            <a:chExt cx="7620000" cy="1261671"/>
          </a:xfrm>
        </p:grpSpPr>
        <p:cxnSp>
          <p:nvCxnSpPr>
            <p:cNvPr id="31" name="직선 연결선 30"/>
            <p:cNvCxnSpPr/>
            <p:nvPr/>
          </p:nvCxnSpPr>
          <p:spPr bwMode="auto">
            <a:xfrm>
              <a:off x="1150414" y="2521300"/>
              <a:ext cx="7002986" cy="804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2" name="직선 연결선 31"/>
            <p:cNvCxnSpPr/>
            <p:nvPr/>
          </p:nvCxnSpPr>
          <p:spPr bwMode="auto">
            <a:xfrm>
              <a:off x="1150414" y="2990079"/>
              <a:ext cx="7002986" cy="1693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직선 연결선 32"/>
            <p:cNvCxnSpPr/>
            <p:nvPr/>
          </p:nvCxnSpPr>
          <p:spPr bwMode="auto">
            <a:xfrm flipV="1">
              <a:off x="1150414" y="3458855"/>
              <a:ext cx="7002986" cy="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4" name="평행 사변형 33"/>
            <p:cNvSpPr/>
            <p:nvPr/>
          </p:nvSpPr>
          <p:spPr bwMode="auto">
            <a:xfrm>
              <a:off x="1416252" y="2366604"/>
              <a:ext cx="220491" cy="154969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38200" y="2302114"/>
              <a:ext cx="3481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AP</a:t>
              </a:r>
              <a:endParaRPr lang="ko-KR" altLang="en-US" sz="10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60146" y="2763682"/>
              <a:ext cx="798464" cy="298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Relay STA</a:t>
              </a:r>
              <a:endParaRPr lang="ko-KR" altLang="en-US" sz="10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33400" y="3225250"/>
              <a:ext cx="102303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Non-AP STA(s)</a:t>
              </a:r>
              <a:endParaRPr lang="ko-KR" altLang="en-US" sz="1000" dirty="0"/>
            </a:p>
          </p:txBody>
        </p:sp>
        <p:sp>
          <p:nvSpPr>
            <p:cNvPr id="38" name="평행 사변형 37"/>
            <p:cNvSpPr/>
            <p:nvPr/>
          </p:nvSpPr>
          <p:spPr bwMode="auto">
            <a:xfrm>
              <a:off x="1276558" y="2365779"/>
              <a:ext cx="220491" cy="154969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9" name="직선 화살표 연결선 38"/>
            <p:cNvCxnSpPr/>
            <p:nvPr/>
          </p:nvCxnSpPr>
          <p:spPr bwMode="auto">
            <a:xfrm>
              <a:off x="2718176" y="2425455"/>
              <a:ext cx="57747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2828421" y="2231354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SIFS</a:t>
              </a:r>
              <a:endParaRPr lang="ko-KR" altLang="en-US" sz="900" dirty="0"/>
            </a:p>
          </p:txBody>
        </p:sp>
        <p:sp>
          <p:nvSpPr>
            <p:cNvPr id="41" name="직사각형 40"/>
            <p:cNvSpPr/>
            <p:nvPr/>
          </p:nvSpPr>
          <p:spPr bwMode="auto">
            <a:xfrm>
              <a:off x="3299132" y="2209800"/>
              <a:ext cx="808464" cy="30993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Trigger frame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2" name="직선 화살표 연결선 41"/>
            <p:cNvCxnSpPr/>
            <p:nvPr/>
          </p:nvCxnSpPr>
          <p:spPr bwMode="auto">
            <a:xfrm>
              <a:off x="4113846" y="3392361"/>
              <a:ext cx="57747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4224091" y="3198260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SIFS</a:t>
              </a:r>
              <a:endParaRPr lang="ko-KR" altLang="en-US" sz="900" dirty="0"/>
            </a:p>
          </p:txBody>
        </p:sp>
        <p:sp>
          <p:nvSpPr>
            <p:cNvPr id="44" name="평행 사변형 43"/>
            <p:cNvSpPr/>
            <p:nvPr/>
          </p:nvSpPr>
          <p:spPr bwMode="auto">
            <a:xfrm>
              <a:off x="1555146" y="2365877"/>
              <a:ext cx="220490" cy="154969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5" name="직사각형 44"/>
            <p:cNvSpPr/>
            <p:nvPr/>
          </p:nvSpPr>
          <p:spPr bwMode="auto">
            <a:xfrm>
              <a:off x="1780503" y="2209800"/>
              <a:ext cx="939666" cy="124905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TXOP sharing for Relay operation 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직사각형 45"/>
            <p:cNvSpPr/>
            <p:nvPr/>
          </p:nvSpPr>
          <p:spPr bwMode="auto">
            <a:xfrm>
              <a:off x="4681991" y="3154555"/>
              <a:ext cx="808464" cy="30993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PPDU1 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7" name="직선 화살표 연결선 46"/>
            <p:cNvCxnSpPr/>
            <p:nvPr/>
          </p:nvCxnSpPr>
          <p:spPr bwMode="auto">
            <a:xfrm>
              <a:off x="5497496" y="2939168"/>
              <a:ext cx="57747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48" name="TextBox 47"/>
            <p:cNvSpPr txBox="1"/>
            <p:nvPr/>
          </p:nvSpPr>
          <p:spPr>
            <a:xfrm>
              <a:off x="5573696" y="2745067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SIFS</a:t>
              </a:r>
              <a:endParaRPr lang="ko-KR" altLang="en-US" sz="1000" dirty="0"/>
            </a:p>
          </p:txBody>
        </p:sp>
        <p:sp>
          <p:nvSpPr>
            <p:cNvPr id="49" name="직사각형 48"/>
            <p:cNvSpPr/>
            <p:nvPr/>
          </p:nvSpPr>
          <p:spPr bwMode="auto">
            <a:xfrm>
              <a:off x="7465021" y="2293983"/>
              <a:ext cx="472479" cy="23536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Ack3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0" name="직선 화살표 연결선 49"/>
            <p:cNvCxnSpPr/>
            <p:nvPr/>
          </p:nvCxnSpPr>
          <p:spPr bwMode="auto">
            <a:xfrm>
              <a:off x="3757919" y="2530619"/>
              <a:ext cx="0" cy="46877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1" name="직선 화살표 연결선 50"/>
            <p:cNvCxnSpPr/>
            <p:nvPr/>
          </p:nvCxnSpPr>
          <p:spPr bwMode="auto">
            <a:xfrm>
              <a:off x="3810000" y="2521301"/>
              <a:ext cx="0" cy="93755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2" name="직선 화살표 연결선 51"/>
            <p:cNvCxnSpPr>
              <a:stCxn id="46" idx="0"/>
            </p:cNvCxnSpPr>
            <p:nvPr/>
          </p:nvCxnSpPr>
          <p:spPr bwMode="auto">
            <a:xfrm flipV="1">
              <a:off x="5086223" y="2999397"/>
              <a:ext cx="0" cy="1551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3" name="직사각형 52"/>
            <p:cNvSpPr/>
            <p:nvPr/>
          </p:nvSpPr>
          <p:spPr bwMode="auto">
            <a:xfrm>
              <a:off x="6075255" y="2697081"/>
              <a:ext cx="808464" cy="30993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PPDU2 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4" name="직선 화살표 연결선 53"/>
            <p:cNvCxnSpPr>
              <a:stCxn id="53" idx="0"/>
            </p:cNvCxnSpPr>
            <p:nvPr/>
          </p:nvCxnSpPr>
          <p:spPr bwMode="auto">
            <a:xfrm flipV="1">
              <a:off x="6479487" y="2541923"/>
              <a:ext cx="0" cy="1551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5" name="직선 화살표 연결선 54"/>
            <p:cNvCxnSpPr/>
            <p:nvPr/>
          </p:nvCxnSpPr>
          <p:spPr bwMode="auto">
            <a:xfrm>
              <a:off x="6868843" y="2444505"/>
              <a:ext cx="57747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6979088" y="2250404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SIFS</a:t>
              </a:r>
              <a:endParaRPr lang="ko-KR" altLang="en-US" sz="900" dirty="0"/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720613" y="4549571"/>
            <a:ext cx="727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DL case </a:t>
            </a:r>
            <a:endParaRPr lang="ko-KR" alt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85800" y="5757606"/>
            <a:ext cx="727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UL case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42433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In this contribution, we investigated the procedure for the Relay operation in DL and UL transmission. </a:t>
            </a:r>
          </a:p>
          <a:p>
            <a:pPr lvl="1"/>
            <a:r>
              <a:rPr lang="en-US" altLang="ko-KR" dirty="0" smtClean="0"/>
              <a:t>For the efficient transmission and management by AP, we can consider using the TXOP sharing in advance of the Relay transmission. </a:t>
            </a:r>
          </a:p>
          <a:p>
            <a:pPr lvl="2"/>
            <a:r>
              <a:rPr lang="en-US" altLang="ko-KR" dirty="0" smtClean="0"/>
              <a:t>In a TXOP sharing mode for Relay operation, both transmissions between AP and Relay STA and between Relay STA and non-AP STA are performed. 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DL, to indicate that the transmitted PPDU is for the Relay operation, an indication can be included in the PPDU, for example, U-SIG or UHR-SIG. </a:t>
            </a:r>
          </a:p>
          <a:p>
            <a:pPr lvl="5"/>
            <a:endParaRPr lang="en-US" altLang="ko-KR" dirty="0" smtClean="0"/>
          </a:p>
          <a:p>
            <a:pPr lvl="1"/>
            <a:r>
              <a:rPr lang="en-US" altLang="ko-KR" dirty="0" smtClean="0"/>
              <a:t>In UL, to initiate the Relay operation, AP sends the trigger frame to both Relay STA and non-AP STA(s). </a:t>
            </a:r>
          </a:p>
          <a:p>
            <a:pPr lvl="2"/>
            <a:r>
              <a:rPr lang="en-US" altLang="ko-KR" dirty="0"/>
              <a:t>By using the Trigger frame, non-AP STAs can transmit the signal simultaneously and </a:t>
            </a:r>
            <a:r>
              <a:rPr lang="en-US" altLang="ko-KR" dirty="0" smtClean="0"/>
              <a:t>Relay STA </a:t>
            </a:r>
            <a:r>
              <a:rPr lang="en-US" altLang="ko-KR" dirty="0"/>
              <a:t>can prepare the receiving from the non-AP STAs</a:t>
            </a:r>
            <a:r>
              <a:rPr lang="en-US" altLang="ko-KR" dirty="0" smtClean="0"/>
              <a:t>.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Also, </a:t>
            </a:r>
            <a:r>
              <a:rPr lang="en-US" altLang="ko-KR" dirty="0"/>
              <a:t>we </a:t>
            </a:r>
            <a:r>
              <a:rPr lang="en-US" altLang="ko-KR" dirty="0" smtClean="0"/>
              <a:t>considered </a:t>
            </a:r>
            <a:r>
              <a:rPr lang="en-US" altLang="ko-KR" dirty="0"/>
              <a:t>how to transmit the </a:t>
            </a:r>
            <a:r>
              <a:rPr lang="en-US" altLang="ko-KR" dirty="0" smtClean="0"/>
              <a:t>acknowledgment </a:t>
            </a:r>
            <a:r>
              <a:rPr lang="en-US" altLang="ko-KR" dirty="0"/>
              <a:t>for data exchange between </a:t>
            </a:r>
            <a:r>
              <a:rPr lang="en-US" altLang="ko-KR" dirty="0" smtClean="0"/>
              <a:t>Relay STA </a:t>
            </a:r>
            <a:r>
              <a:rPr lang="en-US" altLang="ko-KR" dirty="0"/>
              <a:t>and non-AP STA(s) as well as AP and </a:t>
            </a:r>
            <a:r>
              <a:rPr lang="en-US" altLang="ko-KR" dirty="0" smtClean="0"/>
              <a:t>Relay STA. </a:t>
            </a:r>
          </a:p>
          <a:p>
            <a:pPr lvl="2"/>
            <a:r>
              <a:rPr lang="en-US" altLang="ko-KR" dirty="0"/>
              <a:t>To improve the efficiency of </a:t>
            </a:r>
            <a:r>
              <a:rPr lang="en-US" altLang="ko-KR" dirty="0" smtClean="0"/>
              <a:t>Relay operation, </a:t>
            </a:r>
            <a:r>
              <a:rPr lang="en-US" altLang="ko-KR" dirty="0"/>
              <a:t>we need to more discussion ways to transmit the </a:t>
            </a:r>
            <a:r>
              <a:rPr lang="en-US" altLang="ko-KR" dirty="0" err="1"/>
              <a:t>ack</a:t>
            </a:r>
            <a:r>
              <a:rPr lang="en-US" altLang="ko-KR" dirty="0"/>
              <a:t> frame in </a:t>
            </a:r>
            <a:r>
              <a:rPr lang="en-US" altLang="ko-KR" dirty="0" smtClean="0"/>
              <a:t>Relay operation.   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5418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</a:t>
            </a:r>
            <a:r>
              <a:rPr lang="en-US" altLang="ko-KR" dirty="0"/>
              <a:t>1] </a:t>
            </a:r>
            <a:r>
              <a:rPr lang="en-US" altLang="ko-KR" dirty="0" smtClean="0"/>
              <a:t>11-23-0042-00-0uhr-Thought </a:t>
            </a:r>
            <a:r>
              <a:rPr lang="en-US" altLang="ko-KR" dirty="0"/>
              <a:t>for Range Extension in UHR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940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In the previous meeting, we introduced the </a:t>
            </a:r>
            <a:r>
              <a:rPr lang="en-US" altLang="ko-KR" dirty="0" smtClean="0"/>
              <a:t>Relay operation in UHR to improve the transmission reliability as well as improve Throughput.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also addressed the various consideration points described in [1] to support the Relay transmission in UHR. </a:t>
            </a:r>
          </a:p>
          <a:p>
            <a:pPr lvl="1"/>
            <a:r>
              <a:rPr lang="en-US" altLang="ko-KR" dirty="0" smtClean="0"/>
              <a:t>Definition of a type of Relay STA</a:t>
            </a:r>
          </a:p>
          <a:p>
            <a:pPr lvl="1"/>
            <a:r>
              <a:rPr lang="en-US" altLang="ko-KR" dirty="0" smtClean="0"/>
              <a:t>TXOP sharing for Relay transmission </a:t>
            </a:r>
          </a:p>
          <a:p>
            <a:pPr lvl="1"/>
            <a:r>
              <a:rPr lang="en-US" altLang="ko-KR" dirty="0" err="1" smtClean="0"/>
              <a:t>QoS</a:t>
            </a:r>
            <a:r>
              <a:rPr lang="en-US" altLang="ko-KR" dirty="0" smtClean="0"/>
              <a:t> enhancement method</a:t>
            </a:r>
          </a:p>
          <a:p>
            <a:pPr lvl="1"/>
            <a:r>
              <a:rPr lang="en-US" altLang="ko-KR" dirty="0" smtClean="0"/>
              <a:t>Etc.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In this contribution, we examine carefully the Relay transmission for DL and UL in UHR based on the introduced considerations.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3178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Relay operation in UHR(1/4)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The announcement </a:t>
            </a:r>
            <a:r>
              <a:rPr lang="en-US" altLang="ko-KR" dirty="0"/>
              <a:t>of </a:t>
            </a:r>
            <a:r>
              <a:rPr lang="en-US" altLang="ko-KR" dirty="0" smtClean="0"/>
              <a:t>Relay operation</a:t>
            </a:r>
            <a:endParaRPr lang="en-US" altLang="ko-KR" dirty="0"/>
          </a:p>
          <a:p>
            <a:pPr lvl="1"/>
            <a:r>
              <a:rPr lang="en-US" altLang="ko-KR" dirty="0" smtClean="0"/>
              <a:t>In a BSS, the</a:t>
            </a:r>
            <a:r>
              <a:rPr lang="ko-KR" altLang="en-US" dirty="0" smtClean="0"/>
              <a:t> </a:t>
            </a:r>
            <a:r>
              <a:rPr lang="en-US" altLang="ko-KR" dirty="0" smtClean="0"/>
              <a:t>Relay operation is announced by the AP through the management frame such as the beacon.</a:t>
            </a:r>
          </a:p>
          <a:p>
            <a:pPr lvl="2"/>
            <a:r>
              <a:rPr lang="en-US" altLang="ko-KR" dirty="0" smtClean="0"/>
              <a:t>The following information may</a:t>
            </a:r>
            <a:r>
              <a:rPr lang="ko-KR" altLang="en-US" dirty="0" smtClean="0"/>
              <a:t> </a:t>
            </a:r>
            <a:r>
              <a:rPr lang="en-US" altLang="ko-KR" dirty="0" smtClean="0"/>
              <a:t>be contained in the beacon frame to notify the Relay operation. </a:t>
            </a:r>
          </a:p>
          <a:p>
            <a:pPr lvl="3"/>
            <a:r>
              <a:rPr lang="en-US" altLang="ko-KR" dirty="0" smtClean="0"/>
              <a:t>The support of Relay operation. </a:t>
            </a:r>
          </a:p>
          <a:p>
            <a:pPr lvl="4"/>
            <a:r>
              <a:rPr lang="en-US" altLang="ko-KR" dirty="0" smtClean="0"/>
              <a:t>It indicates whether AP supports Relay operation or not in a BSS. So. It can be defined as a AP’s capability. </a:t>
            </a:r>
          </a:p>
          <a:p>
            <a:pPr lvl="3"/>
            <a:r>
              <a:rPr lang="en-US" altLang="ko-KR" dirty="0" smtClean="0"/>
              <a:t>Enabling of Relay operation</a:t>
            </a:r>
          </a:p>
          <a:p>
            <a:pPr lvl="4"/>
            <a:r>
              <a:rPr lang="en-US" altLang="ko-KR" dirty="0" smtClean="0"/>
              <a:t>When Relay operation is supported, it indicates whether Relay operation is possible. Also, it can include the operation parameters that can be supported at a maximum in Relay operation. </a:t>
            </a:r>
          </a:p>
          <a:p>
            <a:pPr lvl="5"/>
            <a:r>
              <a:rPr lang="en-US" altLang="ko-KR" dirty="0" smtClean="0"/>
              <a:t>For example, </a:t>
            </a:r>
            <a:r>
              <a:rPr lang="en-US" altLang="ko-KR" dirty="0" err="1" smtClean="0"/>
              <a:t>Nss</a:t>
            </a:r>
            <a:r>
              <a:rPr lang="en-US" altLang="ko-KR" dirty="0" smtClean="0"/>
              <a:t>, MCS, BW, etc. </a:t>
            </a:r>
          </a:p>
          <a:p>
            <a:pPr lvl="4"/>
            <a:r>
              <a:rPr lang="en-US" altLang="ko-KR" dirty="0" smtClean="0"/>
              <a:t>Based </a:t>
            </a:r>
            <a:r>
              <a:rPr lang="en-US" altLang="ko-KR" dirty="0"/>
              <a:t>on the association with </a:t>
            </a:r>
            <a:r>
              <a:rPr lang="en-US" altLang="ko-KR" dirty="0" smtClean="0"/>
              <a:t>Relay STA, </a:t>
            </a:r>
            <a:r>
              <a:rPr lang="en-US" altLang="ko-KR" dirty="0"/>
              <a:t>AP </a:t>
            </a:r>
            <a:r>
              <a:rPr lang="en-US" altLang="ko-KR" dirty="0" smtClean="0"/>
              <a:t>may </a:t>
            </a:r>
            <a:r>
              <a:rPr lang="en-US" altLang="ko-KR" dirty="0"/>
              <a:t>compose the information for the enabling of </a:t>
            </a:r>
            <a:r>
              <a:rPr lang="en-US" altLang="ko-KR" dirty="0" smtClean="0"/>
              <a:t>Relay operation </a:t>
            </a:r>
            <a:r>
              <a:rPr lang="en-US" altLang="ko-KR" dirty="0"/>
              <a:t>transmitted on the beacon frame. 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Through receiving the beacon frame, the non-AP STA can recognize the support of Relay operation in a BSS. And, AP also can identify which non-AP STA has a capability for Relay operation through the association.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5760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Relay operation </a:t>
            </a:r>
            <a:r>
              <a:rPr lang="en-US" altLang="ko-KR" dirty="0"/>
              <a:t>in </a:t>
            </a:r>
            <a:r>
              <a:rPr lang="en-US" altLang="ko-KR" dirty="0" smtClean="0"/>
              <a:t>UHR(2/4)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Identification of the Relay STA</a:t>
            </a:r>
          </a:p>
          <a:p>
            <a:pPr lvl="1"/>
            <a:r>
              <a:rPr lang="en-US" altLang="ko-KR" dirty="0"/>
              <a:t>As described in [1], since </a:t>
            </a:r>
            <a:r>
              <a:rPr lang="en-US" altLang="ko-KR" dirty="0" smtClean="0"/>
              <a:t>Relay STA </a:t>
            </a:r>
            <a:r>
              <a:rPr lang="en-US" altLang="ko-KR" dirty="0"/>
              <a:t>is defined as a non-AP STA, it also performs the association procedure for AP. </a:t>
            </a:r>
          </a:p>
          <a:p>
            <a:pPr lvl="2"/>
            <a:r>
              <a:rPr lang="en-US" altLang="ko-KR" dirty="0" smtClean="0"/>
              <a:t>So, AP can identify the Relay STA through the exchange of association frame including the Relay STA’s capabilities. </a:t>
            </a:r>
          </a:p>
          <a:p>
            <a:pPr lvl="3"/>
            <a:r>
              <a:rPr lang="en-US" altLang="ko-KR" dirty="0" smtClean="0"/>
              <a:t>The specific capability may indicate whether non-AP STA is Relay STA or not.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/>
              <a:t>The AID for the </a:t>
            </a:r>
            <a:r>
              <a:rPr lang="en-US" altLang="ko-KR" dirty="0" smtClean="0"/>
              <a:t>Relay STA </a:t>
            </a:r>
            <a:r>
              <a:rPr lang="en-US" altLang="ko-KR" dirty="0"/>
              <a:t>may be set to in the range of 1 to 2007 as same with the non-AP STA or may be selected from a specific value or range that is not currently in use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This AID can be used to notify the Relay STA to non-AP STA in a BSS. </a:t>
            </a:r>
            <a:endParaRPr lang="en-US" altLang="ko-KR" dirty="0"/>
          </a:p>
          <a:p>
            <a:pPr lvl="3"/>
            <a:r>
              <a:rPr lang="en-US" altLang="ko-KR" dirty="0" smtClean="0"/>
              <a:t>If one</a:t>
            </a:r>
            <a:r>
              <a:rPr lang="ko-KR" altLang="en-US" dirty="0" smtClean="0"/>
              <a:t> </a:t>
            </a:r>
            <a:r>
              <a:rPr lang="en-US" altLang="ko-KR" dirty="0" smtClean="0"/>
              <a:t>of AID in the same range for non-AP STA is used, we may need to consider additional signaling to indicate the Relay STA with AID.     </a:t>
            </a:r>
            <a:endParaRPr lang="ko-KR" altLang="en-US" dirty="0"/>
          </a:p>
          <a:p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25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Relay operation </a:t>
            </a:r>
            <a:r>
              <a:rPr lang="en-US" altLang="ko-KR" dirty="0"/>
              <a:t>in </a:t>
            </a:r>
            <a:r>
              <a:rPr lang="en-US" altLang="ko-KR" dirty="0" smtClean="0"/>
              <a:t>UHR(3/4)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/>
              <a:t>TXOP Sharing for </a:t>
            </a:r>
            <a:r>
              <a:rPr lang="en-US" altLang="ko-KR" dirty="0" smtClean="0"/>
              <a:t>Relay operation</a:t>
            </a:r>
          </a:p>
          <a:p>
            <a:pPr lvl="1"/>
            <a:r>
              <a:rPr lang="en-US" altLang="ko-KR" dirty="0" smtClean="0"/>
              <a:t>In Relay operation, we should consider the both transmission </a:t>
            </a:r>
            <a:r>
              <a:rPr lang="en-US" altLang="ko-KR" dirty="0"/>
              <a:t>between AP and </a:t>
            </a:r>
            <a:r>
              <a:rPr lang="en-US" altLang="ko-KR" dirty="0" smtClean="0"/>
              <a:t>Relay STA </a:t>
            </a:r>
            <a:r>
              <a:rPr lang="en-US" altLang="ko-KR" dirty="0"/>
              <a:t>and </a:t>
            </a:r>
            <a:r>
              <a:rPr lang="en-US" altLang="ko-KR" dirty="0" smtClean="0"/>
              <a:t>the transmission </a:t>
            </a:r>
            <a:r>
              <a:rPr lang="en-US" altLang="ko-KR" dirty="0"/>
              <a:t>between </a:t>
            </a:r>
            <a:r>
              <a:rPr lang="en-US" altLang="ko-KR" dirty="0" smtClean="0"/>
              <a:t>Relay STA </a:t>
            </a:r>
            <a:r>
              <a:rPr lang="en-US" altLang="ko-KR" dirty="0"/>
              <a:t>and non-AP </a:t>
            </a:r>
            <a:r>
              <a:rPr lang="en-US" altLang="ko-KR" dirty="0" smtClean="0"/>
              <a:t>STA(s</a:t>
            </a:r>
            <a:r>
              <a:rPr lang="en-US" altLang="ko-KR" dirty="0"/>
              <a:t>). </a:t>
            </a:r>
            <a:endParaRPr lang="en-US" altLang="ko-KR" dirty="0" smtClean="0"/>
          </a:p>
          <a:p>
            <a:pPr lvl="4"/>
            <a:endParaRPr lang="en-US" altLang="ko-KR" dirty="0"/>
          </a:p>
          <a:p>
            <a:pPr lvl="1"/>
            <a:r>
              <a:rPr lang="en-US" altLang="ko-KR" dirty="0" smtClean="0"/>
              <a:t>Herein, to </a:t>
            </a:r>
            <a:r>
              <a:rPr lang="en-US" altLang="ko-KR" dirty="0"/>
              <a:t>protect and guarantee </a:t>
            </a:r>
            <a:r>
              <a:rPr lang="en-US" altLang="ko-KR" dirty="0" smtClean="0"/>
              <a:t>the </a:t>
            </a:r>
            <a:r>
              <a:rPr lang="en-US" altLang="ko-KR" dirty="0"/>
              <a:t>transmission between </a:t>
            </a:r>
            <a:r>
              <a:rPr lang="en-US" altLang="ko-KR" dirty="0" smtClean="0"/>
              <a:t>Relay STA </a:t>
            </a:r>
            <a:r>
              <a:rPr lang="en-US" altLang="ko-KR" dirty="0"/>
              <a:t>and non-AP </a:t>
            </a:r>
            <a:r>
              <a:rPr lang="en-US" altLang="ko-KR" dirty="0" smtClean="0"/>
              <a:t>STA, we </a:t>
            </a:r>
            <a:r>
              <a:rPr lang="en-US" altLang="ko-KR" dirty="0"/>
              <a:t>can consider applying the TXOP sharing procedure </a:t>
            </a:r>
            <a:r>
              <a:rPr lang="en-US" altLang="ko-KR" dirty="0" smtClean="0"/>
              <a:t>defined in 11be in the Relay operation.</a:t>
            </a:r>
          </a:p>
          <a:p>
            <a:pPr lvl="2"/>
            <a:r>
              <a:rPr lang="en-US" altLang="ko-KR" dirty="0" smtClean="0"/>
              <a:t>By using the TXS TF, AP can allocate the time duration to Relay STA for transmission between Relay STA and non-AP STA. </a:t>
            </a:r>
          </a:p>
          <a:p>
            <a:pPr marL="857250" lvl="2" indent="0">
              <a:buNone/>
            </a:pPr>
            <a:r>
              <a:rPr lang="en-US" altLang="ko-KR" dirty="0" smtClean="0"/>
              <a:t> </a:t>
            </a:r>
          </a:p>
          <a:p>
            <a:pPr marL="857250" lvl="2" indent="0">
              <a:buNone/>
            </a:pPr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r>
              <a:rPr lang="en-US" altLang="ko-KR" dirty="0" smtClean="0"/>
              <a:t>As a TXS TF, the MU-RTS TXS </a:t>
            </a:r>
            <a:r>
              <a:rPr lang="en-US" altLang="ko-KR" dirty="0"/>
              <a:t>TF with Triggered TXOP Sharing Mode subfield value equal to </a:t>
            </a:r>
            <a:r>
              <a:rPr lang="en-US" altLang="ko-KR" dirty="0" smtClean="0"/>
              <a:t>2 can be considered. </a:t>
            </a:r>
          </a:p>
          <a:p>
            <a:pPr lvl="3"/>
            <a:r>
              <a:rPr lang="en-US" altLang="ko-KR" dirty="0"/>
              <a:t>It is a simple way and can leverage the frame format defined in the current </a:t>
            </a:r>
            <a:r>
              <a:rPr lang="en-US" altLang="ko-KR" dirty="0" smtClean="0"/>
              <a:t>spec.</a:t>
            </a:r>
          </a:p>
          <a:p>
            <a:pPr lvl="2"/>
            <a:r>
              <a:rPr lang="en-US" altLang="ko-KR" dirty="0"/>
              <a:t>However, since </a:t>
            </a:r>
            <a:r>
              <a:rPr lang="en-US" altLang="ko-KR" dirty="0" smtClean="0"/>
              <a:t>it is </a:t>
            </a:r>
            <a:r>
              <a:rPr lang="en-US" altLang="ko-KR" dirty="0"/>
              <a:t>not allowed the </a:t>
            </a:r>
            <a:r>
              <a:rPr lang="en-US" altLang="ko-KR" dirty="0" smtClean="0"/>
              <a:t>any transmission </a:t>
            </a:r>
            <a:r>
              <a:rPr lang="en-US" altLang="ko-KR" dirty="0"/>
              <a:t>from the AP in this duration, we need to more consideration how to apply the TXOP sharing for </a:t>
            </a:r>
            <a:r>
              <a:rPr lang="en-US" altLang="ko-KR" dirty="0" smtClean="0"/>
              <a:t>the Relay operation. 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pSp>
        <p:nvGrpSpPr>
          <p:cNvPr id="13" name="그룹 12"/>
          <p:cNvGrpSpPr/>
          <p:nvPr/>
        </p:nvGrpSpPr>
        <p:grpSpPr>
          <a:xfrm>
            <a:off x="1905000" y="3714740"/>
            <a:ext cx="4154260" cy="933460"/>
            <a:chOff x="2204164" y="4495800"/>
            <a:chExt cx="4154260" cy="933460"/>
          </a:xfrm>
        </p:grpSpPr>
        <p:cxnSp>
          <p:nvCxnSpPr>
            <p:cNvPr id="8" name="직선 연결선 7"/>
            <p:cNvCxnSpPr/>
            <p:nvPr/>
          </p:nvCxnSpPr>
          <p:spPr bwMode="auto">
            <a:xfrm flipV="1">
              <a:off x="2771865" y="4865418"/>
              <a:ext cx="3586559" cy="208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직선 연결선 8"/>
            <p:cNvCxnSpPr/>
            <p:nvPr/>
          </p:nvCxnSpPr>
          <p:spPr bwMode="auto">
            <a:xfrm flipV="1">
              <a:off x="2771865" y="5365366"/>
              <a:ext cx="3586559" cy="20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0" name="평행 사변형 19"/>
            <p:cNvSpPr/>
            <p:nvPr/>
          </p:nvSpPr>
          <p:spPr bwMode="auto">
            <a:xfrm>
              <a:off x="3079494" y="4702517"/>
              <a:ext cx="255314" cy="165273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직사각형 25"/>
            <p:cNvSpPr/>
            <p:nvPr/>
          </p:nvSpPr>
          <p:spPr bwMode="auto">
            <a:xfrm>
              <a:off x="3659387" y="4537535"/>
              <a:ext cx="936153" cy="33054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TXS TF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458280" y="4685760"/>
              <a:ext cx="303333" cy="1817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AP</a:t>
              </a:r>
              <a:endParaRPr lang="ko-KR" alt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204164" y="5152261"/>
              <a:ext cx="8616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Relay STA</a:t>
              </a:r>
              <a:endParaRPr lang="ko-KR" altLang="en-US" dirty="0"/>
            </a:p>
          </p:txBody>
        </p:sp>
        <p:cxnSp>
          <p:nvCxnSpPr>
            <p:cNvPr id="31" name="직선 화살표 연결선 30"/>
            <p:cNvCxnSpPr/>
            <p:nvPr/>
          </p:nvCxnSpPr>
          <p:spPr bwMode="auto">
            <a:xfrm>
              <a:off x="4109226" y="4867501"/>
              <a:ext cx="0" cy="4999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5" name="직선 화살표 연결선 34"/>
            <p:cNvCxnSpPr>
              <a:stCxn id="26" idx="3"/>
            </p:cNvCxnSpPr>
            <p:nvPr/>
          </p:nvCxnSpPr>
          <p:spPr bwMode="auto">
            <a:xfrm>
              <a:off x="4595539" y="4702807"/>
              <a:ext cx="6686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4723196" y="4495800"/>
              <a:ext cx="391571" cy="165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SIFS</a:t>
              </a:r>
              <a:endParaRPr lang="ko-KR" altLang="en-US" dirty="0"/>
            </a:p>
          </p:txBody>
        </p:sp>
        <p:sp>
          <p:nvSpPr>
            <p:cNvPr id="39" name="평행 사변형 38"/>
            <p:cNvSpPr/>
            <p:nvPr/>
          </p:nvSpPr>
          <p:spPr bwMode="auto">
            <a:xfrm>
              <a:off x="3232864" y="4702517"/>
              <a:ext cx="255314" cy="165273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평행 사변형 39"/>
            <p:cNvSpPr/>
            <p:nvPr/>
          </p:nvSpPr>
          <p:spPr bwMode="auto">
            <a:xfrm>
              <a:off x="3396452" y="4702517"/>
              <a:ext cx="255314" cy="165273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평행 사변형 41"/>
            <p:cNvSpPr/>
            <p:nvPr/>
          </p:nvSpPr>
          <p:spPr bwMode="auto">
            <a:xfrm>
              <a:off x="2920444" y="4701638"/>
              <a:ext cx="255314" cy="165273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4" name="직선 화살표 연결선 43"/>
            <p:cNvCxnSpPr/>
            <p:nvPr/>
          </p:nvCxnSpPr>
          <p:spPr bwMode="auto">
            <a:xfrm flipV="1">
              <a:off x="5537771" y="4865418"/>
              <a:ext cx="0" cy="25101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9" name="직사각형 48"/>
            <p:cNvSpPr/>
            <p:nvPr/>
          </p:nvSpPr>
          <p:spPr bwMode="auto">
            <a:xfrm>
              <a:off x="5264220" y="5114350"/>
              <a:ext cx="547102" cy="25101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CTS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992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Relay operation </a:t>
            </a:r>
            <a:r>
              <a:rPr lang="en-US" altLang="ko-KR" dirty="0"/>
              <a:t>in </a:t>
            </a:r>
            <a:r>
              <a:rPr lang="en-US" altLang="ko-KR" dirty="0" smtClean="0"/>
              <a:t>UHR(4/4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Considerations for TXOP sharing on Relay operation</a:t>
            </a:r>
          </a:p>
          <a:p>
            <a:pPr lvl="1"/>
            <a:r>
              <a:rPr lang="en-US" altLang="ko-KR" dirty="0" smtClean="0"/>
              <a:t>As shown in [1], the transmission between AP and Relay STA and the transmission between Relay STA and non-AP STA is sequentially performed. </a:t>
            </a:r>
          </a:p>
          <a:p>
            <a:pPr lvl="1"/>
            <a:r>
              <a:rPr lang="en-US" altLang="ko-KR" dirty="0"/>
              <a:t>Therefore, in order for the AP to efficiently manage two sequential transmissions, we can take into account defining a new TXS mode or a new TF variant for TXS for the </a:t>
            </a:r>
            <a:r>
              <a:rPr lang="en-US" altLang="ko-KR" dirty="0" smtClean="0"/>
              <a:t>Relay operation</a:t>
            </a:r>
          </a:p>
          <a:p>
            <a:pPr lvl="2"/>
            <a:r>
              <a:rPr lang="en-US" altLang="ko-KR" dirty="0" smtClean="0"/>
              <a:t>If a new TXS mode is considered, for example, a new TXS mode for Relay operation may be defined by using the 3 of </a:t>
            </a:r>
            <a:r>
              <a:rPr lang="en-US" altLang="ko-KR" dirty="0"/>
              <a:t>Triggered TXOP Sharing Mode subfield </a:t>
            </a:r>
            <a:r>
              <a:rPr lang="en-US" altLang="ko-KR" dirty="0" smtClean="0"/>
              <a:t>value as defined with reserved in 11be. </a:t>
            </a:r>
          </a:p>
          <a:p>
            <a:pPr lvl="3"/>
            <a:r>
              <a:rPr lang="en-US" altLang="ko-KR" dirty="0" smtClean="0"/>
              <a:t>In this mode, the signal exchange with AP can be allowed. Therefore, it is possible to transmit a signal to Relay STA from AP and exchange the control signaling such as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with AP.   </a:t>
            </a:r>
          </a:p>
          <a:p>
            <a:pPr lvl="5"/>
            <a:endParaRPr lang="en-US" altLang="ko-KR" dirty="0" smtClean="0"/>
          </a:p>
          <a:p>
            <a:pPr lvl="2"/>
            <a:r>
              <a:rPr lang="en-US" altLang="ko-KR" dirty="0" smtClean="0"/>
              <a:t>If the design of a new TF variant for Relay operation is considered, </a:t>
            </a:r>
            <a:r>
              <a:rPr lang="en-US" altLang="ko-KR" dirty="0"/>
              <a:t>for example, </a:t>
            </a:r>
            <a:r>
              <a:rPr lang="en-US" altLang="ko-KR" dirty="0" smtClean="0"/>
              <a:t>it </a:t>
            </a:r>
            <a:r>
              <a:rPr lang="en-US" altLang="ko-KR" dirty="0"/>
              <a:t>can be defined as one of the </a:t>
            </a:r>
            <a:r>
              <a:rPr lang="en-US" altLang="ko-KR" dirty="0" smtClean="0"/>
              <a:t>trigger frame variants by </a:t>
            </a:r>
            <a:r>
              <a:rPr lang="en-US" altLang="ko-KR" dirty="0"/>
              <a:t>using a value of the Trigger type </a:t>
            </a:r>
            <a:r>
              <a:rPr lang="en-US" altLang="ko-KR" dirty="0" smtClean="0"/>
              <a:t>subfield. </a:t>
            </a:r>
          </a:p>
          <a:p>
            <a:pPr lvl="3"/>
            <a:r>
              <a:rPr lang="en-US" altLang="ko-KR" dirty="0" smtClean="0"/>
              <a:t>Since trigger </a:t>
            </a:r>
            <a:r>
              <a:rPr lang="en-US" altLang="ko-KR" dirty="0"/>
              <a:t>frames used for </a:t>
            </a:r>
            <a:r>
              <a:rPr lang="en-US" altLang="ko-KR" dirty="0" smtClean="0"/>
              <a:t>Relay operation </a:t>
            </a:r>
            <a:r>
              <a:rPr lang="en-US" altLang="ko-KR" dirty="0"/>
              <a:t>can be freely defined by using the new TF </a:t>
            </a:r>
            <a:r>
              <a:rPr lang="en-US" altLang="ko-KR" dirty="0" smtClean="0"/>
              <a:t>variant, we can newly design the TXS TF for Relay operation.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284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DL Relay transmission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sz="1800" dirty="0" smtClean="0"/>
              <a:t>The </a:t>
            </a:r>
            <a:r>
              <a:rPr lang="en-US" altLang="ko-KR" sz="1800" dirty="0"/>
              <a:t>p</a:t>
            </a:r>
            <a:r>
              <a:rPr lang="en-US" altLang="ko-KR" sz="1800" dirty="0" smtClean="0"/>
              <a:t>rocedure of DL Relay transmission.</a:t>
            </a:r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pPr lvl="3"/>
            <a:endParaRPr lang="en-US" altLang="ko-KR" sz="1100" dirty="0" smtClean="0"/>
          </a:p>
          <a:p>
            <a:pPr lvl="3"/>
            <a:endParaRPr lang="en-US" altLang="ko-KR" sz="1100" dirty="0"/>
          </a:p>
          <a:p>
            <a:pPr lvl="2"/>
            <a:endParaRPr lang="en-US" altLang="ko-KR" sz="1400" dirty="0" smtClean="0"/>
          </a:p>
          <a:p>
            <a:pPr lvl="1"/>
            <a:r>
              <a:rPr lang="en-US" altLang="ko-KR" sz="1600" dirty="0" smtClean="0"/>
              <a:t>After TXOP sharing, AP transmits the PPDU1 with the following information to Relay STA. </a:t>
            </a:r>
          </a:p>
          <a:p>
            <a:pPr lvl="2"/>
            <a:r>
              <a:rPr lang="en-US" altLang="ko-KR" sz="1400" dirty="0" smtClean="0"/>
              <a:t>Data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for non-AP STA(s) participated in the Relay operation.</a:t>
            </a:r>
          </a:p>
          <a:p>
            <a:pPr lvl="3"/>
            <a:r>
              <a:rPr lang="en-US" altLang="ko-KR" sz="1100" dirty="0" smtClean="0"/>
              <a:t>To indicate that this PPDU is intended for Relay transmission, the indication can be included in the U-SIG/UHR-SIG.</a:t>
            </a:r>
          </a:p>
          <a:p>
            <a:pPr lvl="2"/>
            <a:r>
              <a:rPr lang="en-US" altLang="ko-KR" sz="1400" dirty="0" smtClean="0"/>
              <a:t>Transmission parameters per non-AP STA such as MCS, </a:t>
            </a:r>
            <a:r>
              <a:rPr lang="en-US" altLang="ko-KR" sz="1400" dirty="0" err="1" smtClean="0"/>
              <a:t>Nss</a:t>
            </a:r>
            <a:r>
              <a:rPr lang="en-US" altLang="ko-KR" sz="1400" dirty="0" smtClean="0"/>
              <a:t>, RA, etc.</a:t>
            </a:r>
          </a:p>
          <a:p>
            <a:pPr lvl="3"/>
            <a:r>
              <a:rPr lang="en-US" altLang="ko-KR" sz="1100" dirty="0" smtClean="0"/>
              <a:t>That information is used when the Relay STA transmits signal to each non-AP STA and can be indicated by using the user field of the UHR-SIG field.  </a:t>
            </a:r>
          </a:p>
          <a:p>
            <a:pPr lvl="3"/>
            <a:endParaRPr lang="en-US" altLang="ko-KR" sz="1100" dirty="0" smtClean="0"/>
          </a:p>
          <a:p>
            <a:pPr lvl="1"/>
            <a:r>
              <a:rPr lang="en-US" altLang="ko-KR" sz="1600" dirty="0" smtClean="0"/>
              <a:t>After confirming the received data(i.e., PPDU1), </a:t>
            </a:r>
            <a:r>
              <a:rPr lang="en-US" altLang="ko-KR" sz="1600" dirty="0"/>
              <a:t>an </a:t>
            </a:r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 frame(i.e., Ack1) </a:t>
            </a:r>
            <a:r>
              <a:rPr lang="en-US" altLang="ko-KR" sz="1600" dirty="0"/>
              <a:t>is </a:t>
            </a:r>
            <a:r>
              <a:rPr lang="en-US" altLang="ko-KR" sz="1600" dirty="0" smtClean="0"/>
              <a:t>transmitted </a:t>
            </a:r>
            <a:r>
              <a:rPr lang="en-US" altLang="ko-KR" sz="1600" dirty="0"/>
              <a:t>to the </a:t>
            </a:r>
            <a:r>
              <a:rPr lang="en-US" altLang="ko-KR" sz="1600" dirty="0" smtClean="0"/>
              <a:t>AP,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the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data (i.e., PPDU2) is transmitted to each </a:t>
            </a:r>
            <a:r>
              <a:rPr lang="en-US" altLang="ko-KR" sz="1600" dirty="0" smtClean="0"/>
              <a:t>non-AP STA </a:t>
            </a:r>
            <a:r>
              <a:rPr lang="en-US" altLang="ko-KR" sz="1600" dirty="0"/>
              <a:t>after </a:t>
            </a:r>
            <a:r>
              <a:rPr lang="en-US" altLang="ko-KR" sz="1600" dirty="0" smtClean="0"/>
              <a:t>SIFS by Relay STA.</a:t>
            </a:r>
          </a:p>
          <a:p>
            <a:pPr lvl="2"/>
            <a:r>
              <a:rPr lang="en-US" altLang="ko-KR" sz="1400" dirty="0" smtClean="0"/>
              <a:t>The data per </a:t>
            </a:r>
            <a:r>
              <a:rPr lang="en-US" altLang="ko-KR" sz="1400" dirty="0" smtClean="0"/>
              <a:t>non-AP </a:t>
            </a:r>
            <a:r>
              <a:rPr lang="en-US" altLang="ko-KR" sz="1400" dirty="0" smtClean="0"/>
              <a:t>STA is encoded with MCS indicated by AP and transmitted on allocated RU</a:t>
            </a:r>
            <a:r>
              <a:rPr lang="en-US" altLang="ko-KR" sz="1100" dirty="0" smtClean="0"/>
              <a:t>.</a:t>
            </a:r>
            <a:endParaRPr lang="ko-KR" altLang="en-US" sz="11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484961" y="2133600"/>
            <a:ext cx="8201839" cy="1329416"/>
            <a:chOff x="381000" y="2251984"/>
            <a:chExt cx="8201839" cy="1329416"/>
          </a:xfrm>
        </p:grpSpPr>
        <p:cxnSp>
          <p:nvCxnSpPr>
            <p:cNvPr id="9" name="직선 연결선 8"/>
            <p:cNvCxnSpPr/>
            <p:nvPr/>
          </p:nvCxnSpPr>
          <p:spPr bwMode="auto">
            <a:xfrm>
              <a:off x="998014" y="2600509"/>
              <a:ext cx="7569980" cy="18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직선 연결선 9"/>
            <p:cNvCxnSpPr/>
            <p:nvPr/>
          </p:nvCxnSpPr>
          <p:spPr bwMode="auto">
            <a:xfrm>
              <a:off x="998014" y="3069288"/>
              <a:ext cx="7584825" cy="2087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" name="직선 연결선 10"/>
            <p:cNvCxnSpPr/>
            <p:nvPr/>
          </p:nvCxnSpPr>
          <p:spPr bwMode="auto">
            <a:xfrm>
              <a:off x="998014" y="3538068"/>
              <a:ext cx="7584825" cy="465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762000" y="2430100"/>
              <a:ext cx="3481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AP</a:t>
              </a:r>
              <a:endParaRPr lang="ko-KR" altLang="en-US" sz="1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07746" y="2867516"/>
              <a:ext cx="75854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Relay STA</a:t>
              </a:r>
              <a:endParaRPr lang="ko-KR" altLang="en-US" sz="1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1000" y="3335179"/>
              <a:ext cx="102303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Non-AP STA(s)</a:t>
              </a:r>
              <a:endParaRPr lang="ko-KR" altLang="en-US" sz="1000" dirty="0"/>
            </a:p>
          </p:txBody>
        </p:sp>
        <p:sp>
          <p:nvSpPr>
            <p:cNvPr id="24" name="평행 사변형 23"/>
            <p:cNvSpPr/>
            <p:nvPr/>
          </p:nvSpPr>
          <p:spPr bwMode="auto">
            <a:xfrm>
              <a:off x="1145377" y="2444988"/>
              <a:ext cx="220490" cy="154969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8" name="직선 화살표 연결선 27"/>
            <p:cNvCxnSpPr/>
            <p:nvPr/>
          </p:nvCxnSpPr>
          <p:spPr bwMode="auto">
            <a:xfrm>
              <a:off x="2565776" y="2446085"/>
              <a:ext cx="57747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2676021" y="2251984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SIFS</a:t>
              </a:r>
              <a:endParaRPr lang="ko-KR" altLang="en-US" sz="1000" dirty="0"/>
            </a:p>
          </p:txBody>
        </p:sp>
        <p:sp>
          <p:nvSpPr>
            <p:cNvPr id="30" name="직사각형 29"/>
            <p:cNvSpPr/>
            <p:nvPr/>
          </p:nvSpPr>
          <p:spPr bwMode="auto">
            <a:xfrm>
              <a:off x="3146732" y="2289009"/>
              <a:ext cx="808464" cy="30993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PPDU1 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4" name="직선 화살표 연결선 33"/>
            <p:cNvCxnSpPr/>
            <p:nvPr/>
          </p:nvCxnSpPr>
          <p:spPr bwMode="auto">
            <a:xfrm>
              <a:off x="3961446" y="2446085"/>
              <a:ext cx="57747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4071691" y="2251984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SIFS</a:t>
              </a:r>
              <a:endParaRPr lang="ko-KR" altLang="en-US" sz="1000" dirty="0"/>
            </a:p>
          </p:txBody>
        </p:sp>
        <p:sp>
          <p:nvSpPr>
            <p:cNvPr id="36" name="직사각형 35"/>
            <p:cNvSpPr/>
            <p:nvPr/>
          </p:nvSpPr>
          <p:spPr bwMode="auto">
            <a:xfrm>
              <a:off x="4538919" y="2848621"/>
              <a:ext cx="472479" cy="23536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Ack1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7" name="직선 화살표 연결선 36"/>
            <p:cNvCxnSpPr/>
            <p:nvPr/>
          </p:nvCxnSpPr>
          <p:spPr bwMode="auto">
            <a:xfrm flipV="1">
              <a:off x="4775159" y="2587795"/>
              <a:ext cx="0" cy="23536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  <p:sp>
          <p:nvSpPr>
            <p:cNvPr id="39" name="평행 사변형 38"/>
            <p:cNvSpPr/>
            <p:nvPr/>
          </p:nvSpPr>
          <p:spPr bwMode="auto">
            <a:xfrm>
              <a:off x="1402746" y="2445086"/>
              <a:ext cx="220490" cy="154969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직사각형 39"/>
            <p:cNvSpPr/>
            <p:nvPr/>
          </p:nvSpPr>
          <p:spPr bwMode="auto">
            <a:xfrm>
              <a:off x="1628103" y="2289009"/>
              <a:ext cx="939666" cy="124905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TXOP sharing for Relay operation 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직사각형 41"/>
            <p:cNvSpPr/>
            <p:nvPr/>
          </p:nvSpPr>
          <p:spPr bwMode="auto">
            <a:xfrm>
              <a:off x="5593831" y="2775394"/>
              <a:ext cx="808464" cy="30993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PPDU2 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3" name="직선 화살표 연결선 42"/>
            <p:cNvCxnSpPr/>
            <p:nvPr/>
          </p:nvCxnSpPr>
          <p:spPr bwMode="auto">
            <a:xfrm>
              <a:off x="5021405" y="2984158"/>
              <a:ext cx="57747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5131650" y="2790057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SIFS</a:t>
              </a:r>
              <a:endParaRPr lang="ko-KR" altLang="en-US" sz="1000" dirty="0"/>
            </a:p>
          </p:txBody>
        </p:sp>
        <p:sp>
          <p:nvSpPr>
            <p:cNvPr id="45" name="직사각형 44"/>
            <p:cNvSpPr/>
            <p:nvPr/>
          </p:nvSpPr>
          <p:spPr bwMode="auto">
            <a:xfrm>
              <a:off x="6994554" y="3309423"/>
              <a:ext cx="472479" cy="23536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Ack2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6" name="직선 화살표 연결선 45"/>
            <p:cNvCxnSpPr/>
            <p:nvPr/>
          </p:nvCxnSpPr>
          <p:spPr bwMode="auto">
            <a:xfrm flipV="1">
              <a:off x="7230793" y="3070560"/>
              <a:ext cx="0" cy="23536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7" name="직선 화살표 연결선 46"/>
            <p:cNvCxnSpPr/>
            <p:nvPr/>
          </p:nvCxnSpPr>
          <p:spPr bwMode="auto">
            <a:xfrm>
              <a:off x="3605519" y="2609828"/>
              <a:ext cx="0" cy="46877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8" name="직선 화살표 연결선 47"/>
            <p:cNvCxnSpPr/>
            <p:nvPr/>
          </p:nvCxnSpPr>
          <p:spPr bwMode="auto">
            <a:xfrm>
              <a:off x="6040360" y="3078606"/>
              <a:ext cx="0" cy="46877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4" name="직사각형 53"/>
            <p:cNvSpPr/>
            <p:nvPr/>
          </p:nvSpPr>
          <p:spPr bwMode="auto">
            <a:xfrm>
              <a:off x="8017962" y="2851919"/>
              <a:ext cx="472479" cy="23536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Ack3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5" name="직선 화살표 연결선 54"/>
            <p:cNvCxnSpPr/>
            <p:nvPr/>
          </p:nvCxnSpPr>
          <p:spPr bwMode="auto">
            <a:xfrm flipV="1">
              <a:off x="8238961" y="2597816"/>
              <a:ext cx="0" cy="23536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6" name="직선 화살표 연결선 55"/>
            <p:cNvCxnSpPr/>
            <p:nvPr/>
          </p:nvCxnSpPr>
          <p:spPr bwMode="auto">
            <a:xfrm>
              <a:off x="6426409" y="3435422"/>
              <a:ext cx="57747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6536654" y="3241321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SIFS</a:t>
              </a:r>
              <a:endParaRPr lang="ko-KR" altLang="en-US" sz="1000" dirty="0"/>
            </a:p>
          </p:txBody>
        </p:sp>
        <p:cxnSp>
          <p:nvCxnSpPr>
            <p:cNvPr id="59" name="직선 화살표 연결선 58"/>
            <p:cNvCxnSpPr/>
            <p:nvPr/>
          </p:nvCxnSpPr>
          <p:spPr bwMode="auto">
            <a:xfrm>
              <a:off x="7446677" y="2979051"/>
              <a:ext cx="57747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7556922" y="2784950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SIFS</a:t>
              </a:r>
              <a:endParaRPr lang="ko-KR" altLang="en-US" sz="1000" dirty="0"/>
            </a:p>
          </p:txBody>
        </p:sp>
        <p:sp>
          <p:nvSpPr>
            <p:cNvPr id="38" name="평행 사변형 37"/>
            <p:cNvSpPr/>
            <p:nvPr/>
          </p:nvSpPr>
          <p:spPr bwMode="auto">
            <a:xfrm>
              <a:off x="1275552" y="2446265"/>
              <a:ext cx="220490" cy="154969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151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DL </a:t>
            </a:r>
            <a:r>
              <a:rPr lang="en-US" altLang="ko-KR" dirty="0" smtClean="0"/>
              <a:t>Relay transmission 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As the confirmation of the successful receiving of the signal, the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frame(i.e., Ack2) can be transmitted from non-AP STA(s) to the Relay STA. </a:t>
            </a:r>
          </a:p>
          <a:p>
            <a:pPr lvl="3"/>
            <a:r>
              <a:rPr lang="en-US" altLang="ko-KR" dirty="0" smtClean="0"/>
              <a:t>For the case of Ack2, the current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policy can be used.</a:t>
            </a:r>
          </a:p>
          <a:p>
            <a:pPr lvl="4"/>
            <a:endParaRPr lang="en-US" altLang="ko-KR" dirty="0" smtClean="0"/>
          </a:p>
          <a:p>
            <a:pPr lvl="2"/>
            <a:r>
              <a:rPr lang="en-US" altLang="ko-KR" dirty="0" smtClean="0"/>
              <a:t>After receiving the </a:t>
            </a:r>
            <a:r>
              <a:rPr lang="en-US" altLang="ko-KR" dirty="0" smtClean="0"/>
              <a:t>acknowledgment </a:t>
            </a:r>
            <a:r>
              <a:rPr lang="en-US" altLang="ko-KR" dirty="0" smtClean="0"/>
              <a:t>from the participating non-AP STA(s), the Relay STA transmits the acknowledgment(i.e., Ack3) generated based on the received acknowledgment(i.e., Ack2) to AP.</a:t>
            </a:r>
          </a:p>
          <a:p>
            <a:pPr lvl="3"/>
            <a:r>
              <a:rPr lang="en-US" altLang="ko-KR" dirty="0" smtClean="0"/>
              <a:t>It may be required a new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policy to support the Ack3 because this does not relate to data transmission directly. </a:t>
            </a:r>
          </a:p>
          <a:p>
            <a:pPr lvl="3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pSp>
        <p:nvGrpSpPr>
          <p:cNvPr id="32" name="그룹 31"/>
          <p:cNvGrpSpPr/>
          <p:nvPr/>
        </p:nvGrpSpPr>
        <p:grpSpPr>
          <a:xfrm>
            <a:off x="484961" y="1905000"/>
            <a:ext cx="8201839" cy="1329416"/>
            <a:chOff x="381000" y="2251984"/>
            <a:chExt cx="8201839" cy="1329416"/>
          </a:xfrm>
        </p:grpSpPr>
        <p:cxnSp>
          <p:nvCxnSpPr>
            <p:cNvPr id="33" name="직선 연결선 32"/>
            <p:cNvCxnSpPr/>
            <p:nvPr/>
          </p:nvCxnSpPr>
          <p:spPr bwMode="auto">
            <a:xfrm>
              <a:off x="998014" y="2600509"/>
              <a:ext cx="7569980" cy="18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6" name="직선 연결선 35"/>
            <p:cNvCxnSpPr/>
            <p:nvPr/>
          </p:nvCxnSpPr>
          <p:spPr bwMode="auto">
            <a:xfrm>
              <a:off x="998014" y="3069288"/>
              <a:ext cx="7584825" cy="2087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7" name="직선 연결선 36"/>
            <p:cNvCxnSpPr/>
            <p:nvPr/>
          </p:nvCxnSpPr>
          <p:spPr bwMode="auto">
            <a:xfrm>
              <a:off x="998014" y="3538068"/>
              <a:ext cx="7584825" cy="465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762000" y="2430100"/>
              <a:ext cx="3481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AP</a:t>
              </a:r>
              <a:endParaRPr lang="ko-KR" altLang="en-US" sz="10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07746" y="2867516"/>
              <a:ext cx="75854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Relay STA</a:t>
              </a:r>
              <a:endParaRPr lang="ko-KR" altLang="en-US" sz="1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81000" y="3335179"/>
              <a:ext cx="102303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Non-AP STA(s)</a:t>
              </a:r>
              <a:endParaRPr lang="ko-KR" altLang="en-US" sz="1000" dirty="0"/>
            </a:p>
          </p:txBody>
        </p:sp>
        <p:sp>
          <p:nvSpPr>
            <p:cNvPr id="42" name="평행 사변형 41"/>
            <p:cNvSpPr/>
            <p:nvPr/>
          </p:nvSpPr>
          <p:spPr bwMode="auto">
            <a:xfrm>
              <a:off x="1147758" y="2444988"/>
              <a:ext cx="220490" cy="154969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3" name="직선 화살표 연결선 42"/>
            <p:cNvCxnSpPr/>
            <p:nvPr/>
          </p:nvCxnSpPr>
          <p:spPr bwMode="auto">
            <a:xfrm>
              <a:off x="2565776" y="2446085"/>
              <a:ext cx="57747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2676021" y="2251984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SIFS</a:t>
              </a:r>
              <a:endParaRPr lang="ko-KR" altLang="en-US" sz="1000" dirty="0"/>
            </a:p>
          </p:txBody>
        </p:sp>
        <p:sp>
          <p:nvSpPr>
            <p:cNvPr id="47" name="직사각형 46"/>
            <p:cNvSpPr/>
            <p:nvPr/>
          </p:nvSpPr>
          <p:spPr bwMode="auto">
            <a:xfrm>
              <a:off x="3146732" y="2289009"/>
              <a:ext cx="808464" cy="30993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PPDU1 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8" name="직선 화살표 연결선 47"/>
            <p:cNvCxnSpPr/>
            <p:nvPr/>
          </p:nvCxnSpPr>
          <p:spPr bwMode="auto">
            <a:xfrm>
              <a:off x="3961446" y="2446085"/>
              <a:ext cx="57747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4071691" y="2251984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SIFS</a:t>
              </a:r>
              <a:endParaRPr lang="ko-KR" altLang="en-US" sz="1000" dirty="0"/>
            </a:p>
          </p:txBody>
        </p:sp>
        <p:sp>
          <p:nvSpPr>
            <p:cNvPr id="50" name="직사각형 49"/>
            <p:cNvSpPr/>
            <p:nvPr/>
          </p:nvSpPr>
          <p:spPr bwMode="auto">
            <a:xfrm>
              <a:off x="4538919" y="2848621"/>
              <a:ext cx="472479" cy="23536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Ack1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1" name="직선 화살표 연결선 50"/>
            <p:cNvCxnSpPr/>
            <p:nvPr/>
          </p:nvCxnSpPr>
          <p:spPr bwMode="auto">
            <a:xfrm flipV="1">
              <a:off x="4775159" y="2587795"/>
              <a:ext cx="0" cy="23536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  <p:sp>
          <p:nvSpPr>
            <p:cNvPr id="52" name="평행 사변형 51"/>
            <p:cNvSpPr/>
            <p:nvPr/>
          </p:nvSpPr>
          <p:spPr bwMode="auto">
            <a:xfrm>
              <a:off x="1402746" y="2445086"/>
              <a:ext cx="220490" cy="154969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직사각형 52"/>
            <p:cNvSpPr/>
            <p:nvPr/>
          </p:nvSpPr>
          <p:spPr bwMode="auto">
            <a:xfrm>
              <a:off x="1628103" y="2289009"/>
              <a:ext cx="939666" cy="124905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TXOP sharing for Relay operation 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직사각형 53"/>
            <p:cNvSpPr/>
            <p:nvPr/>
          </p:nvSpPr>
          <p:spPr bwMode="auto">
            <a:xfrm>
              <a:off x="5593831" y="2775394"/>
              <a:ext cx="808464" cy="30993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PPDU2 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5" name="직선 화살표 연결선 54"/>
            <p:cNvCxnSpPr/>
            <p:nvPr/>
          </p:nvCxnSpPr>
          <p:spPr bwMode="auto">
            <a:xfrm>
              <a:off x="5021405" y="2984158"/>
              <a:ext cx="57747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5131650" y="2790057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SIFS</a:t>
              </a:r>
              <a:endParaRPr lang="ko-KR" altLang="en-US" sz="1000" dirty="0"/>
            </a:p>
          </p:txBody>
        </p:sp>
        <p:sp>
          <p:nvSpPr>
            <p:cNvPr id="57" name="직사각형 56"/>
            <p:cNvSpPr/>
            <p:nvPr/>
          </p:nvSpPr>
          <p:spPr bwMode="auto">
            <a:xfrm>
              <a:off x="6994554" y="3309423"/>
              <a:ext cx="472479" cy="23536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Ack2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8" name="직선 화살표 연결선 57"/>
            <p:cNvCxnSpPr/>
            <p:nvPr/>
          </p:nvCxnSpPr>
          <p:spPr bwMode="auto">
            <a:xfrm flipV="1">
              <a:off x="7230793" y="3070560"/>
              <a:ext cx="0" cy="23536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9" name="직선 화살표 연결선 58"/>
            <p:cNvCxnSpPr/>
            <p:nvPr/>
          </p:nvCxnSpPr>
          <p:spPr bwMode="auto">
            <a:xfrm>
              <a:off x="3605519" y="2609828"/>
              <a:ext cx="0" cy="46877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60" name="직선 화살표 연결선 59"/>
            <p:cNvCxnSpPr/>
            <p:nvPr/>
          </p:nvCxnSpPr>
          <p:spPr bwMode="auto">
            <a:xfrm>
              <a:off x="6040360" y="3078606"/>
              <a:ext cx="0" cy="46877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61" name="직사각형 60"/>
            <p:cNvSpPr/>
            <p:nvPr/>
          </p:nvSpPr>
          <p:spPr bwMode="auto">
            <a:xfrm>
              <a:off x="8017962" y="2851919"/>
              <a:ext cx="472479" cy="23536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Ack3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2" name="직선 화살표 연결선 61"/>
            <p:cNvCxnSpPr/>
            <p:nvPr/>
          </p:nvCxnSpPr>
          <p:spPr bwMode="auto">
            <a:xfrm flipV="1">
              <a:off x="8238961" y="2597816"/>
              <a:ext cx="0" cy="23536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63" name="직선 화살표 연결선 62"/>
            <p:cNvCxnSpPr/>
            <p:nvPr/>
          </p:nvCxnSpPr>
          <p:spPr bwMode="auto">
            <a:xfrm>
              <a:off x="6426409" y="3435422"/>
              <a:ext cx="57747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64" name="TextBox 63"/>
            <p:cNvSpPr txBox="1"/>
            <p:nvPr/>
          </p:nvSpPr>
          <p:spPr>
            <a:xfrm>
              <a:off x="6536654" y="3241321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SIFS</a:t>
              </a:r>
              <a:endParaRPr lang="ko-KR" altLang="en-US" sz="1000" dirty="0"/>
            </a:p>
          </p:txBody>
        </p:sp>
        <p:cxnSp>
          <p:nvCxnSpPr>
            <p:cNvPr id="65" name="직선 화살표 연결선 64"/>
            <p:cNvCxnSpPr/>
            <p:nvPr/>
          </p:nvCxnSpPr>
          <p:spPr bwMode="auto">
            <a:xfrm>
              <a:off x="7446677" y="2979051"/>
              <a:ext cx="57747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66" name="TextBox 65"/>
            <p:cNvSpPr txBox="1"/>
            <p:nvPr/>
          </p:nvSpPr>
          <p:spPr>
            <a:xfrm>
              <a:off x="7556922" y="2784950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SIFS</a:t>
              </a:r>
              <a:endParaRPr lang="ko-KR" altLang="en-US" sz="1000" dirty="0"/>
            </a:p>
          </p:txBody>
        </p:sp>
        <p:sp>
          <p:nvSpPr>
            <p:cNvPr id="67" name="평행 사변형 66"/>
            <p:cNvSpPr/>
            <p:nvPr/>
          </p:nvSpPr>
          <p:spPr bwMode="auto">
            <a:xfrm>
              <a:off x="1275552" y="2443884"/>
              <a:ext cx="220490" cy="154969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545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Relay transmission (1/2)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The procedure </a:t>
            </a:r>
            <a:r>
              <a:rPr lang="en-US" altLang="ko-KR" dirty="0"/>
              <a:t>of </a:t>
            </a:r>
            <a:r>
              <a:rPr lang="en-US" altLang="ko-KR" dirty="0" smtClean="0"/>
              <a:t>UL Relay transmission. 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/>
              <a:t>After TXOP </a:t>
            </a:r>
            <a:r>
              <a:rPr lang="en-US" altLang="ko-KR" dirty="0" smtClean="0"/>
              <a:t>sharing, to initiate the UL Relay transmission, AP transmits the trigger frame. </a:t>
            </a:r>
          </a:p>
          <a:p>
            <a:pPr lvl="2"/>
            <a:r>
              <a:rPr lang="en-US" altLang="ko-KR" dirty="0" smtClean="0"/>
              <a:t>The trigger frame can be defined newly and may include the following information</a:t>
            </a:r>
          </a:p>
          <a:p>
            <a:pPr lvl="3"/>
            <a:r>
              <a:rPr lang="en-US" altLang="ko-KR" dirty="0"/>
              <a:t>The </a:t>
            </a:r>
            <a:r>
              <a:rPr lang="en-US" altLang="ko-KR" dirty="0" smtClean="0"/>
              <a:t>parameters per </a:t>
            </a:r>
            <a:r>
              <a:rPr lang="en-US" altLang="ko-KR" dirty="0"/>
              <a:t>the non-AP </a:t>
            </a:r>
            <a:r>
              <a:rPr lang="en-US" altLang="ko-KR" dirty="0" smtClean="0"/>
              <a:t>STA(s) </a:t>
            </a:r>
            <a:r>
              <a:rPr lang="en-US" altLang="ko-KR" dirty="0"/>
              <a:t>including the </a:t>
            </a:r>
            <a:r>
              <a:rPr lang="en-US" altLang="ko-KR" dirty="0" smtClean="0"/>
              <a:t>Relay STA </a:t>
            </a:r>
            <a:r>
              <a:rPr lang="en-US" altLang="ko-KR" dirty="0"/>
              <a:t>for transmission solicited by </a:t>
            </a:r>
            <a:r>
              <a:rPr lang="en-US" altLang="ko-KR" dirty="0" smtClean="0"/>
              <a:t>AP.</a:t>
            </a:r>
          </a:p>
          <a:p>
            <a:pPr lvl="4"/>
            <a:r>
              <a:rPr lang="en-US" altLang="ko-KR" dirty="0" smtClean="0"/>
              <a:t>In an aspect of the Relay STA, the received information is used when it transmits the data to AP after receiving the data from the non-AP STA(s). 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The non-AP STA(s) participated </a:t>
            </a:r>
            <a:r>
              <a:rPr lang="en-US" altLang="ko-KR" dirty="0" smtClean="0"/>
              <a:t>transmits </a:t>
            </a:r>
            <a:r>
              <a:rPr lang="en-US" altLang="ko-KR" dirty="0" smtClean="0"/>
              <a:t>the signal(i.e. PPDU1) to the Relay STA by using the received </a:t>
            </a:r>
            <a:r>
              <a:rPr lang="en-US" altLang="ko-KR" dirty="0" smtClean="0"/>
              <a:t>Trigger frame.</a:t>
            </a:r>
            <a:endParaRPr lang="en-US" altLang="ko-KR" dirty="0" smtClean="0"/>
          </a:p>
          <a:p>
            <a:pPr lvl="2"/>
            <a:r>
              <a:rPr lang="en-US" altLang="ko-KR" dirty="0"/>
              <a:t>Here, </a:t>
            </a:r>
            <a:r>
              <a:rPr lang="en-US" altLang="ko-KR" dirty="0" smtClean="0"/>
              <a:t>even </a:t>
            </a:r>
            <a:r>
              <a:rPr lang="en-US" altLang="ko-KR" dirty="0"/>
              <a:t>though </a:t>
            </a:r>
            <a:r>
              <a:rPr lang="en-US" altLang="ko-KR" dirty="0" smtClean="0"/>
              <a:t>Relay STA </a:t>
            </a:r>
            <a:r>
              <a:rPr lang="en-US" altLang="ko-KR" dirty="0"/>
              <a:t>received the trigger frame from the AP, it does not transmit </a:t>
            </a:r>
            <a:r>
              <a:rPr lang="en-US" altLang="ko-KR" dirty="0" smtClean="0"/>
              <a:t>anything after </a:t>
            </a:r>
            <a:r>
              <a:rPr lang="en-US" altLang="ko-KR" dirty="0"/>
              <a:t>SIFS. </a:t>
            </a:r>
            <a:endParaRPr lang="en-US" altLang="ko-KR" dirty="0" smtClean="0"/>
          </a:p>
          <a:p>
            <a:pPr lvl="3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228600" y="2209800"/>
            <a:ext cx="8610599" cy="1295400"/>
            <a:chOff x="228600" y="2209800"/>
            <a:chExt cx="8610599" cy="1295400"/>
          </a:xfrm>
        </p:grpSpPr>
        <p:cxnSp>
          <p:nvCxnSpPr>
            <p:cNvPr id="8" name="직선 연결선 7"/>
            <p:cNvCxnSpPr/>
            <p:nvPr/>
          </p:nvCxnSpPr>
          <p:spPr bwMode="auto">
            <a:xfrm>
              <a:off x="777597" y="2529334"/>
              <a:ext cx="7966086" cy="42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직선 연결선 8"/>
            <p:cNvCxnSpPr/>
            <p:nvPr/>
          </p:nvCxnSpPr>
          <p:spPr bwMode="auto">
            <a:xfrm>
              <a:off x="777597" y="3010205"/>
              <a:ext cx="8009216" cy="129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직선 연결선 9"/>
            <p:cNvCxnSpPr/>
            <p:nvPr/>
          </p:nvCxnSpPr>
          <p:spPr bwMode="auto">
            <a:xfrm>
              <a:off x="777597" y="3491076"/>
              <a:ext cx="8061602" cy="57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1" name="평행 사변형 10"/>
            <p:cNvSpPr/>
            <p:nvPr/>
          </p:nvSpPr>
          <p:spPr bwMode="auto">
            <a:xfrm>
              <a:off x="1025279" y="2370648"/>
              <a:ext cx="196184" cy="158966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99800" y="2354530"/>
              <a:ext cx="326011" cy="2058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AP</a:t>
              </a:r>
              <a:endParaRPr lang="ko-KR" altLang="en-US" sz="9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41374" y="2803228"/>
              <a:ext cx="70083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Relay STA</a:t>
              </a:r>
              <a:endParaRPr lang="ko-KR" altLang="en-US" sz="9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8600" y="3282954"/>
              <a:ext cx="920761" cy="2058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Non-AP STA(s)</a:t>
              </a:r>
              <a:endParaRPr lang="ko-KR" altLang="en-US" sz="900" dirty="0"/>
            </a:p>
          </p:txBody>
        </p:sp>
        <p:sp>
          <p:nvSpPr>
            <p:cNvPr id="15" name="평행 사변형 14"/>
            <p:cNvSpPr/>
            <p:nvPr/>
          </p:nvSpPr>
          <p:spPr bwMode="auto">
            <a:xfrm>
              <a:off x="914365" y="2369802"/>
              <a:ext cx="196184" cy="158966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6" name="직선 화살표 연결선 15"/>
            <p:cNvCxnSpPr/>
            <p:nvPr/>
          </p:nvCxnSpPr>
          <p:spPr bwMode="auto">
            <a:xfrm>
              <a:off x="2172534" y="2431017"/>
              <a:ext cx="51381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2270627" y="2231910"/>
              <a:ext cx="384228" cy="192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sp>
          <p:nvSpPr>
            <p:cNvPr id="18" name="직사각형 17"/>
            <p:cNvSpPr/>
            <p:nvPr/>
          </p:nvSpPr>
          <p:spPr bwMode="auto">
            <a:xfrm>
              <a:off x="2689448" y="2209800"/>
              <a:ext cx="719342" cy="31793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Trigger frame</a:t>
              </a:r>
              <a:endParaRPr kumimoji="0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9" name="직선 화살표 연결선 18"/>
            <p:cNvCxnSpPr/>
            <p:nvPr/>
          </p:nvCxnSpPr>
          <p:spPr bwMode="auto">
            <a:xfrm>
              <a:off x="3414351" y="3422863"/>
              <a:ext cx="51381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3512443" y="3223755"/>
              <a:ext cx="384228" cy="192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sp>
          <p:nvSpPr>
            <p:cNvPr id="21" name="직사각형 20"/>
            <p:cNvSpPr/>
            <p:nvPr/>
          </p:nvSpPr>
          <p:spPr bwMode="auto">
            <a:xfrm>
              <a:off x="5164405" y="2785317"/>
              <a:ext cx="420395" cy="24143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Ack1</a:t>
              </a:r>
              <a:endParaRPr kumimoji="0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평행 사변형 22"/>
            <p:cNvSpPr/>
            <p:nvPr/>
          </p:nvSpPr>
          <p:spPr bwMode="auto">
            <a:xfrm>
              <a:off x="1137712" y="2369903"/>
              <a:ext cx="196184" cy="158966"/>
            </a:xfrm>
            <a:prstGeom prst="parallelogram">
              <a:avLst>
                <a:gd name="adj" fmla="val 6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직사각형 23"/>
            <p:cNvSpPr/>
            <p:nvPr/>
          </p:nvSpPr>
          <p:spPr bwMode="auto">
            <a:xfrm>
              <a:off x="1338227" y="2209800"/>
              <a:ext cx="836081" cy="128127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TXOP sharing for Relay operation </a:t>
              </a:r>
              <a:endParaRPr kumimoji="0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직사각형 24"/>
            <p:cNvSpPr/>
            <p:nvPr/>
          </p:nvSpPr>
          <p:spPr bwMode="auto">
            <a:xfrm>
              <a:off x="3919866" y="3178923"/>
              <a:ext cx="719342" cy="31793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PPDU1 </a:t>
              </a:r>
              <a:endParaRPr kumimoji="0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6" name="직선 화살표 연결선 25"/>
            <p:cNvCxnSpPr/>
            <p:nvPr/>
          </p:nvCxnSpPr>
          <p:spPr bwMode="auto">
            <a:xfrm>
              <a:off x="4645472" y="2957981"/>
              <a:ext cx="51381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4713271" y="2758873"/>
              <a:ext cx="384228" cy="192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900" dirty="0"/>
            </a:p>
          </p:txBody>
        </p:sp>
        <p:sp>
          <p:nvSpPr>
            <p:cNvPr id="28" name="직사각형 27"/>
            <p:cNvSpPr/>
            <p:nvPr/>
          </p:nvSpPr>
          <p:spPr bwMode="auto">
            <a:xfrm>
              <a:off x="7334004" y="2296154"/>
              <a:ext cx="420395" cy="24143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Ack2</a:t>
              </a: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직선 화살표 연결선 29"/>
            <p:cNvCxnSpPr/>
            <p:nvPr/>
          </p:nvCxnSpPr>
          <p:spPr bwMode="auto">
            <a:xfrm>
              <a:off x="3097660" y="2538894"/>
              <a:ext cx="0" cy="48086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1" name="직선 화살표 연결선 30"/>
            <p:cNvCxnSpPr/>
            <p:nvPr/>
          </p:nvCxnSpPr>
          <p:spPr bwMode="auto">
            <a:xfrm>
              <a:off x="5374602" y="3024331"/>
              <a:ext cx="0" cy="48086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  <p:sp>
          <p:nvSpPr>
            <p:cNvPr id="32" name="직사각형 31"/>
            <p:cNvSpPr/>
            <p:nvPr/>
          </p:nvSpPr>
          <p:spPr bwMode="auto">
            <a:xfrm>
              <a:off x="8323288" y="2785317"/>
              <a:ext cx="420395" cy="24143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Ack3</a:t>
              </a: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4" name="직선 화살표 연결선 33"/>
            <p:cNvCxnSpPr/>
            <p:nvPr/>
          </p:nvCxnSpPr>
          <p:spPr bwMode="auto">
            <a:xfrm>
              <a:off x="5587018" y="2961298"/>
              <a:ext cx="51381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5669137" y="2762191"/>
              <a:ext cx="384228" cy="192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cxnSp>
          <p:nvCxnSpPr>
            <p:cNvPr id="36" name="직선 화살표 연결선 35"/>
            <p:cNvCxnSpPr/>
            <p:nvPr/>
          </p:nvCxnSpPr>
          <p:spPr bwMode="auto">
            <a:xfrm>
              <a:off x="7812372" y="2965608"/>
              <a:ext cx="51381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7" name="TextBox 36"/>
            <p:cNvSpPr txBox="1"/>
            <p:nvPr/>
          </p:nvSpPr>
          <p:spPr>
            <a:xfrm>
              <a:off x="7910464" y="2766501"/>
              <a:ext cx="384228" cy="192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cxnSp>
          <p:nvCxnSpPr>
            <p:cNvPr id="38" name="직선 화살표 연결선 37"/>
            <p:cNvCxnSpPr/>
            <p:nvPr/>
          </p:nvCxnSpPr>
          <p:spPr bwMode="auto">
            <a:xfrm>
              <a:off x="3144000" y="2529336"/>
              <a:ext cx="0" cy="96173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2" name="직선 화살표 연결선 41"/>
            <p:cNvCxnSpPr>
              <a:stCxn id="25" idx="0"/>
            </p:cNvCxnSpPr>
            <p:nvPr/>
          </p:nvCxnSpPr>
          <p:spPr bwMode="auto">
            <a:xfrm flipV="1">
              <a:off x="4279537" y="3019763"/>
              <a:ext cx="0" cy="15916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7" name="직사각형 46"/>
            <p:cNvSpPr/>
            <p:nvPr/>
          </p:nvSpPr>
          <p:spPr bwMode="auto">
            <a:xfrm>
              <a:off x="6097441" y="2709649"/>
              <a:ext cx="719342" cy="31793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PPDU2 </a:t>
              </a:r>
              <a:endParaRPr kumimoji="0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8" name="직선 화살표 연결선 47"/>
            <p:cNvCxnSpPr>
              <a:stCxn id="47" idx="0"/>
            </p:cNvCxnSpPr>
            <p:nvPr/>
          </p:nvCxnSpPr>
          <p:spPr bwMode="auto">
            <a:xfrm flipV="1">
              <a:off x="6457112" y="2550489"/>
              <a:ext cx="0" cy="15916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0" name="직선 화살표 연결선 39"/>
            <p:cNvCxnSpPr/>
            <p:nvPr/>
          </p:nvCxnSpPr>
          <p:spPr bwMode="auto">
            <a:xfrm>
              <a:off x="6803547" y="2450559"/>
              <a:ext cx="51381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6901639" y="2251451"/>
              <a:ext cx="384228" cy="192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cxnSp>
          <p:nvCxnSpPr>
            <p:cNvPr id="43" name="직선 화살표 연결선 42"/>
            <p:cNvCxnSpPr/>
            <p:nvPr/>
          </p:nvCxnSpPr>
          <p:spPr bwMode="auto">
            <a:xfrm>
              <a:off x="7526298" y="2529336"/>
              <a:ext cx="0" cy="48086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9" name="직선 화살표 연결선 48"/>
            <p:cNvCxnSpPr/>
            <p:nvPr/>
          </p:nvCxnSpPr>
          <p:spPr bwMode="auto">
            <a:xfrm>
              <a:off x="8500199" y="3022828"/>
              <a:ext cx="0" cy="48086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5608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327932</TotalTime>
  <Words>1997</Words>
  <Application>Microsoft Office PowerPoint</Application>
  <PresentationFormat>화면 슬라이드 쇼(4:3)</PresentationFormat>
  <Paragraphs>309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0" baseType="lpstr">
      <vt:lpstr>굴림</vt:lpstr>
      <vt:lpstr>굴림</vt:lpstr>
      <vt:lpstr>Malgun Gothic</vt:lpstr>
      <vt:lpstr>Malgun Gothic</vt:lpstr>
      <vt:lpstr>Arial</vt:lpstr>
      <vt:lpstr>Times New Roman</vt:lpstr>
      <vt:lpstr>802-11-Submission</vt:lpstr>
      <vt:lpstr>Relay transmission in UHR </vt:lpstr>
      <vt:lpstr>Introduction </vt:lpstr>
      <vt:lpstr>Relay operation in UHR(1/4)</vt:lpstr>
      <vt:lpstr>Relay operation in UHR(2/4)</vt:lpstr>
      <vt:lpstr>Relay operation in UHR(3/4)</vt:lpstr>
      <vt:lpstr>Relay operation in UHR(4/4)</vt:lpstr>
      <vt:lpstr>DL Relay transmission (1/2)</vt:lpstr>
      <vt:lpstr>DL Relay transmission (2/2)</vt:lpstr>
      <vt:lpstr>UL Relay transmission (1/2) </vt:lpstr>
      <vt:lpstr>UL Relay transmission (2/2) </vt:lpstr>
      <vt:lpstr>Consideration of acknowledgment</vt:lpstr>
      <vt:lpstr>Summary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Lim/IoT Connectivity Standard Task(dongguk.lim@lge.com)</cp:lastModifiedBy>
  <cp:revision>5521</cp:revision>
  <cp:lastPrinted>2017-07-07T02:11:09Z</cp:lastPrinted>
  <dcterms:created xsi:type="dcterms:W3CDTF">2007-05-21T21:00:37Z</dcterms:created>
  <dcterms:modified xsi:type="dcterms:W3CDTF">2023-07-07T04:54:46Z</dcterms:modified>
</cp:coreProperties>
</file>