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369" r:id="rId3"/>
    <p:sldId id="371" r:id="rId4"/>
    <p:sldId id="372" r:id="rId5"/>
    <p:sldId id="376" r:id="rId6"/>
    <p:sldId id="373" r:id="rId7"/>
    <p:sldId id="374" r:id="rId8"/>
    <p:sldId id="375" r:id="rId9"/>
    <p:sldId id="370" r:id="rId10"/>
    <p:sldId id="352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6400" autoAdjust="0"/>
  </p:normalViewPr>
  <p:slideViewPr>
    <p:cSldViewPr>
      <p:cViewPr varScale="1">
        <p:scale>
          <a:sx n="115" d="100"/>
          <a:sy n="115" d="100"/>
        </p:scale>
        <p:origin x="11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102" y="51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July. 2023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July. 2023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802.11-23/1138r1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sun.jang@lge.com" TargetMode="External"/><Relationship Id="rId13" Type="http://schemas.openxmlformats.org/officeDocument/2006/relationships/hyperlink" Target="mailto:hg.cho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12" Type="http://schemas.openxmlformats.org/officeDocument/2006/relationships/hyperlink" Target="mailto:dongju.cha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11" Type="http://schemas.openxmlformats.org/officeDocument/2006/relationships/hyperlink" Target="mailto:yl.yoon@lge.com" TargetMode="External"/><Relationship Id="rId5" Type="http://schemas.openxmlformats.org/officeDocument/2006/relationships/hyperlink" Target="mailto:jiny.chun@lge.com" TargetMode="External"/><Relationship Id="rId10" Type="http://schemas.openxmlformats.org/officeDocument/2006/relationships/hyperlink" Target="mailto:geonhwan.kim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unhee.baek@lge.com" TargetMode="External"/><Relationship Id="rId1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Features to consider for </a:t>
            </a:r>
            <a:r>
              <a:rPr lang="en-US" altLang="ko-KR" dirty="0">
                <a:ea typeface="굴림" panose="020B0600000101010101" pitchFamily="50" charset="-127"/>
              </a:rPr>
              <a:t>efficient </a:t>
            </a:r>
            <a:r>
              <a:rPr lang="en-US" altLang="ko-KR" dirty="0" smtClean="0">
                <a:ea typeface="굴림" panose="020B0600000101010101" pitchFamily="50" charset="-127"/>
              </a:rPr>
              <a:t>Relay </a:t>
            </a:r>
            <a:r>
              <a:rPr lang="en-US" altLang="ko-KR" dirty="0">
                <a:ea typeface="굴림" panose="020B0600000101010101" pitchFamily="50" charset="-127"/>
              </a:rPr>
              <a:t>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2023-07-24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79014"/>
              </p:ext>
            </p:extLst>
          </p:nvPr>
        </p:nvGraphicFramePr>
        <p:xfrm>
          <a:off x="762000" y="2895600"/>
          <a:ext cx="7543800" cy="3519883"/>
        </p:xfrm>
        <a:graphic>
          <a:graphicData uri="http://schemas.openxmlformats.org/drawingml/2006/table">
            <a:tbl>
              <a:tblPr/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6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3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insun.jang@lge.com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8325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sunhee.baek@lge.com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870208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0"/>
                        </a:rPr>
                        <a:t>geonhwan.kim@lge.com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59753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1"/>
                        </a:rPr>
                        <a:t>yl.yoon@lge.com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42357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Dongju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Cha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2"/>
                        </a:rPr>
                        <a:t>dongju.cha@lge.com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7262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3"/>
                        </a:rPr>
                        <a:t>hg.cho@lge.com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20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14"/>
                        </a:rPr>
                        <a:t>sanggook.kim@lge.com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July. </a:t>
            </a:r>
            <a:r>
              <a:rPr lang="en-US" altLang="ko-KR" dirty="0"/>
              <a:t>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</a:t>
            </a:r>
            <a:r>
              <a:rPr lang="en-US" altLang="ko-KR" dirty="0"/>
              <a:t>1] </a:t>
            </a:r>
            <a:r>
              <a:rPr lang="en-US" altLang="ko-KR" dirty="0" smtClean="0"/>
              <a:t>11-23-0042-00-0uhr-Thought </a:t>
            </a:r>
            <a:r>
              <a:rPr lang="en-US" altLang="ko-KR" dirty="0"/>
              <a:t>for Range Extension in UHR </a:t>
            </a:r>
            <a:endParaRPr lang="en-US" altLang="ko-KR" dirty="0" smtClean="0"/>
          </a:p>
          <a:p>
            <a:r>
              <a:rPr lang="en-US" altLang="ko-KR" dirty="0" smtClean="0"/>
              <a:t>[2] 11-22-1908-00-0uhr-UHR rate-vs-range enhancement with relay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940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As described in [1,2], Relay operation in UHR is able to provide the improvement of reliability as well as throughput in terms of </a:t>
            </a:r>
            <a:r>
              <a:rPr lang="en-US" altLang="ko-KR" dirty="0" err="1" smtClean="0"/>
              <a:t>RvR</a:t>
            </a:r>
            <a:r>
              <a:rPr lang="en-US" altLang="ko-KR" dirty="0" smtClean="0"/>
              <a:t>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To achieve this improvement or benefit from the Relay operation, we should consider the following. </a:t>
            </a:r>
          </a:p>
          <a:p>
            <a:pPr lvl="1"/>
            <a:r>
              <a:rPr lang="en-US" altLang="ko-KR" dirty="0" smtClean="0"/>
              <a:t>The selection of appropriate non-AP STA for relay operation</a:t>
            </a:r>
          </a:p>
          <a:p>
            <a:pPr lvl="1"/>
            <a:r>
              <a:rPr lang="en-US" altLang="ko-KR" dirty="0" smtClean="0"/>
              <a:t>The information of channel between Relay STA and </a:t>
            </a:r>
            <a:r>
              <a:rPr lang="en-US" altLang="ko-KR" dirty="0" smtClean="0"/>
              <a:t>non-AP </a:t>
            </a:r>
            <a:r>
              <a:rPr lang="en-US" altLang="ko-KR" dirty="0" smtClean="0"/>
              <a:t>STA(s)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In this contribution, we take into account the ways for two considerations addressed above.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178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Selection of non-AP STA(s)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/>
              <a:t>Generally, Relay operation can be applied to non-AP STA(s) that are located far from AP and have a poor signal reception from AP.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AP can recognize the non-AP STA’s status </a:t>
            </a:r>
            <a:r>
              <a:rPr lang="en-US" altLang="ko-KR" dirty="0" smtClean="0"/>
              <a:t>through </a:t>
            </a:r>
            <a:r>
              <a:rPr lang="en-US" altLang="ko-KR" dirty="0" smtClean="0"/>
              <a:t>the frame exchanges in a BSS.</a:t>
            </a:r>
          </a:p>
          <a:p>
            <a:pPr lvl="1"/>
            <a:r>
              <a:rPr lang="en-US" altLang="ko-KR" dirty="0" smtClean="0"/>
              <a:t>In spite of the non-AP STA satisfies the above condition, if it does not locate near Relay STA, we can’t adapt the relay operation to this STA.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Therefore, we should need to identify whether those STAs are located near the Relay STA. </a:t>
            </a:r>
          </a:p>
          <a:p>
            <a:pPr lvl="1"/>
            <a:r>
              <a:rPr lang="en-US" altLang="ko-KR" dirty="0" smtClean="0"/>
              <a:t>In addition, since either the associated non-AP STA or Relay STA can have </a:t>
            </a:r>
            <a:r>
              <a:rPr lang="en-US" altLang="ko-KR" dirty="0"/>
              <a:t>mobility in a BSS, </a:t>
            </a:r>
            <a:r>
              <a:rPr lang="en-US" altLang="ko-KR" dirty="0" smtClean="0"/>
              <a:t> a non-AP STA near relay STA may be changed. </a:t>
            </a:r>
          </a:p>
          <a:p>
            <a:pPr lvl="1"/>
            <a:r>
              <a:rPr lang="en-US" altLang="ko-KR" dirty="0"/>
              <a:t>So, it </a:t>
            </a:r>
            <a:r>
              <a:rPr lang="en-US" altLang="ko-KR" dirty="0" smtClean="0"/>
              <a:t>may be </a:t>
            </a:r>
            <a:r>
              <a:rPr lang="en-US" altLang="ko-KR" dirty="0"/>
              <a:t>required the periodic check of the existence of non-AP STA near Relay STA.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8" name="타원 7"/>
          <p:cNvSpPr/>
          <p:nvPr/>
        </p:nvSpPr>
        <p:spPr bwMode="auto">
          <a:xfrm>
            <a:off x="2133600" y="4419600"/>
            <a:ext cx="4876800" cy="19050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포인트가 6개인 별 9"/>
          <p:cNvSpPr/>
          <p:nvPr/>
        </p:nvSpPr>
        <p:spPr bwMode="auto">
          <a:xfrm>
            <a:off x="6430193" y="5585013"/>
            <a:ext cx="228600" cy="228600"/>
          </a:xfrm>
          <a:prstGeom prst="star6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포인트가 6개인 별 10"/>
          <p:cNvSpPr/>
          <p:nvPr/>
        </p:nvSpPr>
        <p:spPr bwMode="auto">
          <a:xfrm>
            <a:off x="5183730" y="5018901"/>
            <a:ext cx="228600" cy="228600"/>
          </a:xfrm>
          <a:prstGeom prst="star6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순서도: 추출 12"/>
          <p:cNvSpPr/>
          <p:nvPr/>
        </p:nvSpPr>
        <p:spPr bwMode="auto">
          <a:xfrm>
            <a:off x="4448933" y="4983408"/>
            <a:ext cx="152400" cy="457200"/>
          </a:xfrm>
          <a:prstGeom prst="flowChartExtra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포인트가 6개인 별 14"/>
          <p:cNvSpPr/>
          <p:nvPr/>
        </p:nvSpPr>
        <p:spPr bwMode="auto">
          <a:xfrm>
            <a:off x="2286000" y="5314766"/>
            <a:ext cx="228600" cy="228600"/>
          </a:xfrm>
          <a:prstGeom prst="star6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포인트가 6개인 별 15"/>
          <p:cNvSpPr/>
          <p:nvPr/>
        </p:nvSpPr>
        <p:spPr bwMode="auto">
          <a:xfrm>
            <a:off x="3140966" y="4637900"/>
            <a:ext cx="228600" cy="228600"/>
          </a:xfrm>
          <a:prstGeom prst="star6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포인트가 6개인 별 16"/>
          <p:cNvSpPr/>
          <p:nvPr/>
        </p:nvSpPr>
        <p:spPr bwMode="auto">
          <a:xfrm>
            <a:off x="6304809" y="6109284"/>
            <a:ext cx="228600" cy="228600"/>
          </a:xfrm>
          <a:prstGeom prst="star6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포인트가 6개인 별 17"/>
          <p:cNvSpPr/>
          <p:nvPr/>
        </p:nvSpPr>
        <p:spPr bwMode="auto">
          <a:xfrm>
            <a:off x="6415497" y="5091300"/>
            <a:ext cx="228600" cy="228600"/>
          </a:xfrm>
          <a:prstGeom prst="star6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35017" y="540976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24854" y="5486400"/>
            <a:ext cx="861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Relay STA</a:t>
            </a:r>
            <a:endParaRPr lang="ko-KR" altLang="en-US" dirty="0"/>
          </a:p>
        </p:txBody>
      </p:sp>
      <p:cxnSp>
        <p:nvCxnSpPr>
          <p:cNvPr id="22" name="직선 화살표 연결선 21"/>
          <p:cNvCxnSpPr>
            <a:endCxn id="17" idx="0"/>
          </p:cNvCxnSpPr>
          <p:nvPr/>
        </p:nvCxnSpPr>
        <p:spPr bwMode="auto">
          <a:xfrm flipH="1">
            <a:off x="6533409" y="5792099"/>
            <a:ext cx="99603" cy="3743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타원 23"/>
          <p:cNvSpPr/>
          <p:nvPr/>
        </p:nvSpPr>
        <p:spPr bwMode="auto">
          <a:xfrm>
            <a:off x="4408304" y="4634917"/>
            <a:ext cx="2602096" cy="153728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44493" y="5721899"/>
            <a:ext cx="1083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Non-AP STA1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633012" y="4823707"/>
            <a:ext cx="1083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Non-AP STA2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674620" y="4800167"/>
            <a:ext cx="1083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Non-AP STA3</a:t>
            </a:r>
            <a:endParaRPr lang="ko-KR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99183" y="4379712"/>
            <a:ext cx="1083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Non-AP STA4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904525" y="5560813"/>
            <a:ext cx="1083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Non-AP STA5</a:t>
            </a:r>
            <a:endParaRPr lang="ko-KR" altLang="en-US" dirty="0"/>
          </a:p>
        </p:txBody>
      </p:sp>
      <p:sp>
        <p:nvSpPr>
          <p:cNvPr id="14" name="타원 13"/>
          <p:cNvSpPr/>
          <p:nvPr/>
        </p:nvSpPr>
        <p:spPr bwMode="auto">
          <a:xfrm>
            <a:off x="5735932" y="5351447"/>
            <a:ext cx="152400" cy="209366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28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Selection of non-AP STA(s) </a:t>
            </a:r>
            <a:r>
              <a:rPr lang="en-US" altLang="ko-KR" dirty="0" smtClean="0"/>
              <a:t>(2/3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To select the appropriate associated non-AP STA, we can consider the following procedure. </a:t>
            </a:r>
          </a:p>
          <a:p>
            <a:pPr lvl="1"/>
            <a:r>
              <a:rPr lang="en-US" altLang="ko-KR" dirty="0" smtClean="0"/>
              <a:t>To confirm which associated non-AP STA that has a weak reception is suitable for relay operation, </a:t>
            </a:r>
            <a:r>
              <a:rPr lang="en-US" altLang="ko-KR" dirty="0"/>
              <a:t>AP transmits the Triggering frame to the </a:t>
            </a:r>
            <a:r>
              <a:rPr lang="en-US" altLang="ko-KR" dirty="0" smtClean="0"/>
              <a:t>Relay STA and the non-AP </a:t>
            </a:r>
            <a:r>
              <a:rPr lang="en-US" altLang="ko-KR" dirty="0"/>
              <a:t>STA(s). </a:t>
            </a:r>
            <a:endParaRPr lang="en-US" altLang="ko-KR" dirty="0" smtClean="0"/>
          </a:p>
          <a:p>
            <a:pPr lvl="2"/>
            <a:r>
              <a:rPr lang="en-US" altLang="ko-KR" dirty="0"/>
              <a:t>As a triggering frame, </a:t>
            </a:r>
            <a:r>
              <a:rPr lang="en-US" altLang="ko-KR" dirty="0" smtClean="0"/>
              <a:t>a newly designed trigger </a:t>
            </a:r>
            <a:r>
              <a:rPr lang="en-US" altLang="ko-KR" dirty="0"/>
              <a:t>frame may be taken into account and both the non-AP STA(s) and Relay STA can recognize the starting of this procedure as the reception of this frame.</a:t>
            </a:r>
          </a:p>
          <a:p>
            <a:pPr lvl="3"/>
            <a:r>
              <a:rPr lang="en-US" altLang="ko-KR" dirty="0"/>
              <a:t>It may be composed of the user field addressed to the non-AP STA that AP wants to check as well as the user field for the R</a:t>
            </a:r>
            <a:r>
              <a:rPr lang="en-US" altLang="ko-KR" dirty="0" smtClean="0"/>
              <a:t>elay </a:t>
            </a:r>
            <a:r>
              <a:rPr lang="en-US" altLang="ko-KR" dirty="0"/>
              <a:t>STA</a:t>
            </a:r>
            <a:r>
              <a:rPr lang="en-US" altLang="ko-KR" dirty="0" smtClean="0"/>
              <a:t>. </a:t>
            </a:r>
          </a:p>
          <a:p>
            <a:pPr lvl="4"/>
            <a:r>
              <a:rPr lang="en-US" altLang="ko-KR" dirty="0" smtClean="0"/>
              <a:t>After the Relay STA receives the trigger frame from the AP, it acts as a recipient.</a:t>
            </a:r>
          </a:p>
          <a:p>
            <a:pPr lvl="3"/>
            <a:endParaRPr lang="ko-KR" altLang="en-US" dirty="0"/>
          </a:p>
          <a:p>
            <a:pPr lvl="1"/>
            <a:r>
              <a:rPr lang="en-US" altLang="ko-KR" dirty="0"/>
              <a:t>The non-AP STA(s) addressed by the triggering frame sends the signal to the allocated </a:t>
            </a:r>
            <a:r>
              <a:rPr lang="en-US" altLang="ko-KR" dirty="0" smtClean="0"/>
              <a:t>BW/RU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dirty="0"/>
              <a:t>Since the purpose of signal transmission is the detection of non-AP STA, the corresponding signal may not include a data field. </a:t>
            </a:r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5886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Selection of non-AP STA(s)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ko-KR" dirty="0" smtClean="0"/>
              <a:t>AP can identify the non-AP STA(s) near Relay STA with the neighbor non-AP STA report transmitted by Relay STA. </a:t>
            </a:r>
          </a:p>
          <a:p>
            <a:pPr lvl="2"/>
            <a:r>
              <a:rPr lang="en-US" altLang="ko-KR" dirty="0" smtClean="0"/>
              <a:t>The neighbor non-AP STA report may be composed with follows</a:t>
            </a:r>
          </a:p>
          <a:p>
            <a:pPr lvl="3"/>
            <a:r>
              <a:rPr lang="en-US" altLang="ko-KR" dirty="0" smtClean="0"/>
              <a:t>AID of the non-AP STA </a:t>
            </a:r>
          </a:p>
          <a:p>
            <a:pPr lvl="3"/>
            <a:r>
              <a:rPr lang="en-US" altLang="ko-KR" dirty="0" smtClean="0"/>
              <a:t>The received signal power, for example, RSSI.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56" name="그룹 55"/>
          <p:cNvGrpSpPr/>
          <p:nvPr/>
        </p:nvGrpSpPr>
        <p:grpSpPr>
          <a:xfrm>
            <a:off x="1190670" y="3733800"/>
            <a:ext cx="6934200" cy="1302434"/>
            <a:chOff x="739070" y="3697610"/>
            <a:chExt cx="6576130" cy="1013634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1299112" y="3940931"/>
              <a:ext cx="5939888" cy="9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>
              <a:off x="1299112" y="4303720"/>
              <a:ext cx="6016088" cy="73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1299112" y="4665562"/>
              <a:ext cx="6016088" cy="1450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084890" y="3733800"/>
              <a:ext cx="3161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AP</a:t>
              </a:r>
              <a:endParaRPr lang="ko-KR" alt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4113" y="4071432"/>
              <a:ext cx="6431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Relay STA</a:t>
              </a:r>
              <a:endParaRPr lang="ko-KR" altLang="en-US" sz="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9070" y="4495800"/>
              <a:ext cx="8531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Non-AP STA(s)</a:t>
              </a:r>
              <a:endParaRPr lang="ko-KR" altLang="en-US" sz="800" dirty="0"/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2752069" y="4433039"/>
              <a:ext cx="93287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UL PPDU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/>
            <p:nvPr/>
          </p:nvCxnSpPr>
          <p:spPr bwMode="auto">
            <a:xfrm>
              <a:off x="2232498" y="4587710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2332564" y="4437887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5463002" y="4124660"/>
              <a:ext cx="937798" cy="18167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600" dirty="0" smtClean="0"/>
                <a:t>Neighbor non-AP STA report</a:t>
              </a:r>
              <a:endParaRPr kumimoji="0" lang="ko-KR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5" name="직선 화살표 연결선 24"/>
            <p:cNvCxnSpPr/>
            <p:nvPr/>
          </p:nvCxnSpPr>
          <p:spPr bwMode="auto">
            <a:xfrm flipV="1">
              <a:off x="5895839" y="3944949"/>
              <a:ext cx="0" cy="1816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6" name="직선 화살표 연결선 25"/>
            <p:cNvCxnSpPr/>
            <p:nvPr/>
          </p:nvCxnSpPr>
          <p:spPr bwMode="auto">
            <a:xfrm>
              <a:off x="3701868" y="4236125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3801933" y="4086302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1447800" y="3697610"/>
              <a:ext cx="73381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Triggering frame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직선 화살표 연결선 29"/>
            <p:cNvCxnSpPr/>
            <p:nvPr/>
          </p:nvCxnSpPr>
          <p:spPr bwMode="auto">
            <a:xfrm>
              <a:off x="1814707" y="3938180"/>
              <a:ext cx="0" cy="7325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1" name="직사각형 30"/>
            <p:cNvSpPr/>
            <p:nvPr/>
          </p:nvSpPr>
          <p:spPr bwMode="auto">
            <a:xfrm>
              <a:off x="2752367" y="4063539"/>
              <a:ext cx="93287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Performing detection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34" name="직선 화살표 연결선 33"/>
            <p:cNvCxnSpPr/>
            <p:nvPr/>
          </p:nvCxnSpPr>
          <p:spPr bwMode="auto">
            <a:xfrm>
              <a:off x="1814707" y="3954147"/>
              <a:ext cx="0" cy="3705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직선 화살표 연결선 38"/>
            <p:cNvCxnSpPr>
              <a:stCxn id="20" idx="0"/>
              <a:endCxn id="31" idx="2"/>
            </p:cNvCxnSpPr>
            <p:nvPr/>
          </p:nvCxnSpPr>
          <p:spPr bwMode="auto">
            <a:xfrm flipV="1">
              <a:off x="3218507" y="4302773"/>
              <a:ext cx="298" cy="1302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0" name="직사각형 39"/>
            <p:cNvSpPr/>
            <p:nvPr/>
          </p:nvSpPr>
          <p:spPr bwMode="auto">
            <a:xfrm>
              <a:off x="4218536" y="3703084"/>
              <a:ext cx="73381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Report Request 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1" name="직선 화살표 연결선 40"/>
            <p:cNvCxnSpPr/>
            <p:nvPr/>
          </p:nvCxnSpPr>
          <p:spPr bwMode="auto">
            <a:xfrm>
              <a:off x="4585443" y="3953151"/>
              <a:ext cx="0" cy="3705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" name="직선 화살표 연결선 41"/>
            <p:cNvCxnSpPr/>
            <p:nvPr/>
          </p:nvCxnSpPr>
          <p:spPr bwMode="auto">
            <a:xfrm>
              <a:off x="4971483" y="3853858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5071548" y="3704035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6021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Channel information between Relay STA and non-AP STA(s</a:t>
            </a:r>
            <a:r>
              <a:rPr lang="en-US" altLang="ko-KR" sz="2800" dirty="0"/>
              <a:t>) (1/3)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To </a:t>
            </a:r>
            <a:r>
              <a:rPr lang="en-US" altLang="ko-KR" dirty="0"/>
              <a:t>provide the improved </a:t>
            </a:r>
            <a:r>
              <a:rPr lang="en-US" altLang="ko-KR" dirty="0" err="1"/>
              <a:t>QoS</a:t>
            </a:r>
            <a:r>
              <a:rPr lang="en-US" altLang="ko-KR" dirty="0"/>
              <a:t> (i.e., reliability and throughput) in Relay operation, the channel information between Relay STA and non-AP </a:t>
            </a:r>
            <a:r>
              <a:rPr lang="en-US" altLang="ko-KR" dirty="0" smtClean="0"/>
              <a:t>STA(s) </a:t>
            </a:r>
            <a:r>
              <a:rPr lang="en-US" altLang="ko-KR" dirty="0"/>
              <a:t>should be </a:t>
            </a:r>
            <a:r>
              <a:rPr lang="en-US" altLang="ko-KR" dirty="0" smtClean="0"/>
              <a:t>measured. </a:t>
            </a:r>
          </a:p>
          <a:p>
            <a:pPr lvl="1"/>
            <a:r>
              <a:rPr lang="en-US" altLang="ko-KR" dirty="0" smtClean="0"/>
              <a:t>However, since </a:t>
            </a:r>
            <a:r>
              <a:rPr lang="en-US" altLang="ko-KR" dirty="0"/>
              <a:t>the Relay STA locates between AP and non-AP STA, AP can’t figure out the channel information between Relay STA and non-AP STA (i.e., Relay link). </a:t>
            </a:r>
          </a:p>
          <a:p>
            <a:pPr lvl="1"/>
            <a:r>
              <a:rPr lang="en-US" altLang="ko-KR" dirty="0"/>
              <a:t>So, </a:t>
            </a:r>
            <a:r>
              <a:rPr lang="en-US" altLang="ko-KR" dirty="0" smtClean="0"/>
              <a:t>we </a:t>
            </a:r>
            <a:r>
              <a:rPr lang="en-US" altLang="ko-KR" dirty="0"/>
              <a:t>should consider ways to measure the channel information of the Relay link.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In addition, the channel information is used to determine the appropriate transmit parameters for Relay links such as MCS, BW, etc.</a:t>
            </a:r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In the next slides, we describe the procedure of channel estimation for a Relay link led by an AP.  </a:t>
            </a:r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30" name="그룹 29"/>
          <p:cNvGrpSpPr/>
          <p:nvPr/>
        </p:nvGrpSpPr>
        <p:grpSpPr>
          <a:xfrm>
            <a:off x="2438400" y="4025880"/>
            <a:ext cx="4107800" cy="1460520"/>
            <a:chOff x="2438400" y="4025880"/>
            <a:chExt cx="4107800" cy="1460520"/>
          </a:xfrm>
        </p:grpSpPr>
        <p:grpSp>
          <p:nvGrpSpPr>
            <p:cNvPr id="8" name="그룹 7"/>
            <p:cNvGrpSpPr/>
            <p:nvPr/>
          </p:nvGrpSpPr>
          <p:grpSpPr>
            <a:xfrm>
              <a:off x="2438400" y="4135738"/>
              <a:ext cx="419722" cy="567575"/>
              <a:chOff x="3414153" y="4664189"/>
              <a:chExt cx="301625" cy="457200"/>
            </a:xfrm>
          </p:grpSpPr>
          <p:sp>
            <p:nvSpPr>
              <p:cNvPr id="23" name="Freeform 38"/>
              <p:cNvSpPr>
                <a:spLocks noEditPoints="1"/>
              </p:cNvSpPr>
              <p:nvPr/>
            </p:nvSpPr>
            <p:spPr bwMode="auto">
              <a:xfrm>
                <a:off x="3414153" y="4664189"/>
                <a:ext cx="301625" cy="230188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39"/>
              <p:cNvSpPr>
                <a:spLocks/>
              </p:cNvSpPr>
              <p:nvPr/>
            </p:nvSpPr>
            <p:spPr bwMode="auto">
              <a:xfrm>
                <a:off x="3541153" y="4753089"/>
                <a:ext cx="49213" cy="103188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40"/>
              <p:cNvSpPr>
                <a:spLocks/>
              </p:cNvSpPr>
              <p:nvPr/>
            </p:nvSpPr>
            <p:spPr bwMode="auto">
              <a:xfrm>
                <a:off x="3496703" y="4856276"/>
                <a:ext cx="138113" cy="265113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Rectangle 42"/>
            <p:cNvSpPr>
              <a:spLocks noChangeArrowheads="1"/>
            </p:cNvSpPr>
            <p:nvPr/>
          </p:nvSpPr>
          <p:spPr bwMode="auto">
            <a:xfrm>
              <a:off x="2553271" y="4715575"/>
              <a:ext cx="192189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1A2D51"/>
                  </a:solidFill>
                  <a:effectLst/>
                  <a:latin typeface="Calibri" panose="020F0502020204030204" pitchFamily="34" charset="0"/>
                </a:rPr>
                <a:t>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02172" y="4833122"/>
              <a:ext cx="209907" cy="409989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6060767" y="5270956"/>
              <a:ext cx="39466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kumimoji="0" lang="en-US" altLang="en-US" sz="800" dirty="0" err="1" smtClean="0">
                  <a:solidFill>
                    <a:srgbClr val="1A2D51"/>
                  </a:solidFill>
                  <a:latin typeface="Calibri" panose="020F0502020204030204" pitchFamily="34" charset="0"/>
                </a:rPr>
                <a:t>STAn</a:t>
              </a:r>
              <a:endParaRPr kumimoji="0" lang="en-US" altLang="en-US" sz="3600" dirty="0">
                <a:latin typeface="Arial" panose="020B0604020202020204" pitchFamily="34" charset="0"/>
              </a:endParaRPr>
            </a:p>
          </p:txBody>
        </p:sp>
        <p:pic>
          <p:nvPicPr>
            <p:cNvPr id="12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45520" y="4085492"/>
              <a:ext cx="209907" cy="409989"/>
            </a:xfrm>
            <a:prstGeom prst="rect">
              <a:avLst/>
            </a:prstGeom>
          </p:spPr>
        </p:pic>
        <p:sp>
          <p:nvSpPr>
            <p:cNvPr id="13" name="직사각형 12"/>
            <p:cNvSpPr/>
            <p:nvPr/>
          </p:nvSpPr>
          <p:spPr>
            <a:xfrm>
              <a:off x="6154746" y="4540159"/>
              <a:ext cx="39145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kumimoji="0" lang="en-US" altLang="en-US" sz="800" dirty="0" smtClean="0">
                  <a:solidFill>
                    <a:srgbClr val="1A2D51"/>
                  </a:solidFill>
                  <a:latin typeface="Calibri" panose="020F0502020204030204" pitchFamily="34" charset="0"/>
                </a:rPr>
                <a:t>STA1</a:t>
              </a:r>
              <a:endParaRPr kumimoji="0" lang="en-US" altLang="en-US" sz="3600" dirty="0">
                <a:latin typeface="Arial" panose="020B0604020202020204" pitchFamily="34" charset="0"/>
              </a:endParaRPr>
            </a:p>
          </p:txBody>
        </p:sp>
        <p:cxnSp>
          <p:nvCxnSpPr>
            <p:cNvPr id="15" name="직선 연결선 14"/>
            <p:cNvCxnSpPr/>
            <p:nvPr/>
          </p:nvCxnSpPr>
          <p:spPr bwMode="auto">
            <a:xfrm>
              <a:off x="3006331" y="4290487"/>
              <a:ext cx="1599007" cy="3932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" name="직선 연결선 15"/>
            <p:cNvCxnSpPr/>
            <p:nvPr/>
          </p:nvCxnSpPr>
          <p:spPr bwMode="auto">
            <a:xfrm>
              <a:off x="5010034" y="4355598"/>
              <a:ext cx="1082943" cy="36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7" name="직선 화살표 연결선 16"/>
            <p:cNvCxnSpPr/>
            <p:nvPr/>
          </p:nvCxnSpPr>
          <p:spPr bwMode="auto">
            <a:xfrm flipH="1" flipV="1">
              <a:off x="4992690" y="4516739"/>
              <a:ext cx="1041606" cy="31638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직선 화살표 연결선 17"/>
            <p:cNvCxnSpPr/>
            <p:nvPr/>
          </p:nvCxnSpPr>
          <p:spPr bwMode="auto">
            <a:xfrm flipH="1" flipV="1">
              <a:off x="2972993" y="4466955"/>
              <a:ext cx="1692356" cy="410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3535211" y="4025880"/>
              <a:ext cx="6534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AP link</a:t>
              </a:r>
              <a:endParaRPr lang="ko-KR" alt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87859" y="4025881"/>
              <a:ext cx="8242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Relay link</a:t>
              </a:r>
              <a:endParaRPr lang="ko-KR" altLang="en-US" dirty="0"/>
            </a:p>
          </p:txBody>
        </p:sp>
        <p:pic>
          <p:nvPicPr>
            <p:cNvPr id="29" name="그림 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53309" y="4272456"/>
              <a:ext cx="328729" cy="375425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503251" y="4620948"/>
              <a:ext cx="6431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Relay STA</a:t>
              </a:r>
              <a:endParaRPr lang="ko-KR" alt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9846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Channel information between Relay STA and non-AP STA(s) </a:t>
            </a:r>
            <a:r>
              <a:rPr lang="en-US" altLang="ko-KR" sz="2800" dirty="0" smtClean="0"/>
              <a:t>(2/3</a:t>
            </a:r>
            <a:r>
              <a:rPr lang="en-US" altLang="ko-KR" sz="2800" dirty="0"/>
              <a:t>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DL sounding for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Relay link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AP sends a triggering frame to both Relay STA and non-AP STA(s) to initiate the sounding of the Relay link.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triggering </a:t>
            </a:r>
            <a:r>
              <a:rPr lang="en-US" altLang="ko-KR" dirty="0" smtClean="0"/>
              <a:t>frame can be composed with the following information.</a:t>
            </a:r>
          </a:p>
          <a:p>
            <a:pPr lvl="3"/>
            <a:r>
              <a:rPr lang="en-US" altLang="ko-KR" dirty="0" smtClean="0"/>
              <a:t>For example, DL/UL indication, Transmitter/receiver, BW, RU allocation,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, etc. </a:t>
            </a:r>
          </a:p>
          <a:p>
            <a:pPr lvl="1"/>
            <a:r>
              <a:rPr lang="en-US" altLang="ko-KR" dirty="0" smtClean="0"/>
              <a:t>The Relay STA sends a sounding PPDU to the non-AP STA(s). </a:t>
            </a:r>
          </a:p>
          <a:p>
            <a:pPr lvl="2"/>
            <a:r>
              <a:rPr lang="en-US" altLang="ko-KR" dirty="0" smtClean="0"/>
              <a:t>Regarding the sounding PPDU, for example, an NDP may be used.</a:t>
            </a:r>
          </a:p>
          <a:p>
            <a:pPr lvl="1"/>
            <a:r>
              <a:rPr lang="en-US" altLang="ko-KR" dirty="0" smtClean="0"/>
              <a:t>AP and non-AP STA exchange the report request and feedback frame.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348670" y="5029200"/>
            <a:ext cx="6728530" cy="1142903"/>
            <a:chOff x="1196270" y="5181600"/>
            <a:chExt cx="6728530" cy="1142903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1756312" y="5540901"/>
              <a:ext cx="6168488" cy="10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>
              <a:off x="1756312" y="5903823"/>
              <a:ext cx="6168488" cy="2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1756312" y="6265665"/>
              <a:ext cx="6168488" cy="24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542090" y="5410446"/>
              <a:ext cx="3161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AP</a:t>
              </a:r>
              <a:endParaRPr lang="ko-KR" alt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11313" y="5748078"/>
              <a:ext cx="6431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Relay STA</a:t>
              </a:r>
              <a:endParaRPr lang="ko-KR" altLang="en-US" sz="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96270" y="6109059"/>
              <a:ext cx="8531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Non-AP STA(s)</a:t>
              </a:r>
              <a:endParaRPr lang="ko-KR" altLang="en-US" sz="800" dirty="0"/>
            </a:p>
          </p:txBody>
        </p:sp>
        <p:cxnSp>
          <p:nvCxnSpPr>
            <p:cNvPr id="14" name="직선 화살표 연결선 13"/>
            <p:cNvCxnSpPr/>
            <p:nvPr/>
          </p:nvCxnSpPr>
          <p:spPr bwMode="auto">
            <a:xfrm>
              <a:off x="3179314" y="5788704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3279380" y="5638881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3706627" y="5659147"/>
              <a:ext cx="73381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Sounding PPDU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7" name="직선 화살표 연결선 16"/>
            <p:cNvCxnSpPr/>
            <p:nvPr/>
          </p:nvCxnSpPr>
          <p:spPr bwMode="auto">
            <a:xfrm>
              <a:off x="4446114" y="5422784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546180" y="5272961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6280668" y="6026672"/>
              <a:ext cx="93287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Feedback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/>
            <p:nvPr/>
          </p:nvCxnSpPr>
          <p:spPr bwMode="auto">
            <a:xfrm>
              <a:off x="5761097" y="6187813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5861163" y="6037990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cxnSp>
          <p:nvCxnSpPr>
            <p:cNvPr id="23" name="직선 화살표 연결선 22"/>
            <p:cNvCxnSpPr/>
            <p:nvPr/>
          </p:nvCxnSpPr>
          <p:spPr bwMode="auto">
            <a:xfrm flipV="1">
              <a:off x="6729394" y="5543417"/>
              <a:ext cx="0" cy="467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8" name="직사각형 27"/>
            <p:cNvSpPr/>
            <p:nvPr/>
          </p:nvSpPr>
          <p:spPr bwMode="auto">
            <a:xfrm>
              <a:off x="2097595" y="5181600"/>
              <a:ext cx="1082128" cy="35930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Triggering of channel estimation for Relay link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976399" y="5304183"/>
              <a:ext cx="73381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Report request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직선 화살표 연결선 29"/>
            <p:cNvCxnSpPr/>
            <p:nvPr/>
          </p:nvCxnSpPr>
          <p:spPr bwMode="auto">
            <a:xfrm>
              <a:off x="5334000" y="5540901"/>
              <a:ext cx="0" cy="7325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2" name="직선 화살표 연결선 51"/>
            <p:cNvCxnSpPr/>
            <p:nvPr/>
          </p:nvCxnSpPr>
          <p:spPr bwMode="auto">
            <a:xfrm>
              <a:off x="4069553" y="5904417"/>
              <a:ext cx="0" cy="3463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5" name="직선 화살표 연결선 54"/>
            <p:cNvCxnSpPr/>
            <p:nvPr/>
          </p:nvCxnSpPr>
          <p:spPr bwMode="auto">
            <a:xfrm>
              <a:off x="2624134" y="5553232"/>
              <a:ext cx="0" cy="3463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6" name="직선 화살표 연결선 55"/>
            <p:cNvCxnSpPr/>
            <p:nvPr/>
          </p:nvCxnSpPr>
          <p:spPr bwMode="auto">
            <a:xfrm>
              <a:off x="2667000" y="5537857"/>
              <a:ext cx="0" cy="7325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4001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Channel information between Relay STA and non-AP STA(s) </a:t>
            </a:r>
            <a:r>
              <a:rPr lang="en-US" altLang="ko-KR" sz="2800" dirty="0" smtClean="0"/>
              <a:t>(3/3</a:t>
            </a:r>
            <a:r>
              <a:rPr lang="en-US" altLang="ko-KR" sz="2800" dirty="0"/>
              <a:t>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UL </a:t>
            </a:r>
            <a:r>
              <a:rPr lang="en-US" altLang="ko-KR" dirty="0"/>
              <a:t>sounding for </a:t>
            </a:r>
            <a:r>
              <a:rPr lang="en-US" altLang="ko-KR" dirty="0" smtClean="0"/>
              <a:t>the </a:t>
            </a:r>
            <a:r>
              <a:rPr lang="en-US" altLang="ko-KR" dirty="0"/>
              <a:t>Relay </a:t>
            </a:r>
            <a:r>
              <a:rPr lang="en-US" altLang="ko-KR" dirty="0" smtClean="0"/>
              <a:t>link </a:t>
            </a:r>
            <a:endParaRPr lang="en-US" altLang="ko-KR" dirty="0"/>
          </a:p>
          <a:p>
            <a:pPr lvl="1"/>
            <a:r>
              <a:rPr lang="en-US" altLang="ko-KR" dirty="0" smtClean="0"/>
              <a:t>It is similar to the DL case described in the previous slide. </a:t>
            </a:r>
          </a:p>
          <a:p>
            <a:pPr lvl="1"/>
            <a:r>
              <a:rPr lang="en-US" altLang="ko-KR" dirty="0" smtClean="0"/>
              <a:t>However, after receiving the triggering frame from the AP, the </a:t>
            </a:r>
            <a:r>
              <a:rPr lang="en-US" altLang="ko-KR" dirty="0" smtClean="0"/>
              <a:t>non-AP STA </a:t>
            </a:r>
            <a:r>
              <a:rPr lang="en-US" altLang="ko-KR" dirty="0" smtClean="0"/>
              <a:t>transmits the sounding PPDU to relay STA on the allocated BW/RU.</a:t>
            </a:r>
          </a:p>
          <a:p>
            <a:pPr lvl="2"/>
            <a:r>
              <a:rPr lang="en-US" altLang="ko-KR" dirty="0" smtClean="0"/>
              <a:t>The roles of transmitter and receiver for Relay STA and non-AP STA(s) are set contrary </a:t>
            </a:r>
            <a:r>
              <a:rPr lang="en-US" altLang="ko-KR" dirty="0"/>
              <a:t>to </a:t>
            </a:r>
            <a:r>
              <a:rPr lang="en-US" altLang="ko-KR" dirty="0" smtClean="0"/>
              <a:t>DL.  </a:t>
            </a:r>
          </a:p>
          <a:p>
            <a:pPr lvl="2"/>
            <a:r>
              <a:rPr lang="en-US" altLang="ko-KR" dirty="0" smtClean="0"/>
              <a:t>Regarding the sounding PPDU used in UL sounding, we need to discuss the ways how to define it. </a:t>
            </a:r>
          </a:p>
          <a:p>
            <a:pPr lvl="3"/>
            <a:r>
              <a:rPr lang="en-US" altLang="ko-KR" dirty="0" smtClean="0"/>
              <a:t>As an example, we can consider the PPDU format such as TB ranging NDP defined in 11az. </a:t>
            </a:r>
          </a:p>
          <a:p>
            <a:pPr lvl="1"/>
            <a:r>
              <a:rPr lang="en-US" altLang="ko-KR" dirty="0"/>
              <a:t>Regarding the feedback, we need further consideration to apply the various UL transmission </a:t>
            </a:r>
            <a:r>
              <a:rPr lang="en-US" altLang="ko-KR" dirty="0" smtClean="0"/>
              <a:t>schemes into the Relay operation. </a:t>
            </a:r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3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cxnSp>
        <p:nvCxnSpPr>
          <p:cNvPr id="32" name="직선 연결선 31"/>
          <p:cNvCxnSpPr/>
          <p:nvPr/>
        </p:nvCxnSpPr>
        <p:spPr bwMode="auto">
          <a:xfrm flipV="1">
            <a:off x="1756312" y="5693398"/>
            <a:ext cx="6168488" cy="1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1756312" y="6056320"/>
            <a:ext cx="6168488" cy="28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>
            <a:off x="1756312" y="6418162"/>
            <a:ext cx="6168488" cy="24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542090" y="5562943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AP</a:t>
            </a:r>
            <a:endParaRPr lang="ko-KR" altLang="en-US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1311313" y="5900575"/>
            <a:ext cx="6431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Relay STA</a:t>
            </a:r>
            <a:endParaRPr lang="ko-KR" altLang="en-US" sz="800" dirty="0"/>
          </a:p>
        </p:txBody>
      </p:sp>
      <p:sp>
        <p:nvSpPr>
          <p:cNvPr id="37" name="TextBox 36"/>
          <p:cNvSpPr txBox="1"/>
          <p:nvPr/>
        </p:nvSpPr>
        <p:spPr>
          <a:xfrm>
            <a:off x="1196270" y="6261556"/>
            <a:ext cx="8531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Non-AP STA(s)</a:t>
            </a:r>
            <a:endParaRPr lang="ko-KR" altLang="en-US" sz="800" dirty="0"/>
          </a:p>
        </p:txBody>
      </p:sp>
      <p:cxnSp>
        <p:nvCxnSpPr>
          <p:cNvPr id="38" name="직선 화살표 연결선 37"/>
          <p:cNvCxnSpPr/>
          <p:nvPr/>
        </p:nvCxnSpPr>
        <p:spPr bwMode="auto">
          <a:xfrm>
            <a:off x="3179314" y="6300770"/>
            <a:ext cx="5241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279380" y="6150947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SIFS</a:t>
            </a:r>
            <a:endParaRPr lang="ko-KR" altLang="en-US" sz="800" dirty="0"/>
          </a:p>
        </p:txBody>
      </p:sp>
      <p:sp>
        <p:nvSpPr>
          <p:cNvPr id="40" name="직사각형 39"/>
          <p:cNvSpPr/>
          <p:nvPr/>
        </p:nvSpPr>
        <p:spPr bwMode="auto">
          <a:xfrm>
            <a:off x="3706627" y="6179526"/>
            <a:ext cx="733814" cy="23923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Sounding PPDU </a:t>
            </a:r>
            <a:endParaRPr kumimoji="0" lang="ko-KR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직선 화살표 연결선 40"/>
          <p:cNvCxnSpPr/>
          <p:nvPr/>
        </p:nvCxnSpPr>
        <p:spPr bwMode="auto">
          <a:xfrm>
            <a:off x="4446114" y="5575281"/>
            <a:ext cx="5241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546180" y="5425458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SIFS</a:t>
            </a:r>
            <a:endParaRPr lang="ko-KR" altLang="en-US" sz="800" dirty="0"/>
          </a:p>
        </p:txBody>
      </p:sp>
      <p:sp>
        <p:nvSpPr>
          <p:cNvPr id="43" name="직사각형 42"/>
          <p:cNvSpPr/>
          <p:nvPr/>
        </p:nvSpPr>
        <p:spPr bwMode="auto">
          <a:xfrm>
            <a:off x="6280668" y="5817255"/>
            <a:ext cx="932874" cy="23923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dirty="0" smtClean="0"/>
              <a:t>Feedback</a:t>
            </a:r>
            <a:endParaRPr kumimoji="0" lang="ko-KR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4" name="직선 화살표 연결선 43"/>
          <p:cNvCxnSpPr/>
          <p:nvPr/>
        </p:nvCxnSpPr>
        <p:spPr bwMode="auto">
          <a:xfrm>
            <a:off x="5761097" y="5978396"/>
            <a:ext cx="5241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5861163" y="5828573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SIFS</a:t>
            </a:r>
            <a:endParaRPr lang="ko-KR" altLang="en-US" sz="800" dirty="0"/>
          </a:p>
        </p:txBody>
      </p:sp>
      <p:sp>
        <p:nvSpPr>
          <p:cNvPr id="47" name="직사각형 46"/>
          <p:cNvSpPr/>
          <p:nvPr/>
        </p:nvSpPr>
        <p:spPr bwMode="auto">
          <a:xfrm>
            <a:off x="2097595" y="5334097"/>
            <a:ext cx="1082128" cy="3593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dirty="0" smtClean="0"/>
              <a:t>Triggering of channel estimation for Relay link</a:t>
            </a:r>
            <a:endParaRPr kumimoji="0" lang="ko-KR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4976399" y="5456680"/>
            <a:ext cx="733814" cy="23923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Report request </a:t>
            </a:r>
            <a:endParaRPr kumimoji="0" lang="ko-KR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직선 화살표 연결선 48"/>
          <p:cNvCxnSpPr/>
          <p:nvPr/>
        </p:nvCxnSpPr>
        <p:spPr bwMode="auto">
          <a:xfrm>
            <a:off x="5365750" y="5693398"/>
            <a:ext cx="0" cy="3586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직선 화살표 연결선 50"/>
          <p:cNvCxnSpPr/>
          <p:nvPr/>
        </p:nvCxnSpPr>
        <p:spPr bwMode="auto">
          <a:xfrm>
            <a:off x="2624134" y="5705729"/>
            <a:ext cx="0" cy="3463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직선 화살표 연결선 51"/>
          <p:cNvCxnSpPr/>
          <p:nvPr/>
        </p:nvCxnSpPr>
        <p:spPr bwMode="auto">
          <a:xfrm>
            <a:off x="2667000" y="5690354"/>
            <a:ext cx="0" cy="732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직선 화살표 연결선 52"/>
          <p:cNvCxnSpPr/>
          <p:nvPr/>
        </p:nvCxnSpPr>
        <p:spPr bwMode="auto">
          <a:xfrm flipV="1">
            <a:off x="4062415" y="6059191"/>
            <a:ext cx="0" cy="1137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0" name="직선 화살표 연결선 49"/>
          <p:cNvCxnSpPr/>
          <p:nvPr/>
        </p:nvCxnSpPr>
        <p:spPr bwMode="auto">
          <a:xfrm flipV="1">
            <a:off x="6743696" y="5693999"/>
            <a:ext cx="0" cy="1137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0472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this contribution, we introduced the two features that needed to be considered in the Relay operation to provide improved reliability and </a:t>
            </a:r>
            <a:r>
              <a:rPr lang="en-US" altLang="ko-KR" dirty="0"/>
              <a:t>throughput in perspective </a:t>
            </a:r>
            <a:r>
              <a:rPr lang="en-US" altLang="ko-KR" dirty="0" err="1"/>
              <a:t>RvR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1"/>
            <a:r>
              <a:rPr lang="en-US" altLang="ko-KR" dirty="0"/>
              <a:t>The selection of </a:t>
            </a:r>
            <a:r>
              <a:rPr lang="en-US" altLang="ko-KR" dirty="0" smtClean="0"/>
              <a:t>non-AP STA(s) </a:t>
            </a:r>
            <a:r>
              <a:rPr lang="en-US" altLang="ko-KR" dirty="0"/>
              <a:t>for relay </a:t>
            </a:r>
            <a:r>
              <a:rPr lang="en-US" altLang="ko-KR" dirty="0" smtClean="0"/>
              <a:t>operation</a:t>
            </a:r>
          </a:p>
          <a:p>
            <a:pPr lvl="2"/>
            <a:r>
              <a:rPr lang="en-US" altLang="ko-KR" dirty="0" smtClean="0"/>
              <a:t>The efficiency of Relay operation can be maximized by selecting the non-AP STA(s) suitable (i.e., the signal reception from AP is poor and there is a Relay STA nearby) </a:t>
            </a:r>
            <a:r>
              <a:rPr lang="en-US" altLang="ko-KR" dirty="0"/>
              <a:t>for Relay </a:t>
            </a:r>
            <a:r>
              <a:rPr lang="en-US" altLang="ko-KR" dirty="0" smtClean="0"/>
              <a:t>operation. 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information </a:t>
            </a:r>
            <a:r>
              <a:rPr lang="en-US" altLang="ko-KR" dirty="0" smtClean="0"/>
              <a:t>on the channel </a:t>
            </a:r>
            <a:r>
              <a:rPr lang="en-US" altLang="ko-KR" dirty="0"/>
              <a:t>between Relay STA and Non-AP STA(s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The optimal parameters for transmission between Relay STA and non-AP STA(s) can be set by accurately identifying the channel status between Relay STA and non-AP STA(s).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418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327738</TotalTime>
  <Words>1229</Words>
  <Application>Microsoft Office PowerPoint</Application>
  <PresentationFormat>화면 슬라이드 쇼(4:3)</PresentationFormat>
  <Paragraphs>204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굴림</vt:lpstr>
      <vt:lpstr>굴림</vt:lpstr>
      <vt:lpstr>맑은 고딕</vt:lpstr>
      <vt:lpstr>맑은 고딕</vt:lpstr>
      <vt:lpstr>Arial</vt:lpstr>
      <vt:lpstr>Calibri</vt:lpstr>
      <vt:lpstr>Times New Roman</vt:lpstr>
      <vt:lpstr>802-11-Submission</vt:lpstr>
      <vt:lpstr>Features to consider for efficient Relay operation</vt:lpstr>
      <vt:lpstr>Introduction </vt:lpstr>
      <vt:lpstr>Selection of non-AP STA(s) (1/3)</vt:lpstr>
      <vt:lpstr>Selection of non-AP STA(s) (2/3)</vt:lpstr>
      <vt:lpstr>Selection of non-AP STA(s) (3/3)</vt:lpstr>
      <vt:lpstr>Channel information between Relay STA and non-AP STA(s) (1/3)</vt:lpstr>
      <vt:lpstr>Channel information between Relay STA and non-AP STA(s) (2/3)</vt:lpstr>
      <vt:lpstr>Channel information between Relay STA and non-AP STA(s) (3/3)</vt:lpstr>
      <vt:lpstr>Summary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5532</cp:revision>
  <cp:lastPrinted>2017-07-07T02:11:09Z</cp:lastPrinted>
  <dcterms:created xsi:type="dcterms:W3CDTF">2007-05-21T21:00:37Z</dcterms:created>
  <dcterms:modified xsi:type="dcterms:W3CDTF">2023-07-24T12:51:52Z</dcterms:modified>
</cp:coreProperties>
</file>