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83" r:id="rId2"/>
    <p:sldId id="554" r:id="rId3"/>
    <p:sldId id="715" r:id="rId4"/>
    <p:sldId id="716" r:id="rId5"/>
    <p:sldId id="717" r:id="rId6"/>
    <p:sldId id="718" r:id="rId7"/>
    <p:sldId id="719" r:id="rId8"/>
  </p:sldIdLst>
  <p:sldSz cx="9144000" cy="6858000" type="screen4x3"/>
  <p:notesSz cx="9312275" cy="7026275"/>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5" userDrawn="1">
          <p15:clr>
            <a:srgbClr val="A4A3A4"/>
          </p15:clr>
        </p15:guide>
        <p15:guide id="2" pos="3132" userDrawn="1">
          <p15:clr>
            <a:srgbClr val="A4A3A4"/>
          </p15:clr>
        </p15:guide>
        <p15:guide id="3" orient="horz" pos="2213" userDrawn="1">
          <p15:clr>
            <a:srgbClr val="A4A3A4"/>
          </p15:clr>
        </p15:guide>
        <p15:guide id="4" pos="2933"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9933FF"/>
    <a:srgbClr val="0000CC"/>
    <a:srgbClr val="FF5050"/>
    <a:srgbClr val="006C31"/>
    <a:srgbClr val="00863D"/>
    <a:srgbClr val="168420"/>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5034" autoAdjust="0"/>
  </p:normalViewPr>
  <p:slideViewPr>
    <p:cSldViewPr>
      <p:cViewPr varScale="1">
        <p:scale>
          <a:sx n="62" d="100"/>
          <a:sy n="62" d="100"/>
        </p:scale>
        <p:origin x="1448" y="5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5" d="100"/>
          <a:sy n="65" d="100"/>
        </p:scale>
        <p:origin x="1808" y="60"/>
      </p:cViewPr>
      <p:guideLst>
        <p:guide orient="horz" pos="2145"/>
        <p:guide pos="3132"/>
        <p:guide orient="horz" pos="2213"/>
        <p:guide pos="293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81616" y="79405"/>
            <a:ext cx="2196607" cy="215541"/>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73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4054" y="79405"/>
            <a:ext cx="916332" cy="215541"/>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73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3655" y="6800150"/>
            <a:ext cx="1651656" cy="18474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73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2307" y="6800150"/>
            <a:ext cx="517947" cy="18474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73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1080" y="293309"/>
            <a:ext cx="745011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467" tIns="45734" rIns="91467" bIns="45734" anchor="ctr"/>
          <a:lstStyle/>
          <a:p>
            <a:endParaRPr lang="en-US"/>
          </a:p>
        </p:txBody>
      </p:sp>
      <p:sp>
        <p:nvSpPr>
          <p:cNvPr id="10247" name="Rectangle 7"/>
          <p:cNvSpPr>
            <a:spLocks noChangeArrowheads="1"/>
          </p:cNvSpPr>
          <p:nvPr/>
        </p:nvSpPr>
        <p:spPr bwMode="auto">
          <a:xfrm>
            <a:off x="931079" y="6800150"/>
            <a:ext cx="718390" cy="184749"/>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Arial" charset="0"/>
              </a:rPr>
              <a:t>Submission</a:t>
            </a:r>
          </a:p>
        </p:txBody>
      </p:sp>
      <p:sp>
        <p:nvSpPr>
          <p:cNvPr id="22536" name="Line 8"/>
          <p:cNvSpPr>
            <a:spLocks noChangeShapeType="1"/>
          </p:cNvSpPr>
          <p:nvPr/>
        </p:nvSpPr>
        <p:spPr bwMode="auto">
          <a:xfrm>
            <a:off x="931080" y="6791957"/>
            <a:ext cx="765537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467" tIns="45734" rIns="91467" bIns="45734"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41108" y="20416"/>
            <a:ext cx="2196607" cy="215541"/>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73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534" y="20416"/>
            <a:ext cx="916332" cy="215541"/>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73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502025" cy="262731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447" y="3337809"/>
            <a:ext cx="6831381" cy="3162479"/>
          </a:xfrm>
          <a:prstGeom prst="rect">
            <a:avLst/>
          </a:prstGeom>
          <a:noFill/>
          <a:ln w="9525">
            <a:noFill/>
            <a:miter lim="800000"/>
            <a:headEnd/>
            <a:tailEnd/>
          </a:ln>
          <a:effectLst/>
        </p:spPr>
        <p:txBody>
          <a:bodyPr vert="horz" wrap="square" lIns="93690" tIns="46052" rIns="93690" bIns="4605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324237" y="6803427"/>
            <a:ext cx="2113479" cy="18474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337" lvl="4" algn="r" defTabSz="93373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8873" y="6803427"/>
            <a:ext cx="517947" cy="18474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73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725" y="6803427"/>
            <a:ext cx="718390" cy="184749"/>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Arial" charset="0"/>
              </a:rPr>
              <a:t>Submission</a:t>
            </a:r>
          </a:p>
        </p:txBody>
      </p:sp>
      <p:sp>
        <p:nvSpPr>
          <p:cNvPr id="20489" name="Line 9"/>
          <p:cNvSpPr>
            <a:spLocks noChangeShapeType="1"/>
          </p:cNvSpPr>
          <p:nvPr/>
        </p:nvSpPr>
        <p:spPr bwMode="auto">
          <a:xfrm>
            <a:off x="972725" y="6801789"/>
            <a:ext cx="736682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467" tIns="45734" rIns="91467" bIns="45734" anchor="ctr"/>
          <a:lstStyle/>
          <a:p>
            <a:endParaRPr lang="en-US"/>
          </a:p>
        </p:txBody>
      </p:sp>
      <p:sp>
        <p:nvSpPr>
          <p:cNvPr id="20490" name="Line 10"/>
          <p:cNvSpPr>
            <a:spLocks noChangeShapeType="1"/>
          </p:cNvSpPr>
          <p:nvPr/>
        </p:nvSpPr>
        <p:spPr bwMode="auto">
          <a:xfrm>
            <a:off x="871586" y="224487"/>
            <a:ext cx="756910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467" tIns="45734" rIns="91467" bIns="45734"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21509" name="Rectangle 7"/>
          <p:cNvSpPr>
            <a:spLocks noGrp="1" noChangeArrowheads="1"/>
          </p:cNvSpPr>
          <p:nvPr>
            <p:ph type="sldNum" sz="quarter" idx="5"/>
          </p:nvPr>
        </p:nvSpPr>
        <p:spPr>
          <a:xfrm>
            <a:off x="4601500" y="6803427"/>
            <a:ext cx="415320" cy="18474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730" eaLnBrk="0" hangingPunct="0">
              <a:spcBef>
                <a:spcPct val="30000"/>
              </a:spcBef>
              <a:defRPr sz="1200">
                <a:solidFill>
                  <a:schemeClr val="tx1"/>
                </a:solidFill>
                <a:latin typeface="Times New Roman" panose="02020603050405020304" pitchFamily="18" charset="0"/>
              </a:defRPr>
            </a:lvl1pPr>
            <a:lvl2pPr marL="743173" indent="-285836" defTabSz="933730" eaLnBrk="0" hangingPunct="0">
              <a:spcBef>
                <a:spcPct val="30000"/>
              </a:spcBef>
              <a:defRPr sz="1200">
                <a:solidFill>
                  <a:schemeClr val="tx1"/>
                </a:solidFill>
                <a:latin typeface="Times New Roman" panose="02020603050405020304" pitchFamily="18" charset="0"/>
              </a:defRPr>
            </a:lvl2pPr>
            <a:lvl3pPr marL="1143343" indent="-228669" defTabSz="933730" eaLnBrk="0" hangingPunct="0">
              <a:spcBef>
                <a:spcPct val="30000"/>
              </a:spcBef>
              <a:defRPr sz="1200">
                <a:solidFill>
                  <a:schemeClr val="tx1"/>
                </a:solidFill>
                <a:latin typeface="Times New Roman" panose="02020603050405020304" pitchFamily="18" charset="0"/>
              </a:defRPr>
            </a:lvl3pPr>
            <a:lvl4pPr marL="1600680" indent="-228669" defTabSz="933730" eaLnBrk="0" hangingPunct="0">
              <a:spcBef>
                <a:spcPct val="30000"/>
              </a:spcBef>
              <a:defRPr sz="1200">
                <a:solidFill>
                  <a:schemeClr val="tx1"/>
                </a:solidFill>
                <a:latin typeface="Times New Roman" panose="02020603050405020304" pitchFamily="18" charset="0"/>
              </a:defRPr>
            </a:lvl4pPr>
            <a:lvl5pPr marL="2058017" indent="-228669" defTabSz="933730" eaLnBrk="0" hangingPunct="0">
              <a:spcBef>
                <a:spcPct val="30000"/>
              </a:spcBef>
              <a:defRPr sz="1200">
                <a:solidFill>
                  <a:schemeClr val="tx1"/>
                </a:solidFill>
                <a:latin typeface="Times New Roman" panose="02020603050405020304" pitchFamily="18" charset="0"/>
              </a:defRPr>
            </a:lvl5pPr>
            <a:lvl6pPr marL="2515354" indent="-228669" defTabSz="933730" eaLnBrk="0" fontAlgn="base" hangingPunct="0">
              <a:spcBef>
                <a:spcPct val="30000"/>
              </a:spcBef>
              <a:spcAft>
                <a:spcPct val="0"/>
              </a:spcAft>
              <a:defRPr sz="1200">
                <a:solidFill>
                  <a:schemeClr val="tx1"/>
                </a:solidFill>
                <a:latin typeface="Times New Roman" panose="02020603050405020304" pitchFamily="18" charset="0"/>
              </a:defRPr>
            </a:lvl6pPr>
            <a:lvl7pPr marL="2972692" indent="-228669" defTabSz="933730" eaLnBrk="0" fontAlgn="base" hangingPunct="0">
              <a:spcBef>
                <a:spcPct val="30000"/>
              </a:spcBef>
              <a:spcAft>
                <a:spcPct val="0"/>
              </a:spcAft>
              <a:defRPr sz="1200">
                <a:solidFill>
                  <a:schemeClr val="tx1"/>
                </a:solidFill>
                <a:latin typeface="Times New Roman" panose="02020603050405020304" pitchFamily="18" charset="0"/>
              </a:defRPr>
            </a:lvl7pPr>
            <a:lvl8pPr marL="3430029" indent="-228669" defTabSz="933730" eaLnBrk="0" fontAlgn="base" hangingPunct="0">
              <a:spcBef>
                <a:spcPct val="30000"/>
              </a:spcBef>
              <a:spcAft>
                <a:spcPct val="0"/>
              </a:spcAft>
              <a:defRPr sz="1200">
                <a:solidFill>
                  <a:schemeClr val="tx1"/>
                </a:solidFill>
                <a:latin typeface="Times New Roman" panose="02020603050405020304" pitchFamily="18" charset="0"/>
              </a:defRPr>
            </a:lvl8pPr>
            <a:lvl9pPr marL="3887366" indent="-228669" defTabSz="93373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BE3C6F66-609F-4E52-9182-10CA20887C34}" type="slidenum">
              <a:rPr lang="en-US" altLang="ko-KR"/>
              <a:pPr>
                <a:spcBef>
                  <a:spcPct val="0"/>
                </a:spcBef>
              </a:pPr>
              <a:t>1</a:t>
            </a:fld>
            <a:endParaRPr lang="en-US" altLang="ko-KR"/>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2854733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41128" cy="276999"/>
          </a:xfrm>
          <a:prstGeom prst="rect">
            <a:avLst/>
          </a:prstGeom>
        </p:spPr>
        <p:txBody>
          <a:bodyPr/>
          <a:lstStyle>
            <a:lvl1pPr>
              <a:defRPr/>
            </a:lvl1pPr>
          </a:lstStyle>
          <a:p>
            <a:pPr>
              <a:defRPr/>
            </a:pPr>
            <a:r>
              <a:rPr lang="en-US" altLang="zh-CN" smtClean="0"/>
              <a:t>Mar 2020</a:t>
            </a:r>
            <a:endParaRPr lang="en-US" altLang="ko-KR"/>
          </a:p>
        </p:txBody>
      </p:sp>
      <p:sp>
        <p:nvSpPr>
          <p:cNvPr id="5" name="Rectangle 5"/>
          <p:cNvSpPr>
            <a:spLocks noGrp="1" noChangeArrowheads="1"/>
          </p:cNvSpPr>
          <p:nvPr>
            <p:ph type="ftr" sz="quarter" idx="11"/>
          </p:nvPr>
        </p:nvSpPr>
        <p:spPr>
          <a:xfrm>
            <a:off x="6242076" y="6475413"/>
            <a:ext cx="2301849" cy="184666"/>
          </a:xfrm>
        </p:spPr>
        <p:txBody>
          <a:bodyPr/>
          <a:lstStyle>
            <a:lvl1pPr>
              <a:defRPr/>
            </a:lvl1pPr>
          </a:lstStyle>
          <a:p>
            <a:pPr>
              <a:defRPr/>
            </a:pPr>
            <a:r>
              <a:rPr lang="en-US" altLang="ko-KR" dirty="0" smtClean="0"/>
              <a:t>Yan Xin, et. al, Huawei Technologies</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Tree>
    <p:extLst>
      <p:ext uri="{BB962C8B-B14F-4D97-AF65-F5344CB8AC3E}">
        <p14:creationId xmlns:p14="http://schemas.microsoft.com/office/powerpoint/2010/main" val="150631323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ftr" sz="quarter" idx="11"/>
          </p:nvPr>
        </p:nvSpPr>
        <p:spPr>
          <a:xfrm>
            <a:off x="6242076" y="6475413"/>
            <a:ext cx="2301849" cy="184666"/>
          </a:xfrm>
        </p:spPr>
        <p:txBody>
          <a:bodyPr/>
          <a:lstStyle>
            <a:lvl1pPr>
              <a:defRPr/>
            </a:lvl1p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Tree>
    <p:extLst>
      <p:ext uri="{BB962C8B-B14F-4D97-AF65-F5344CB8AC3E}">
        <p14:creationId xmlns:p14="http://schemas.microsoft.com/office/powerpoint/2010/main" val="216941131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6627421" y="6475413"/>
            <a:ext cx="192354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Yan Xin, Huawei Technologies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1" name="Rectangle 7"/>
          <p:cNvSpPr>
            <a:spLocks noChangeArrowheads="1"/>
          </p:cNvSpPr>
          <p:nvPr/>
        </p:nvSpPr>
        <p:spPr bwMode="auto">
          <a:xfrm>
            <a:off x="6258987" y="381000"/>
            <a:ext cx="2185983" cy="215444"/>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802.11-23/</a:t>
            </a:r>
            <a:r>
              <a:rPr kumimoji="0" lang="en-US" altLang="zh-CN"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1137r1</a:t>
            </a:r>
            <a:endPar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1204783" y="332450"/>
            <a:ext cx="838371" cy="246221"/>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July 2023</a:t>
            </a:r>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B32CC73A-E011-458C-B5ED-8C393FEEF80B}" type="slidenum">
              <a:rPr lang="en-US" altLang="ko-KR" sz="1200" b="0"/>
              <a:pPr>
                <a:spcBef>
                  <a:spcPct val="0"/>
                </a:spcBef>
                <a:buFontTx/>
                <a:buNone/>
              </a:pPr>
              <a:t>1</a:t>
            </a:fld>
            <a:endParaRPr lang="en-US" altLang="ko-KR" sz="1200" b="0"/>
          </a:p>
        </p:txBody>
      </p:sp>
      <p:sp>
        <p:nvSpPr>
          <p:cNvPr id="4101" name="Rectangle 2"/>
          <p:cNvSpPr>
            <a:spLocks noGrp="1" noChangeArrowheads="1"/>
          </p:cNvSpPr>
          <p:nvPr>
            <p:ph type="title"/>
          </p:nvPr>
        </p:nvSpPr>
        <p:spPr>
          <a:xfrm>
            <a:off x="609600" y="766724"/>
            <a:ext cx="8153400" cy="990600"/>
          </a:xfrm>
        </p:spPr>
        <p:txBody>
          <a:bodyPr/>
          <a:lstStyle/>
          <a:p>
            <a:r>
              <a:rPr lang="en-US" sz="2800" dirty="0" smtClean="0"/>
              <a:t>Discussion on setting </a:t>
            </a:r>
            <a:r>
              <a:rPr lang="en-GB" sz="2800" dirty="0" smtClean="0"/>
              <a:t>of PSDU Length field in an EDMG </a:t>
            </a:r>
            <a:r>
              <a:rPr lang="en-GB" sz="2800" dirty="0" err="1" smtClean="0"/>
              <a:t>multistatic</a:t>
            </a:r>
            <a:r>
              <a:rPr lang="en-GB" sz="2800" dirty="0" smtClean="0"/>
              <a:t> sensing PPDU</a:t>
            </a:r>
            <a:endParaRPr lang="en-US" altLang="ko-KR" sz="2800" dirty="0" smtClean="0">
              <a:ea typeface="Gulim" panose="020B0600000101010101" pitchFamily="34" charset="-127"/>
            </a:endParaRPr>
          </a:p>
        </p:txBody>
      </p:sp>
      <p:sp>
        <p:nvSpPr>
          <p:cNvPr id="4102" name="Rectangle 6"/>
          <p:cNvSpPr>
            <a:spLocks noGrp="1" noChangeArrowheads="1"/>
          </p:cNvSpPr>
          <p:nvPr>
            <p:ph type="body" idx="1"/>
          </p:nvPr>
        </p:nvSpPr>
        <p:spPr>
          <a:xfrm>
            <a:off x="731520" y="1827213"/>
            <a:ext cx="7772400" cy="381000"/>
          </a:xfrm>
        </p:spPr>
        <p:txBody>
          <a:bodyPr/>
          <a:lstStyle/>
          <a:p>
            <a:pPr algn="ctr">
              <a:buFontTx/>
              <a:buNone/>
            </a:pPr>
            <a:r>
              <a:rPr lang="en-US" altLang="ko-KR" sz="2000" dirty="0" smtClean="0">
                <a:ea typeface="Gulim" panose="020B0600000101010101" pitchFamily="34" charset="-127"/>
              </a:rPr>
              <a:t>Date:</a:t>
            </a:r>
            <a:r>
              <a:rPr lang="en-US" altLang="ko-KR" sz="2000" b="0" dirty="0" smtClean="0">
                <a:ea typeface="Gulim" panose="020B0600000101010101" pitchFamily="34" charset="-127"/>
              </a:rPr>
              <a:t> </a:t>
            </a:r>
            <a:r>
              <a:rPr lang="en-US" altLang="ko-KR" sz="2000" b="0" dirty="0" smtClean="0">
                <a:ea typeface="Gulim" panose="020B0600000101010101" pitchFamily="34" charset="-127"/>
              </a:rPr>
              <a:t>2023-07-06</a:t>
            </a:r>
            <a:endParaRPr lang="en-US" altLang="ko-KR" sz="2000" b="0" dirty="0" smtClean="0">
              <a:ea typeface="Gulim" panose="020B0600000101010101" pitchFamily="34" charset="-127"/>
            </a:endParaRPr>
          </a:p>
        </p:txBody>
      </p:sp>
      <p:sp>
        <p:nvSpPr>
          <p:cNvPr id="4103" name="Rectangle 12"/>
          <p:cNvSpPr>
            <a:spLocks noChangeArrowheads="1"/>
          </p:cNvSpPr>
          <p:nvPr/>
        </p:nvSpPr>
        <p:spPr bwMode="auto">
          <a:xfrm>
            <a:off x="609600" y="245321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11" name="Table 12"/>
          <p:cNvGraphicFramePr>
            <a:graphicFrameLocks noGrp="1"/>
          </p:cNvGraphicFramePr>
          <p:nvPr>
            <p:extLst>
              <p:ext uri="{D42A27DB-BD31-4B8C-83A1-F6EECF244321}">
                <p14:modId xmlns:p14="http://schemas.microsoft.com/office/powerpoint/2010/main" val="1742326397"/>
              </p:ext>
            </p:extLst>
          </p:nvPr>
        </p:nvGraphicFramePr>
        <p:xfrm>
          <a:off x="762000" y="3015509"/>
          <a:ext cx="7620000" cy="1081699"/>
        </p:xfrm>
        <a:graphic>
          <a:graphicData uri="http://schemas.openxmlformats.org/drawingml/2006/table">
            <a:tbl>
              <a:tblPr/>
              <a:tblGrid>
                <a:gridCol w="1524000"/>
                <a:gridCol w="1203325"/>
                <a:gridCol w="1616075"/>
                <a:gridCol w="838200"/>
                <a:gridCol w="2438400"/>
              </a:tblGrid>
              <a:tr h="208153">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2840">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Calibri" panose="020F0502020204030204" pitchFamily="34" charset="0"/>
                          <a:ea typeface="Gulim" panose="020B0600000101010101" pitchFamily="34" charset="-127"/>
                          <a:cs typeface="Calibri" panose="020F0502020204030204" pitchFamily="34" charset="0"/>
                        </a:rPr>
                        <a:t>Yan Xin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Calibri" panose="020F0502020204030204" pitchFamily="34" charset="0"/>
                          <a:ea typeface="Gulim" panose="020B0600000101010101" pitchFamily="34" charset="-127"/>
                          <a:cs typeface="Calibri" panose="020F0502020204030204" pitchFamily="34" charset="0"/>
                        </a:rPr>
                        <a:t>Huawei Technologies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Calibri" panose="020F0502020204030204" pitchFamily="34" charset="0"/>
                          <a:ea typeface="Gulim" panose="020B0600000101010101" pitchFamily="34" charset="-127"/>
                          <a:cs typeface="Calibri" panose="020F0502020204030204" pitchFamily="34" charset="0"/>
                        </a:rPr>
                        <a:t>Ottawa, Ontario</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400" b="0" i="0" u="none" strike="noStrike" cap="none" normalizeH="0" baseline="0" dirty="0" smtClean="0">
                        <a:ln>
                          <a:noFill/>
                        </a:ln>
                        <a:solidFill>
                          <a:srgbClr val="000000"/>
                        </a:solidFill>
                        <a:effectLst/>
                        <a:latin typeface="Calibri" panose="020F0502020204030204" pitchFamily="34" charset="0"/>
                        <a:ea typeface="Gulim" panose="020B0600000101010101" pitchFamily="34" charset="-127"/>
                        <a:cs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Calibri" panose="020F0502020204030204" pitchFamily="34" charset="0"/>
                          <a:ea typeface="Gulim" panose="020B0600000101010101" pitchFamily="34" charset="-127"/>
                          <a:cs typeface="Calibri" panose="020F0502020204030204" pitchFamily="34" charset="0"/>
                        </a:rPr>
                        <a:t>yan.xin@huawei.com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5899">
                <a:tc>
                  <a:txBody>
                    <a:bodyPr/>
                    <a:lstStyle/>
                    <a:p>
                      <a:pPr algn="ctr"/>
                      <a:endParaRPr lang="en-US" sz="1400" dirty="0">
                        <a:latin typeface="Calibri" panose="020F0502020204030204" pitchFamily="34" charset="0"/>
                        <a:cs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endParaRPr lang="en-US" sz="1200" dirty="0">
                        <a:latin typeface="Calibri" panose="020F0502020204030204" pitchFamily="34" charset="0"/>
                        <a:cs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Footer Placeholder 4"/>
          <p:cNvSpPr>
            <a:spLocks noGrp="1"/>
          </p:cNvSpPr>
          <p:nvPr>
            <p:ph type="ftr" sz="quarter" idx="11"/>
          </p:nvPr>
        </p:nvSpPr>
        <p:spPr>
          <a:xfrm>
            <a:off x="6242076" y="6475413"/>
            <a:ext cx="2301849" cy="184666"/>
          </a:xfrm>
        </p:spPr>
        <p:txBody>
          <a:body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609600" y="533400"/>
            <a:ext cx="7772400" cy="685800"/>
          </a:xfrm>
        </p:spPr>
        <p:txBody>
          <a:bodyPr/>
          <a:lstStyle/>
          <a:p>
            <a:r>
              <a:rPr lang="fr-FR" altLang="ko-KR" dirty="0" smtClean="0">
                <a:ea typeface="Gulim" panose="020B0600000101010101" pitchFamily="34" charset="-127"/>
              </a:rPr>
              <a:t>Introduction</a:t>
            </a:r>
            <a:endParaRPr lang="ko-KR" altLang="en-US" dirty="0" smtClean="0">
              <a:ea typeface="Gulim" panose="020B0600000101010101" pitchFamily="34" charset="-127"/>
            </a:endParaRPr>
          </a:p>
        </p:txBody>
      </p:sp>
      <p:sp>
        <p:nvSpPr>
          <p:cNvPr id="5123" name="내용 개체 틀 2"/>
          <p:cNvSpPr>
            <a:spLocks noGrp="1"/>
          </p:cNvSpPr>
          <p:nvPr>
            <p:ph idx="1"/>
          </p:nvPr>
        </p:nvSpPr>
        <p:spPr>
          <a:xfrm>
            <a:off x="533400" y="1226905"/>
            <a:ext cx="8361024" cy="3573695"/>
          </a:xfrm>
        </p:spPr>
        <p:txBody>
          <a:bodyPr/>
          <a:lstStyle/>
          <a:p>
            <a:pPr>
              <a:buSzPct val="120000"/>
              <a:defRPr/>
            </a:pPr>
            <a:r>
              <a:rPr lang="en-GB" sz="1600" b="0" dirty="0">
                <a:cs typeface="Calibri" panose="020F0502020204030204" pitchFamily="34" charset="0"/>
              </a:rPr>
              <a:t>As defined in Table 28-12 in </a:t>
            </a:r>
            <a:r>
              <a:rPr lang="en-GB" sz="1600" b="0" dirty="0" err="1">
                <a:cs typeface="Calibri" panose="020F0502020204030204" pitchFamily="34" charset="0"/>
              </a:rPr>
              <a:t>REVme</a:t>
            </a:r>
            <a:r>
              <a:rPr lang="en-GB" sz="1600" b="0" dirty="0">
                <a:cs typeface="Calibri" panose="020F0502020204030204" pitchFamily="34" charset="0"/>
              </a:rPr>
              <a:t> D3.0, for an EDMG SU PPDU, the PSDU Length field in EDMG-Header-A field is set to length of the PSDU field in octets</a:t>
            </a:r>
            <a:r>
              <a:rPr lang="en-GB" sz="1600" b="0" dirty="0" smtClean="0">
                <a:cs typeface="Calibri" panose="020F0502020204030204" pitchFamily="34" charset="0"/>
              </a:rPr>
              <a:t>.</a:t>
            </a:r>
          </a:p>
          <a:p>
            <a:pPr>
              <a:buSzPct val="120000"/>
              <a:defRPr/>
            </a:pPr>
            <a:r>
              <a:rPr lang="en-GB" sz="1600" b="0" dirty="0" smtClean="0">
                <a:cs typeface="Calibri" panose="020F0502020204030204" pitchFamily="34" charset="0"/>
              </a:rPr>
              <a:t>In </a:t>
            </a:r>
            <a:r>
              <a:rPr lang="en-GB" sz="1600" b="0" dirty="0" err="1">
                <a:cs typeface="Calibri" panose="020F0502020204030204" pitchFamily="34" charset="0"/>
              </a:rPr>
              <a:t>subclause</a:t>
            </a:r>
            <a:r>
              <a:rPr lang="en-GB" sz="1600" b="0" dirty="0">
                <a:cs typeface="Calibri" panose="020F0502020204030204" pitchFamily="34" charset="0"/>
              </a:rPr>
              <a:t> 28.9.3.3 (EDMG </a:t>
            </a:r>
            <a:r>
              <a:rPr lang="en-GB" sz="1600" b="0" dirty="0" err="1">
                <a:cs typeface="Calibri" panose="020F0502020204030204" pitchFamily="34" charset="0"/>
              </a:rPr>
              <a:t>multistatic</a:t>
            </a:r>
            <a:r>
              <a:rPr lang="en-GB" sz="1600" b="0" dirty="0">
                <a:cs typeface="Calibri" panose="020F0502020204030204" pitchFamily="34" charset="0"/>
              </a:rPr>
              <a:t> sensing PPDU header fields) in 802.11bf D1.0, it is specified that</a:t>
            </a:r>
            <a:r>
              <a:rPr lang="en-GB" sz="1600" b="0" dirty="0" smtClean="0">
                <a:cs typeface="Calibri" panose="020F0502020204030204" pitchFamily="34" charset="0"/>
              </a:rPr>
              <a:t>:</a:t>
            </a:r>
          </a:p>
          <a:p>
            <a:pPr>
              <a:buSzPct val="120000"/>
              <a:defRPr/>
            </a:pPr>
            <a:endParaRPr lang="en-GB" sz="1600" b="0" dirty="0">
              <a:cs typeface="Calibri" panose="020F0502020204030204" pitchFamily="34" charset="0"/>
            </a:endParaRPr>
          </a:p>
          <a:p>
            <a:pPr>
              <a:buSzPct val="120000"/>
              <a:defRPr/>
            </a:pPr>
            <a:endParaRPr lang="en-GB" sz="1600" b="0" dirty="0" smtClean="0">
              <a:cs typeface="Calibri" panose="020F0502020204030204" pitchFamily="34" charset="0"/>
            </a:endParaRPr>
          </a:p>
          <a:p>
            <a:pPr marL="0" indent="0">
              <a:buSzPct val="120000"/>
              <a:buNone/>
              <a:defRPr/>
            </a:pPr>
            <a:endParaRPr lang="en-GB" sz="1600" b="0" dirty="0" smtClean="0">
              <a:cs typeface="Calibri" panose="020F0502020204030204" pitchFamily="34" charset="0"/>
            </a:endParaRPr>
          </a:p>
          <a:p>
            <a:pPr marL="0" indent="0">
              <a:buSzPct val="120000"/>
              <a:buNone/>
              <a:defRPr/>
            </a:pPr>
            <a:endParaRPr lang="en-GB" sz="1600" b="0" dirty="0">
              <a:cs typeface="Calibri" panose="020F0502020204030204" pitchFamily="34" charset="0"/>
            </a:endParaRPr>
          </a:p>
          <a:p>
            <a:pPr marL="0" indent="0">
              <a:buSzPct val="120000"/>
              <a:buNone/>
              <a:defRPr/>
            </a:pPr>
            <a:endParaRPr lang="en-GB" sz="1600" b="0" dirty="0">
              <a:cs typeface="Calibri" panose="020F0502020204030204" pitchFamily="34" charset="0"/>
            </a:endParaRPr>
          </a:p>
          <a:p>
            <a:pPr marL="0" indent="0">
              <a:buSzPct val="120000"/>
              <a:buNone/>
              <a:defRPr/>
            </a:pPr>
            <a:r>
              <a:rPr lang="en-GB" sz="1600" b="0" dirty="0" smtClean="0">
                <a:cs typeface="Calibri" panose="020F0502020204030204" pitchFamily="34" charset="0"/>
              </a:rPr>
              <a:t>      </a:t>
            </a:r>
            <a:r>
              <a:rPr lang="en-GB" sz="1600" b="0" dirty="0">
                <a:cs typeface="Calibri" panose="020F0502020204030204" pitchFamily="34" charset="0"/>
              </a:rPr>
              <a:t>Therefore, </a:t>
            </a:r>
            <a:r>
              <a:rPr lang="en-GB" sz="1600" b="0" dirty="0" smtClean="0">
                <a:cs typeface="Calibri" panose="020F0502020204030204" pitchFamily="34" charset="0"/>
              </a:rPr>
              <a:t>different from the setting of PSDU Length field for an EDMG SU PPDU, a </a:t>
            </a:r>
            <a:r>
              <a:rPr lang="en-GB" sz="1600" b="0" dirty="0">
                <a:cs typeface="Calibri" panose="020F0502020204030204" pitchFamily="34" charset="0"/>
              </a:rPr>
              <a:t>value in octets set in the PSDU Length field of the EDMG-Header-A field in an EDMG </a:t>
            </a:r>
            <a:r>
              <a:rPr lang="en-GB" sz="1600" b="0" dirty="0" err="1">
                <a:cs typeface="Calibri" panose="020F0502020204030204" pitchFamily="34" charset="0"/>
              </a:rPr>
              <a:t>multistatic</a:t>
            </a:r>
            <a:r>
              <a:rPr lang="en-GB" sz="1600" b="0" dirty="0">
                <a:cs typeface="Calibri" panose="020F0502020204030204" pitchFamily="34" charset="0"/>
              </a:rPr>
              <a:t> sensing PPDU </a:t>
            </a:r>
            <a:r>
              <a:rPr lang="en-GB" sz="1600" b="0" dirty="0" smtClean="0">
                <a:cs typeface="Calibri" panose="020F0502020204030204" pitchFamily="34" charset="0"/>
              </a:rPr>
              <a:t>should take into account both Data field and Sync </a:t>
            </a:r>
            <a:r>
              <a:rPr lang="en-GB" sz="1600" b="0" dirty="0">
                <a:cs typeface="Calibri" panose="020F0502020204030204" pitchFamily="34" charset="0"/>
              </a:rPr>
              <a:t>field of the PPDU. </a:t>
            </a:r>
            <a:endParaRPr lang="en-GB" sz="1600" b="0" dirty="0" smtClean="0">
              <a:cs typeface="Calibri" panose="020F0502020204030204" pitchFamily="34" charset="0"/>
            </a:endParaRPr>
          </a:p>
        </p:txBody>
      </p:sp>
      <p:pic>
        <p:nvPicPr>
          <p:cNvPr id="7" name="Picture 6"/>
          <p:cNvPicPr/>
          <p:nvPr/>
        </p:nvPicPr>
        <p:blipFill>
          <a:blip r:embed="rId2">
            <a:extLst>
              <a:ext uri="{28A0092B-C50C-407E-A947-70E740481C1C}">
                <a14:useLocalDpi xmlns:a14="http://schemas.microsoft.com/office/drawing/2010/main" val="0"/>
              </a:ext>
            </a:extLst>
          </a:blip>
          <a:srcRect/>
          <a:stretch>
            <a:fillRect/>
          </a:stretch>
        </p:blipFill>
        <p:spPr bwMode="auto">
          <a:xfrm>
            <a:off x="933236" y="2514600"/>
            <a:ext cx="7561352" cy="1219200"/>
          </a:xfrm>
          <a:prstGeom prst="rect">
            <a:avLst/>
          </a:prstGeom>
          <a:noFill/>
          <a:ln>
            <a:noFill/>
          </a:ln>
        </p:spPr>
      </p:pic>
      <p:sp>
        <p:nvSpPr>
          <p:cNvPr id="10" name="내용 개체 틀 2"/>
          <p:cNvSpPr txBox="1">
            <a:spLocks/>
          </p:cNvSpPr>
          <p:nvPr/>
        </p:nvSpPr>
        <p:spPr bwMode="auto">
          <a:xfrm>
            <a:off x="533400" y="4857108"/>
            <a:ext cx="8361024" cy="1432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atinLnBrk="0">
              <a:buSzPct val="120000"/>
              <a:defRPr/>
            </a:pPr>
            <a:r>
              <a:rPr kumimoji="0" lang="en-GB" sz="1600" b="0" kern="0" dirty="0" smtClean="0"/>
              <a:t>As commented in CID#1765, in 802.11bf D1.0, how to specify the PSDU Length in EDMG-Header-A for an EDMG </a:t>
            </a:r>
            <a:r>
              <a:rPr kumimoji="0" lang="en-GB" sz="1600" b="0" kern="0" dirty="0" err="1" smtClean="0"/>
              <a:t>multistatic</a:t>
            </a:r>
            <a:r>
              <a:rPr kumimoji="0" lang="en-GB" sz="1600" b="0" kern="0" dirty="0" smtClean="0"/>
              <a:t> sensing PPDU is needed in order for an EDMG </a:t>
            </a:r>
            <a:r>
              <a:rPr kumimoji="0" lang="en-GB" sz="1600" b="0" kern="0" dirty="0" err="1" smtClean="0"/>
              <a:t>multistatic</a:t>
            </a:r>
            <a:r>
              <a:rPr kumimoji="0" lang="en-GB" sz="1600" b="0" kern="0" dirty="0" smtClean="0"/>
              <a:t> sensing unaware STA, </a:t>
            </a:r>
            <a:r>
              <a:rPr kumimoji="0" lang="en-GB" sz="1600" b="0" kern="0" dirty="0"/>
              <a:t>based on the </a:t>
            </a:r>
            <a:r>
              <a:rPr kumimoji="0" lang="en-GB" sz="1600" b="0" kern="0" dirty="0" smtClean="0"/>
              <a:t>values in </a:t>
            </a:r>
            <a:r>
              <a:rPr kumimoji="0" lang="en-GB" sz="1600" b="0" kern="0" dirty="0"/>
              <a:t>PSDU Length </a:t>
            </a:r>
            <a:r>
              <a:rPr kumimoji="0" lang="en-GB" sz="1600" b="0" kern="0" dirty="0" smtClean="0"/>
              <a:t>field and the MCS field, to calculate the duration of the Data field as it in an EDMG SC PPDU equal to the summation of the Data field and the duration of the Sync field in an EDMG </a:t>
            </a:r>
            <a:r>
              <a:rPr kumimoji="0" lang="en-GB" sz="1600" b="0" kern="0" dirty="0" err="1" smtClean="0"/>
              <a:t>multistatic</a:t>
            </a:r>
            <a:r>
              <a:rPr kumimoji="0" lang="en-GB" sz="1600" b="0" kern="0" dirty="0" smtClean="0"/>
              <a:t> sensing PPDU.</a:t>
            </a:r>
          </a:p>
          <a:p>
            <a:pPr marL="0" indent="0" latinLnBrk="0">
              <a:buSzPct val="120000"/>
              <a:buFontTx/>
              <a:buNone/>
              <a:defRPr/>
            </a:pPr>
            <a:endParaRPr kumimoji="0" lang="en-GB" sz="1600" b="0" kern="0" dirty="0" smtClean="0">
              <a:cs typeface="Calibri" panose="020F0502020204030204" pitchFamily="34" charset="0"/>
            </a:endParaRPr>
          </a:p>
          <a:p>
            <a:pPr marL="0" indent="0" latinLnBrk="0">
              <a:buSzPct val="120000"/>
              <a:buFontTx/>
              <a:buNone/>
              <a:defRPr/>
            </a:pPr>
            <a:endParaRPr kumimoji="0" lang="en-GB" sz="1600" b="0" kern="0" dirty="0">
              <a:cs typeface="Calibri" panose="020F050202020403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57373" y="592851"/>
            <a:ext cx="8470740" cy="685800"/>
          </a:xfrm>
        </p:spPr>
        <p:txBody>
          <a:bodyPr/>
          <a:lstStyle/>
          <a:p>
            <a:r>
              <a:rPr lang="en-US" altLang="ko-KR" sz="2400" dirty="0" smtClean="0">
                <a:ea typeface="Gulim" panose="020B0600000101010101" pitchFamily="34" charset="-127"/>
              </a:rPr>
              <a:t>Discussion of Data field in an EDMG </a:t>
            </a:r>
            <a:r>
              <a:rPr lang="en-US" altLang="ko-KR" sz="2400" dirty="0" err="1" smtClean="0">
                <a:ea typeface="Gulim" panose="020B0600000101010101" pitchFamily="34" charset="-127"/>
              </a:rPr>
              <a:t>multistatic</a:t>
            </a:r>
            <a:r>
              <a:rPr lang="en-US" altLang="ko-KR" sz="2400" dirty="0" smtClean="0">
                <a:ea typeface="Gulim" panose="020B0600000101010101" pitchFamily="34" charset="-127"/>
              </a:rPr>
              <a:t> sensing PPDU</a:t>
            </a:r>
            <a:endParaRPr lang="ko-KR" altLang="en-US" sz="2400" dirty="0" smtClean="0">
              <a:ea typeface="Gulim" panose="020B0600000101010101" pitchFamily="34" charset="-127"/>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3</a:t>
            </a:fld>
            <a:endParaRPr lang="en-US" altLang="ko-KR" sz="1200" b="0"/>
          </a:p>
        </p:txBody>
      </p:sp>
      <p:sp>
        <p:nvSpPr>
          <p:cNvPr id="8" name="Footer Placeholder 4"/>
          <p:cNvSpPr>
            <a:spLocks noGrp="1"/>
          </p:cNvSpPr>
          <p:nvPr>
            <p:ph type="ftr" sz="quarter" idx="11"/>
          </p:nvPr>
        </p:nvSpPr>
        <p:spPr>
          <a:xfrm>
            <a:off x="6242076" y="6475413"/>
            <a:ext cx="2301849" cy="184666"/>
          </a:xfrm>
        </p:spPr>
        <p:txBody>
          <a:body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sp>
        <p:nvSpPr>
          <p:cNvPr id="6" name="내용 개체 틀 2"/>
          <p:cNvSpPr txBox="1">
            <a:spLocks/>
          </p:cNvSpPr>
          <p:nvPr/>
        </p:nvSpPr>
        <p:spPr bwMode="auto">
          <a:xfrm>
            <a:off x="434182" y="1179830"/>
            <a:ext cx="7821612" cy="349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latinLnBrk="0">
              <a:buSzPct val="120000"/>
              <a:buNone/>
              <a:defRPr/>
            </a:pPr>
            <a:r>
              <a:rPr kumimoji="0" lang="en-GB" sz="2000" kern="0" dirty="0" smtClean="0">
                <a:latin typeface="Calibri" panose="020F0502020204030204" pitchFamily="34" charset="0"/>
                <a:cs typeface="Calibri" panose="020F0502020204030204" pitchFamily="34" charset="0"/>
              </a:rPr>
              <a:t>Formation of the Data field in an EDMG </a:t>
            </a:r>
            <a:r>
              <a:rPr kumimoji="0" lang="en-GB" sz="2000" kern="0" dirty="0" err="1" smtClean="0">
                <a:latin typeface="Calibri" panose="020F0502020204030204" pitchFamily="34" charset="0"/>
                <a:cs typeface="Calibri" panose="020F0502020204030204" pitchFamily="34" charset="0"/>
              </a:rPr>
              <a:t>multistatic</a:t>
            </a:r>
            <a:r>
              <a:rPr kumimoji="0" lang="en-GB" sz="2000" kern="0" dirty="0" smtClean="0">
                <a:latin typeface="Calibri" panose="020F0502020204030204" pitchFamily="34" charset="0"/>
                <a:cs typeface="Calibri" panose="020F0502020204030204" pitchFamily="34" charset="0"/>
              </a:rPr>
              <a:t> sensing PPDU </a:t>
            </a:r>
          </a:p>
        </p:txBody>
      </p:sp>
      <p:sp>
        <p:nvSpPr>
          <p:cNvPr id="11" name="내용 개체 틀 2"/>
          <p:cNvSpPr txBox="1">
            <a:spLocks/>
          </p:cNvSpPr>
          <p:nvPr/>
        </p:nvSpPr>
        <p:spPr bwMode="auto">
          <a:xfrm>
            <a:off x="431086" y="1584761"/>
            <a:ext cx="8358027" cy="4890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Tx/>
              <a:buChar char="-"/>
              <a:defRPr/>
            </a:pPr>
            <a:r>
              <a:rPr kumimoji="0" lang="en-US" sz="1800" b="0" kern="0" dirty="0" smtClean="0">
                <a:cs typeface="Calibri" panose="020F0502020204030204" pitchFamily="34" charset="0"/>
              </a:rPr>
              <a:t>Given the information of PSDU Length,  MCS, GI Length and channel width, an EDMG </a:t>
            </a:r>
            <a:r>
              <a:rPr kumimoji="0" lang="en-US" sz="1800" b="0" kern="0" dirty="0" err="1" smtClean="0">
                <a:cs typeface="Calibri" panose="020F0502020204030204" pitchFamily="34" charset="0"/>
              </a:rPr>
              <a:t>multistatic</a:t>
            </a:r>
            <a:r>
              <a:rPr kumimoji="0" lang="en-US" sz="1800" b="0" kern="0" dirty="0" smtClean="0">
                <a:cs typeface="Calibri" panose="020F0502020204030204" pitchFamily="34" charset="0"/>
              </a:rPr>
              <a:t> sensing compliance STA is desirable to follow the same procedures of encoding, modulation, symbol blocking for Data field in an EDMG SC PPDU as specified in 28.5.9 (Data field).</a:t>
            </a:r>
          </a:p>
          <a:p>
            <a:pPr algn="just" latinLnBrk="0">
              <a:spcBef>
                <a:spcPts val="600"/>
              </a:spcBef>
              <a:buSzPct val="120000"/>
              <a:buFontTx/>
              <a:buChar char="-"/>
              <a:defRPr/>
            </a:pPr>
            <a:r>
              <a:rPr kumimoji="0" lang="en-US" sz="1800" b="0" kern="0" dirty="0" smtClean="0">
                <a:cs typeface="Calibri" panose="020F0502020204030204" pitchFamily="34" charset="0"/>
              </a:rPr>
              <a:t>In EDMG </a:t>
            </a:r>
            <a:r>
              <a:rPr kumimoji="0" lang="en-US" sz="1800" b="0" kern="0" dirty="0" err="1" smtClean="0">
                <a:cs typeface="Calibri" panose="020F0502020204030204" pitchFamily="34" charset="0"/>
              </a:rPr>
              <a:t>multistatic</a:t>
            </a:r>
            <a:r>
              <a:rPr kumimoji="0" lang="en-US" sz="1800" b="0" kern="0" dirty="0" smtClean="0">
                <a:cs typeface="Calibri" panose="020F0502020204030204" pitchFamily="34" charset="0"/>
              </a:rPr>
              <a:t> sensing, the information of PSDU Length should be transmitted during the </a:t>
            </a:r>
            <a:r>
              <a:rPr kumimoji="0" lang="en-US" sz="1800" b="0" kern="0" dirty="0" err="1" smtClean="0">
                <a:cs typeface="Calibri" panose="020F0502020204030204" pitchFamily="34" charset="0"/>
              </a:rPr>
              <a:t>multistatic</a:t>
            </a:r>
            <a:r>
              <a:rPr kumimoji="0" lang="en-US" sz="1800" b="0" kern="0" dirty="0" smtClean="0">
                <a:cs typeface="Calibri" panose="020F0502020204030204" pitchFamily="34" charset="0"/>
              </a:rPr>
              <a:t> sensing setup phase by the Initiator to the responder which is the receiver of Dara frame since the PSDU Length field in an EDMG </a:t>
            </a:r>
            <a:r>
              <a:rPr kumimoji="0" lang="en-US" sz="1800" b="0" kern="0" dirty="0" err="1" smtClean="0">
                <a:cs typeface="Calibri" panose="020F0502020204030204" pitchFamily="34" charset="0"/>
              </a:rPr>
              <a:t>multistatic</a:t>
            </a:r>
            <a:r>
              <a:rPr kumimoji="0" lang="en-US" sz="1800" b="0" kern="0" dirty="0" smtClean="0">
                <a:cs typeface="Calibri" panose="020F0502020204030204" pitchFamily="34" charset="0"/>
              </a:rPr>
              <a:t> sensing PPDU is no longer carry the true value of PSDU Length.</a:t>
            </a:r>
          </a:p>
          <a:p>
            <a:pPr algn="just" latinLnBrk="0">
              <a:spcBef>
                <a:spcPts val="600"/>
              </a:spcBef>
              <a:buSzPct val="120000"/>
              <a:buFontTx/>
              <a:buChar char="-"/>
              <a:defRPr/>
            </a:pPr>
            <a:r>
              <a:rPr kumimoji="0" lang="en-US" sz="1800" b="0" kern="0" dirty="0" smtClean="0">
                <a:cs typeface="Calibri" panose="020F0502020204030204" pitchFamily="34" charset="0"/>
              </a:rPr>
              <a:t>In general, in EDMG before applying LDPC encoding to PSDU data, padding PSDU data with some pad bits is needed to ensure the input of the LDPC encoder is an integer number of data words for a given MCS.</a:t>
            </a:r>
          </a:p>
          <a:p>
            <a:pPr algn="just" latinLnBrk="0">
              <a:spcBef>
                <a:spcPts val="600"/>
              </a:spcBef>
              <a:buSzPct val="120000"/>
              <a:buFontTx/>
              <a:buChar char="-"/>
              <a:defRPr/>
            </a:pPr>
            <a:r>
              <a:rPr kumimoji="0" lang="en-US" sz="1800" b="0" kern="0" dirty="0" smtClean="0">
                <a:cs typeface="Calibri" panose="020F0502020204030204" pitchFamily="34" charset="0"/>
              </a:rPr>
              <a:t>In general, in EDMG SC symbol padding is needed in order for the Data field to be an integer number of SC blocks.</a:t>
            </a:r>
          </a:p>
          <a:p>
            <a:pPr algn="just" latinLnBrk="0">
              <a:spcBef>
                <a:spcPts val="600"/>
              </a:spcBef>
              <a:buSzPct val="120000"/>
              <a:buFontTx/>
              <a:buChar char="-"/>
              <a:defRPr/>
            </a:pPr>
            <a:r>
              <a:rPr kumimoji="0" lang="en-US" sz="1800" b="0" kern="0" dirty="0" smtClean="0">
                <a:cs typeface="Calibri" panose="020F0502020204030204" pitchFamily="34" charset="0"/>
              </a:rPr>
              <a:t>Therefore, the </a:t>
            </a:r>
            <a:r>
              <a:rPr kumimoji="0" lang="en-US" sz="1800" b="0" kern="0" dirty="0">
                <a:cs typeface="Calibri" panose="020F0502020204030204" pitchFamily="34" charset="0"/>
              </a:rPr>
              <a:t>generated Data field in an EDMG </a:t>
            </a:r>
            <a:r>
              <a:rPr kumimoji="0" lang="en-US" sz="1800" b="0" kern="0" dirty="0" err="1">
                <a:cs typeface="Calibri" panose="020F0502020204030204" pitchFamily="34" charset="0"/>
              </a:rPr>
              <a:t>multistatic</a:t>
            </a:r>
            <a:r>
              <a:rPr kumimoji="0" lang="en-US" sz="1800" b="0" kern="0" dirty="0">
                <a:cs typeface="Calibri" panose="020F0502020204030204" pitchFamily="34" charset="0"/>
              </a:rPr>
              <a:t> sensing PPDU should be an integer number of SC symbol blocks. The duration of the Data field can be calculated based on </a:t>
            </a:r>
            <a:r>
              <a:rPr kumimoji="0" lang="en-US" sz="1800" b="0" kern="0" dirty="0" smtClean="0">
                <a:cs typeface="Calibri" panose="020F0502020204030204" pitchFamily="34" charset="0"/>
              </a:rPr>
              <a:t>the correspondent </a:t>
            </a:r>
            <a:r>
              <a:rPr kumimoji="0" lang="en-US" sz="1800" b="0" kern="0" dirty="0">
                <a:cs typeface="Calibri" panose="020F0502020204030204" pitchFamily="34" charset="0"/>
              </a:rPr>
              <a:t>number of </a:t>
            </a:r>
            <a:r>
              <a:rPr kumimoji="0" lang="en-US" sz="1800" b="0" kern="0" dirty="0" smtClean="0">
                <a:cs typeface="Calibri" panose="020F0502020204030204" pitchFamily="34" charset="0"/>
              </a:rPr>
              <a:t>SC symbol blocks.</a:t>
            </a:r>
          </a:p>
        </p:txBody>
      </p:sp>
    </p:spTree>
    <p:extLst>
      <p:ext uri="{BB962C8B-B14F-4D97-AF65-F5344CB8AC3E}">
        <p14:creationId xmlns:p14="http://schemas.microsoft.com/office/powerpoint/2010/main" val="6013271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57373" y="592851"/>
            <a:ext cx="8470740" cy="685800"/>
          </a:xfrm>
        </p:spPr>
        <p:txBody>
          <a:bodyPr/>
          <a:lstStyle/>
          <a:p>
            <a:r>
              <a:rPr lang="en-US" altLang="ko-KR" sz="2400" dirty="0" smtClean="0">
                <a:ea typeface="Gulim" panose="020B0600000101010101" pitchFamily="34" charset="-127"/>
              </a:rPr>
              <a:t>Discussion of Sync field in an EDMG </a:t>
            </a:r>
            <a:r>
              <a:rPr lang="en-US" altLang="ko-KR" sz="2400" dirty="0" err="1" smtClean="0">
                <a:ea typeface="Gulim" panose="020B0600000101010101" pitchFamily="34" charset="-127"/>
              </a:rPr>
              <a:t>multistatic</a:t>
            </a:r>
            <a:r>
              <a:rPr lang="en-US" altLang="ko-KR" sz="2400" dirty="0" smtClean="0">
                <a:ea typeface="Gulim" panose="020B0600000101010101" pitchFamily="34" charset="-127"/>
              </a:rPr>
              <a:t> sensing PPDU</a:t>
            </a:r>
            <a:endParaRPr lang="ko-KR" altLang="en-US" sz="2400" dirty="0" smtClean="0">
              <a:ea typeface="Gulim" panose="020B0600000101010101" pitchFamily="34" charset="-127"/>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4</a:t>
            </a:fld>
            <a:endParaRPr lang="en-US" altLang="ko-KR" sz="1200" b="0"/>
          </a:p>
        </p:txBody>
      </p:sp>
      <p:sp>
        <p:nvSpPr>
          <p:cNvPr id="8" name="Footer Placeholder 4"/>
          <p:cNvSpPr>
            <a:spLocks noGrp="1"/>
          </p:cNvSpPr>
          <p:nvPr>
            <p:ph type="ftr" sz="quarter" idx="11"/>
          </p:nvPr>
        </p:nvSpPr>
        <p:spPr>
          <a:xfrm>
            <a:off x="6242076" y="6475413"/>
            <a:ext cx="2301849" cy="184666"/>
          </a:xfrm>
        </p:spPr>
        <p:txBody>
          <a:body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sp>
        <p:nvSpPr>
          <p:cNvPr id="6" name="내용 개체 틀 2"/>
          <p:cNvSpPr txBox="1">
            <a:spLocks/>
          </p:cNvSpPr>
          <p:nvPr/>
        </p:nvSpPr>
        <p:spPr bwMode="auto">
          <a:xfrm>
            <a:off x="557373" y="1191597"/>
            <a:ext cx="7821612" cy="349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latinLnBrk="0">
              <a:buSzPct val="120000"/>
              <a:buNone/>
              <a:defRPr/>
            </a:pPr>
            <a:r>
              <a:rPr kumimoji="0" lang="en-GB" sz="2000" kern="0" dirty="0" smtClean="0">
                <a:latin typeface="Calibri" panose="020F0502020204030204" pitchFamily="34" charset="0"/>
                <a:cs typeface="Calibri" panose="020F0502020204030204" pitchFamily="34" charset="0"/>
              </a:rPr>
              <a:t>Formation of the Sync field in an EDMG </a:t>
            </a:r>
            <a:r>
              <a:rPr kumimoji="0" lang="en-GB" sz="2000" kern="0" dirty="0" err="1" smtClean="0">
                <a:latin typeface="Calibri" panose="020F0502020204030204" pitchFamily="34" charset="0"/>
                <a:cs typeface="Calibri" panose="020F0502020204030204" pitchFamily="34" charset="0"/>
              </a:rPr>
              <a:t>multistatic</a:t>
            </a:r>
            <a:r>
              <a:rPr kumimoji="0" lang="en-GB" sz="2000" kern="0" dirty="0" smtClean="0">
                <a:latin typeface="Calibri" panose="020F0502020204030204" pitchFamily="34" charset="0"/>
                <a:cs typeface="Calibri" panose="020F0502020204030204" pitchFamily="34" charset="0"/>
              </a:rPr>
              <a:t> sensing PPDU </a:t>
            </a:r>
          </a:p>
        </p:txBody>
      </p:sp>
      <mc:AlternateContent xmlns:mc="http://schemas.openxmlformats.org/markup-compatibility/2006" xmlns:a14="http://schemas.microsoft.com/office/drawing/2010/main">
        <mc:Choice Requires="a14">
          <p:sp>
            <p:nvSpPr>
              <p:cNvPr id="11" name="내용 개체 틀 2"/>
              <p:cNvSpPr txBox="1">
                <a:spLocks/>
              </p:cNvSpPr>
              <p:nvPr/>
            </p:nvSpPr>
            <p:spPr bwMode="auto">
              <a:xfrm>
                <a:off x="431086" y="1517887"/>
                <a:ext cx="8358027" cy="489065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Tx/>
                  <a:buChar char="-"/>
                  <a:defRPr/>
                </a:pPr>
                <a:r>
                  <a:rPr kumimoji="0" lang="en-US" sz="1800" b="0" kern="0" dirty="0" smtClean="0">
                    <a:cs typeface="Calibri" panose="020F0502020204030204" pitchFamily="34" charset="0"/>
                  </a:rPr>
                  <a:t>EDMG </a:t>
                </a:r>
                <a:r>
                  <a:rPr kumimoji="0" lang="en-US" sz="1800" b="0" kern="0" dirty="0" err="1" smtClean="0">
                    <a:cs typeface="Calibri" panose="020F0502020204030204" pitchFamily="34" charset="0"/>
                  </a:rPr>
                  <a:t>multistatic</a:t>
                </a:r>
                <a:r>
                  <a:rPr kumimoji="0" lang="en-US" sz="1800" b="0" kern="0" dirty="0" smtClean="0">
                    <a:cs typeface="Calibri" panose="020F0502020204030204" pitchFamily="34" charset="0"/>
                  </a:rPr>
                  <a:t> sensing PPDU sync field is specified in </a:t>
                </a:r>
                <a:r>
                  <a:rPr kumimoji="0" lang="en-US" sz="1800" b="0" kern="0" dirty="0" err="1" smtClean="0">
                    <a:cs typeface="Calibri" panose="020F0502020204030204" pitchFamily="34" charset="0"/>
                  </a:rPr>
                  <a:t>subclause</a:t>
                </a:r>
                <a:r>
                  <a:rPr kumimoji="0" lang="en-US" sz="1800" b="0" kern="0" dirty="0" smtClean="0">
                    <a:cs typeface="Calibri" panose="020F0502020204030204" pitchFamily="34" charset="0"/>
                  </a:rPr>
                  <a:t> 28.9.3.4 in 802.11bf D1.0, where sync pad subfield is defined as:</a:t>
                </a:r>
              </a:p>
              <a:p>
                <a:pPr marL="0" indent="0" algn="just" latinLnBrk="0">
                  <a:spcBef>
                    <a:spcPts val="600"/>
                  </a:spcBef>
                  <a:buSzPct val="120000"/>
                  <a:buNone/>
                  <a:defRPr/>
                </a:pPr>
                <a:endParaRPr kumimoji="0" lang="en-US" sz="1800" b="0" kern="0" dirty="0" smtClean="0">
                  <a:cs typeface="Calibri" panose="020F0502020204030204" pitchFamily="34" charset="0"/>
                </a:endParaRPr>
              </a:p>
              <a:p>
                <a:pPr marL="0" indent="0" algn="just" latinLnBrk="0">
                  <a:spcBef>
                    <a:spcPts val="600"/>
                  </a:spcBef>
                  <a:buSzPct val="120000"/>
                  <a:buNone/>
                  <a:defRPr/>
                </a:pPr>
                <a:endParaRPr kumimoji="0" lang="en-US" sz="1800" b="0" kern="0" dirty="0">
                  <a:cs typeface="Calibri" panose="020F0502020204030204" pitchFamily="34" charset="0"/>
                </a:endParaRPr>
              </a:p>
              <a:p>
                <a:pPr marL="0" indent="0" algn="just" latinLnBrk="0">
                  <a:spcBef>
                    <a:spcPts val="600"/>
                  </a:spcBef>
                  <a:buSzPct val="120000"/>
                  <a:buNone/>
                  <a:defRPr/>
                </a:pPr>
                <a:endParaRPr kumimoji="0" lang="en-US" sz="1800" b="0" kern="0" dirty="0" smtClean="0">
                  <a:cs typeface="Calibri" panose="020F0502020204030204" pitchFamily="34" charset="0"/>
                </a:endParaRPr>
              </a:p>
              <a:p>
                <a:pPr marL="0" indent="0" algn="just" latinLnBrk="0">
                  <a:spcBef>
                    <a:spcPts val="600"/>
                  </a:spcBef>
                  <a:buSzPct val="120000"/>
                  <a:buNone/>
                  <a:defRPr/>
                </a:pPr>
                <a:endParaRPr kumimoji="0" lang="en-US" sz="1800" b="0" kern="0" dirty="0">
                  <a:cs typeface="Calibri" panose="020F0502020204030204" pitchFamily="34" charset="0"/>
                </a:endParaRPr>
              </a:p>
              <a:p>
                <a:pPr marL="174625" indent="-174625" algn="just" latinLnBrk="0">
                  <a:spcBef>
                    <a:spcPts val="600"/>
                  </a:spcBef>
                  <a:buSzPct val="120000"/>
                  <a:buNone/>
                  <a:defRPr/>
                </a:pPr>
                <a:r>
                  <a:rPr kumimoji="0" lang="en-US" sz="1800" b="0" kern="0" dirty="0" smtClean="0">
                    <a:cs typeface="Calibri" panose="020F0502020204030204" pitchFamily="34" charset="0"/>
                  </a:rPr>
                  <a:t>   The constraint on the sync field above implies that the value of </a:t>
                </a:r>
                <a14:m>
                  <m:oMath xmlns:m="http://schemas.openxmlformats.org/officeDocument/2006/math">
                    <m:sSub>
                      <m:sSubPr>
                        <m:ctrlPr>
                          <a:rPr kumimoji="0" lang="en-US" sz="1800" b="0" i="1" kern="0" smtClean="0">
                            <a:latin typeface="Cambria Math" panose="02040503050406030204" pitchFamily="18" charset="0"/>
                            <a:cs typeface="Calibri" panose="020F0502020204030204" pitchFamily="34" charset="0"/>
                          </a:rPr>
                        </m:ctrlPr>
                      </m:sSubPr>
                      <m:e>
                        <m:r>
                          <a:rPr kumimoji="0" lang="en-US" sz="1800" b="0" i="1" kern="0" smtClean="0">
                            <a:latin typeface="Cambria Math" panose="02040503050406030204" pitchFamily="18" charset="0"/>
                            <a:cs typeface="Calibri" panose="020F0502020204030204" pitchFamily="34" charset="0"/>
                          </a:rPr>
                          <m:t>𝑇𝑅𝑁</m:t>
                        </m:r>
                      </m:e>
                      <m:sub>
                        <m:r>
                          <a:rPr kumimoji="0" lang="en-US" sz="1800" b="0" i="1" kern="0" smtClean="0">
                            <a:latin typeface="Cambria Math" panose="02040503050406030204" pitchFamily="18" charset="0"/>
                            <a:cs typeface="Calibri" panose="020F0502020204030204" pitchFamily="34" charset="0"/>
                          </a:rPr>
                          <m:t>𝐵𝐿</m:t>
                        </m:r>
                      </m:sub>
                    </m:sSub>
                    <m:r>
                      <a:rPr kumimoji="0" lang="en-US" sz="1800" b="0" i="1" kern="0" smtClean="0">
                        <a:latin typeface="Cambria Math" panose="02040503050406030204" pitchFamily="18" charset="0"/>
                        <a:ea typeface="Cambria Math" panose="02040503050406030204" pitchFamily="18" charset="0"/>
                        <a:cs typeface="Calibri" panose="020F0502020204030204" pitchFamily="34" charset="0"/>
                      </a:rPr>
                      <m:t>×(</m:t>
                    </m:r>
                    <m:sSub>
                      <m:sSubPr>
                        <m:ctrlPr>
                          <a:rPr kumimoji="0" lang="en-US" sz="1800" b="0" i="1" kern="0" smtClean="0">
                            <a:latin typeface="Cambria Math" panose="02040503050406030204" pitchFamily="18" charset="0"/>
                            <a:ea typeface="Cambria Math" panose="02040503050406030204" pitchFamily="18" charset="0"/>
                            <a:cs typeface="Calibri" panose="020F0502020204030204" pitchFamily="34" charset="0"/>
                          </a:rPr>
                        </m:ctrlPr>
                      </m:sSubPr>
                      <m:e>
                        <m:r>
                          <a:rPr kumimoji="0" lang="en-US" sz="1800" b="0" i="1" kern="0" smtClean="0">
                            <a:latin typeface="Cambria Math" panose="02040503050406030204" pitchFamily="18" charset="0"/>
                            <a:ea typeface="Cambria Math" panose="02040503050406030204" pitchFamily="18" charset="0"/>
                            <a:cs typeface="Calibri" panose="020F0502020204030204" pitchFamily="34" charset="0"/>
                          </a:rPr>
                          <m:t>𝑁</m:t>
                        </m:r>
                      </m:e>
                      <m:sub>
                        <m:r>
                          <a:rPr kumimoji="0" lang="en-US" sz="1800" b="0" i="1" kern="0" smtClean="0">
                            <a:latin typeface="Cambria Math" panose="02040503050406030204" pitchFamily="18" charset="0"/>
                            <a:ea typeface="Cambria Math" panose="02040503050406030204" pitchFamily="18" charset="0"/>
                            <a:cs typeface="Calibri" panose="020F0502020204030204" pitchFamily="34" charset="0"/>
                          </a:rPr>
                          <m:t>𝑝𝑎𝑑</m:t>
                        </m:r>
                      </m:sub>
                    </m:sSub>
                    <m:r>
                      <a:rPr kumimoji="0" lang="en-US" sz="1800" b="0" i="1" kern="0" smtClean="0">
                        <a:latin typeface="Cambria Math" panose="02040503050406030204" pitchFamily="18" charset="0"/>
                        <a:ea typeface="Cambria Math" panose="02040503050406030204" pitchFamily="18" charset="0"/>
                        <a:cs typeface="Calibri" panose="020F0502020204030204" pitchFamily="34" charset="0"/>
                      </a:rPr>
                      <m:t>+</m:t>
                    </m:r>
                    <m:sSub>
                      <m:sSubPr>
                        <m:ctrlPr>
                          <a:rPr kumimoji="0" lang="en-US" sz="1800" b="0" i="1" kern="0" smtClean="0">
                            <a:latin typeface="Cambria Math" panose="02040503050406030204" pitchFamily="18" charset="0"/>
                            <a:ea typeface="Cambria Math" panose="02040503050406030204" pitchFamily="18" charset="0"/>
                            <a:cs typeface="Calibri" panose="020F0502020204030204" pitchFamily="34" charset="0"/>
                          </a:rPr>
                        </m:ctrlPr>
                      </m:sSubPr>
                      <m:e>
                        <m:r>
                          <a:rPr kumimoji="0" lang="en-US" sz="1800" b="0" i="1" kern="0" smtClean="0">
                            <a:latin typeface="Cambria Math" panose="02040503050406030204" pitchFamily="18" charset="0"/>
                            <a:ea typeface="Cambria Math" panose="02040503050406030204" pitchFamily="18" charset="0"/>
                            <a:cs typeface="Calibri" panose="020F0502020204030204" pitchFamily="34" charset="0"/>
                          </a:rPr>
                          <m:t>𝑁</m:t>
                        </m:r>
                      </m:e>
                      <m:sub>
                        <m:r>
                          <a:rPr kumimoji="0" lang="en-US" sz="1800" b="0" i="1" kern="0" smtClean="0">
                            <a:latin typeface="Cambria Math" panose="02040503050406030204" pitchFamily="18" charset="0"/>
                            <a:ea typeface="Cambria Math" panose="02040503050406030204" pitchFamily="18" charset="0"/>
                            <a:cs typeface="Calibri" panose="020F0502020204030204" pitchFamily="34" charset="0"/>
                          </a:rPr>
                          <m:t>𝑆𝑇𝐴</m:t>
                        </m:r>
                      </m:sub>
                    </m:sSub>
                    <m:r>
                      <a:rPr kumimoji="0" lang="en-US" sz="1800" b="0" i="1" kern="0" smtClean="0">
                        <a:latin typeface="Cambria Math" panose="02040503050406030204" pitchFamily="18" charset="0"/>
                        <a:ea typeface="Cambria Math" panose="02040503050406030204" pitchFamily="18" charset="0"/>
                        <a:cs typeface="Calibri" panose="020F0502020204030204" pitchFamily="34" charset="0"/>
                      </a:rPr>
                      <m:t>×</m:t>
                    </m:r>
                    <m:sSub>
                      <m:sSubPr>
                        <m:ctrlPr>
                          <a:rPr kumimoji="0" lang="en-US" sz="1800" b="0" i="1" kern="0" smtClean="0">
                            <a:latin typeface="Cambria Math" panose="02040503050406030204" pitchFamily="18" charset="0"/>
                            <a:ea typeface="Cambria Math" panose="02040503050406030204" pitchFamily="18" charset="0"/>
                            <a:cs typeface="Calibri" panose="020F0502020204030204" pitchFamily="34" charset="0"/>
                          </a:rPr>
                        </m:ctrlPr>
                      </m:sSubPr>
                      <m:e>
                        <m:r>
                          <a:rPr kumimoji="0" lang="en-US" sz="1800" b="0" i="1" kern="0" smtClean="0">
                            <a:latin typeface="Cambria Math" panose="02040503050406030204" pitchFamily="18" charset="0"/>
                            <a:ea typeface="Cambria Math" panose="02040503050406030204" pitchFamily="18" charset="0"/>
                            <a:cs typeface="Calibri" panose="020F0502020204030204" pitchFamily="34" charset="0"/>
                          </a:rPr>
                          <m:t>𝐿</m:t>
                        </m:r>
                      </m:e>
                      <m:sub>
                        <m:r>
                          <a:rPr kumimoji="0" lang="en-US" sz="1800" b="0" i="1" kern="0" smtClean="0">
                            <a:latin typeface="Cambria Math" panose="02040503050406030204" pitchFamily="18" charset="0"/>
                            <a:ea typeface="Cambria Math" panose="02040503050406030204" pitchFamily="18" charset="0"/>
                            <a:cs typeface="Calibri" panose="020F0502020204030204" pitchFamily="34" charset="0"/>
                          </a:rPr>
                          <m:t>𝑆𝑌𝑁𝐶</m:t>
                        </m:r>
                      </m:sub>
                    </m:sSub>
                    <m:r>
                      <a:rPr kumimoji="0" lang="en-US" sz="1800" b="0" i="1" kern="0" smtClean="0">
                        <a:latin typeface="Cambria Math" panose="02040503050406030204" pitchFamily="18" charset="0"/>
                        <a:ea typeface="Cambria Math" panose="02040503050406030204" pitchFamily="18" charset="0"/>
                        <a:cs typeface="Calibri" panose="020F0502020204030204" pitchFamily="34" charset="0"/>
                      </a:rPr>
                      <m:t>)</m:t>
                    </m:r>
                  </m:oMath>
                </a14:m>
                <a:r>
                  <a:rPr kumimoji="0" lang="en-US" sz="1800" b="0" kern="0" dirty="0" smtClean="0">
                    <a:cs typeface="Calibri" panose="020F0502020204030204" pitchFamily="34" charset="0"/>
                  </a:rPr>
                  <a:t> is a multiple of 512. Note that the facts in EDMG are: </a:t>
                </a:r>
              </a:p>
              <a:p>
                <a:pPr marL="174625" indent="-174625" algn="just" latinLnBrk="0">
                  <a:spcBef>
                    <a:spcPts val="600"/>
                  </a:spcBef>
                  <a:buSzPct val="120000"/>
                  <a:buNone/>
                  <a:defRPr/>
                </a:pPr>
                <a:r>
                  <a:rPr kumimoji="0" lang="en-US" sz="1800" b="0" kern="0" dirty="0">
                    <a:cs typeface="Calibri" panose="020F0502020204030204" pitchFamily="34" charset="0"/>
                  </a:rPr>
                  <a:t> </a:t>
                </a:r>
                <a:r>
                  <a:rPr kumimoji="0" lang="en-US" sz="1800" b="0" kern="0" dirty="0" smtClean="0">
                    <a:cs typeface="Calibri" panose="020F0502020204030204" pitchFamily="34" charset="0"/>
                  </a:rPr>
                  <a:t>   1)  one SC block has 512 symbols for a channel width of 2.16 GHz; 2) the duration of an SC symbol block is constant for any channel width.</a:t>
                </a:r>
                <a:endParaRPr kumimoji="0" lang="en-US" sz="1800" b="0" kern="0" dirty="0">
                  <a:cs typeface="Calibri" panose="020F0502020204030204" pitchFamily="34" charset="0"/>
                </a:endParaRPr>
              </a:p>
              <a:p>
                <a:pPr algn="just" latinLnBrk="0">
                  <a:spcBef>
                    <a:spcPts val="600"/>
                  </a:spcBef>
                  <a:buSzPct val="120000"/>
                  <a:buFontTx/>
                  <a:buChar char="-"/>
                  <a:defRPr/>
                </a:pPr>
                <a:r>
                  <a:rPr kumimoji="0" lang="en-US" sz="1800" b="0" kern="0" dirty="0" smtClean="0">
                    <a:cs typeface="Calibri" panose="020F0502020204030204" pitchFamily="34" charset="0"/>
                  </a:rPr>
                  <a:t>This implies that the Sync field in an EDMG </a:t>
                </a:r>
                <a:r>
                  <a:rPr kumimoji="0" lang="en-US" sz="1800" b="0" kern="0" dirty="0" err="1" smtClean="0">
                    <a:cs typeface="Calibri" panose="020F0502020204030204" pitchFamily="34" charset="0"/>
                  </a:rPr>
                  <a:t>multistatic</a:t>
                </a:r>
                <a:r>
                  <a:rPr kumimoji="0" lang="en-US" sz="1800" b="0" kern="0" dirty="0" smtClean="0">
                    <a:cs typeface="Calibri" panose="020F0502020204030204" pitchFamily="34" charset="0"/>
                  </a:rPr>
                  <a:t> sensing PPDU is an integer number of SC blocks. </a:t>
                </a:r>
                <a:r>
                  <a:rPr kumimoji="0" lang="en-US" sz="1800" b="0" kern="0" dirty="0">
                    <a:cs typeface="Calibri" panose="020F0502020204030204" pitchFamily="34" charset="0"/>
                  </a:rPr>
                  <a:t>The duration of the </a:t>
                </a:r>
                <a:r>
                  <a:rPr kumimoji="0" lang="en-US" sz="1800" b="0" kern="0" dirty="0" smtClean="0">
                    <a:cs typeface="Calibri" panose="020F0502020204030204" pitchFamily="34" charset="0"/>
                  </a:rPr>
                  <a:t>Sync </a:t>
                </a:r>
                <a:r>
                  <a:rPr kumimoji="0" lang="en-US" sz="1800" b="0" kern="0" dirty="0">
                    <a:cs typeface="Calibri" panose="020F0502020204030204" pitchFamily="34" charset="0"/>
                  </a:rPr>
                  <a:t>field can be calculated based on the correspondent number of SC symbol </a:t>
                </a:r>
                <a:r>
                  <a:rPr kumimoji="0" lang="en-US" sz="1800" b="0" kern="0" dirty="0" smtClean="0">
                    <a:cs typeface="Calibri" panose="020F0502020204030204" pitchFamily="34" charset="0"/>
                  </a:rPr>
                  <a:t>blocks.</a:t>
                </a:r>
              </a:p>
              <a:p>
                <a:pPr algn="just" latinLnBrk="0">
                  <a:spcBef>
                    <a:spcPts val="600"/>
                  </a:spcBef>
                  <a:buSzPct val="120000"/>
                  <a:buFontTx/>
                  <a:buChar char="-"/>
                  <a:defRPr/>
                </a:pPr>
                <a:r>
                  <a:rPr kumimoji="0" lang="en-US" sz="1800" b="0" kern="0" dirty="0" smtClean="0">
                    <a:cs typeface="Calibri" panose="020F0502020204030204" pitchFamily="34" charset="0"/>
                  </a:rPr>
                  <a:t>The issue remained is how to relate a value set in PSDU Length field to both the Data field and the Sync field in an EDMG </a:t>
                </a:r>
                <a:r>
                  <a:rPr kumimoji="0" lang="en-US" sz="1800" b="0" kern="0" dirty="0" err="1" smtClean="0">
                    <a:cs typeface="Calibri" panose="020F0502020204030204" pitchFamily="34" charset="0"/>
                  </a:rPr>
                  <a:t>multistatic</a:t>
                </a:r>
                <a:r>
                  <a:rPr kumimoji="0" lang="en-US" sz="1800" b="0" kern="0" dirty="0" smtClean="0">
                    <a:cs typeface="Calibri" panose="020F0502020204030204" pitchFamily="34" charset="0"/>
                  </a:rPr>
                  <a:t> sensing PPDU.</a:t>
                </a:r>
              </a:p>
            </p:txBody>
          </p:sp>
        </mc:Choice>
        <mc:Fallback xmlns="">
          <p:sp>
            <p:nvSpPr>
              <p:cNvPr id="11" name="내용 개체 틀 2"/>
              <p:cNvSpPr txBox="1">
                <a:spLocks noRot="1" noChangeAspect="1" noMove="1" noResize="1" noEditPoints="1" noAdjustHandles="1" noChangeArrowheads="1" noChangeShapeType="1" noTextEdit="1"/>
              </p:cNvSpPr>
              <p:nvPr/>
            </p:nvSpPr>
            <p:spPr bwMode="auto">
              <a:xfrm>
                <a:off x="431086" y="1517887"/>
                <a:ext cx="8358027" cy="4890652"/>
              </a:xfrm>
              <a:prstGeom prst="rect">
                <a:avLst/>
              </a:prstGeom>
              <a:blipFill rotWithShape="0">
                <a:blip r:embed="rId2"/>
                <a:stretch>
                  <a:fillRect l="-802" t="-1122" r="-584" b="-998"/>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pic>
        <p:nvPicPr>
          <p:cNvPr id="2" name="Picture 1"/>
          <p:cNvPicPr>
            <a:picLocks noChangeAspect="1"/>
          </p:cNvPicPr>
          <p:nvPr/>
        </p:nvPicPr>
        <p:blipFill>
          <a:blip r:embed="rId3"/>
          <a:stretch>
            <a:fillRect/>
          </a:stretch>
        </p:blipFill>
        <p:spPr>
          <a:xfrm>
            <a:off x="783114" y="2286000"/>
            <a:ext cx="8184197" cy="1219200"/>
          </a:xfrm>
          <a:prstGeom prst="rect">
            <a:avLst/>
          </a:prstGeom>
        </p:spPr>
      </p:pic>
    </p:spTree>
    <p:extLst>
      <p:ext uri="{BB962C8B-B14F-4D97-AF65-F5344CB8AC3E}">
        <p14:creationId xmlns:p14="http://schemas.microsoft.com/office/powerpoint/2010/main" val="4286752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57373" y="592851"/>
            <a:ext cx="8470740" cy="685800"/>
          </a:xfrm>
        </p:spPr>
        <p:txBody>
          <a:bodyPr/>
          <a:lstStyle/>
          <a:p>
            <a:r>
              <a:rPr lang="en-US" altLang="ko-KR" sz="2400" dirty="0" smtClean="0">
                <a:ea typeface="Gulim" panose="020B0600000101010101" pitchFamily="34" charset="-127"/>
              </a:rPr>
              <a:t>EDMG </a:t>
            </a:r>
            <a:r>
              <a:rPr lang="en-US" altLang="ko-KR" sz="2400" dirty="0" err="1" smtClean="0">
                <a:ea typeface="Gulim" panose="020B0600000101010101" pitchFamily="34" charset="-127"/>
              </a:rPr>
              <a:t>multistatic</a:t>
            </a:r>
            <a:r>
              <a:rPr lang="en-US" altLang="ko-KR" sz="2400" dirty="0" smtClean="0">
                <a:ea typeface="Gulim" panose="020B0600000101010101" pitchFamily="34" charset="-127"/>
              </a:rPr>
              <a:t> sensing unaware STAs</a:t>
            </a:r>
            <a:endParaRPr lang="ko-KR" altLang="en-US" sz="2400" dirty="0" smtClean="0">
              <a:ea typeface="Gulim" panose="020B0600000101010101" pitchFamily="34" charset="-127"/>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5</a:t>
            </a:fld>
            <a:endParaRPr lang="en-US" altLang="ko-KR" sz="1200" b="0"/>
          </a:p>
        </p:txBody>
      </p:sp>
      <p:sp>
        <p:nvSpPr>
          <p:cNvPr id="8" name="Footer Placeholder 4"/>
          <p:cNvSpPr>
            <a:spLocks noGrp="1"/>
          </p:cNvSpPr>
          <p:nvPr>
            <p:ph type="ftr" sz="quarter" idx="11"/>
          </p:nvPr>
        </p:nvSpPr>
        <p:spPr>
          <a:xfrm>
            <a:off x="6242076" y="6475413"/>
            <a:ext cx="2301849" cy="184666"/>
          </a:xfrm>
        </p:spPr>
        <p:txBody>
          <a:body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sp>
        <p:nvSpPr>
          <p:cNvPr id="11" name="내용 개체 틀 2"/>
          <p:cNvSpPr txBox="1">
            <a:spLocks/>
          </p:cNvSpPr>
          <p:nvPr/>
        </p:nvSpPr>
        <p:spPr bwMode="auto">
          <a:xfrm>
            <a:off x="431086" y="1418863"/>
            <a:ext cx="8358027" cy="4890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Tx/>
              <a:buChar char="-"/>
              <a:defRPr/>
            </a:pPr>
            <a:r>
              <a:rPr kumimoji="0" lang="en-US" sz="1800" b="0" kern="0" dirty="0" smtClean="0">
                <a:cs typeface="Calibri" panose="020F0502020204030204" pitchFamily="34" charset="0"/>
              </a:rPr>
              <a:t>When an EDMG </a:t>
            </a:r>
            <a:r>
              <a:rPr kumimoji="0" lang="en-US" sz="1800" b="0" kern="0" dirty="0" err="1" smtClean="0">
                <a:cs typeface="Calibri" panose="020F0502020204030204" pitchFamily="34" charset="0"/>
              </a:rPr>
              <a:t>multistatic</a:t>
            </a:r>
            <a:r>
              <a:rPr kumimoji="0" lang="en-US" sz="1800" b="0" kern="0" dirty="0" smtClean="0">
                <a:cs typeface="Calibri" panose="020F0502020204030204" pitchFamily="34" charset="0"/>
              </a:rPr>
              <a:t> sensing unaware STA detects the PSDU Length field and MCS field in the EDMG-Header-A field of an </a:t>
            </a:r>
            <a:r>
              <a:rPr kumimoji="0" lang="en-US" sz="1800" b="0" kern="0" dirty="0">
                <a:cs typeface="Calibri" panose="020F0502020204030204" pitchFamily="34" charset="0"/>
              </a:rPr>
              <a:t>EDMG </a:t>
            </a:r>
            <a:r>
              <a:rPr kumimoji="0" lang="en-US" sz="1800" b="0" kern="0" dirty="0" err="1">
                <a:cs typeface="Calibri" panose="020F0502020204030204" pitchFamily="34" charset="0"/>
              </a:rPr>
              <a:t>multistatic</a:t>
            </a:r>
            <a:r>
              <a:rPr kumimoji="0" lang="en-US" sz="1800" b="0" kern="0" dirty="0">
                <a:cs typeface="Calibri" panose="020F0502020204030204" pitchFamily="34" charset="0"/>
              </a:rPr>
              <a:t> </a:t>
            </a:r>
            <a:r>
              <a:rPr kumimoji="0" lang="en-US" sz="1800" b="0" kern="0" dirty="0" smtClean="0">
                <a:cs typeface="Calibri" panose="020F0502020204030204" pitchFamily="34" charset="0"/>
              </a:rPr>
              <a:t>sensing PPDU, the STA can calculate the duration of data field as in an EDMG SC PPDU, which is expected to be equal to the summation of the duration of the Data field and the duration of the Sync field in the </a:t>
            </a:r>
            <a:r>
              <a:rPr kumimoji="0" lang="en-US" sz="1800" b="0" kern="0" dirty="0">
                <a:cs typeface="Calibri" panose="020F0502020204030204" pitchFamily="34" charset="0"/>
              </a:rPr>
              <a:t>EDMG </a:t>
            </a:r>
            <a:r>
              <a:rPr kumimoji="0" lang="en-US" sz="1800" b="0" kern="0" dirty="0" err="1">
                <a:cs typeface="Calibri" panose="020F0502020204030204" pitchFamily="34" charset="0"/>
              </a:rPr>
              <a:t>multistatic</a:t>
            </a:r>
            <a:r>
              <a:rPr kumimoji="0" lang="en-US" sz="1800" b="0" kern="0" dirty="0">
                <a:cs typeface="Calibri" panose="020F0502020204030204" pitchFamily="34" charset="0"/>
              </a:rPr>
              <a:t> sensing </a:t>
            </a:r>
            <a:r>
              <a:rPr kumimoji="0" lang="en-US" sz="1800" b="0" kern="0" dirty="0" smtClean="0">
                <a:cs typeface="Calibri" panose="020F0502020204030204" pitchFamily="34" charset="0"/>
              </a:rPr>
              <a:t>PPDU, as specified in 28.9.3.3.</a:t>
            </a:r>
          </a:p>
          <a:p>
            <a:pPr marL="0" indent="0" algn="just" latinLnBrk="0">
              <a:spcBef>
                <a:spcPts val="600"/>
              </a:spcBef>
              <a:buSzPct val="120000"/>
              <a:buNone/>
              <a:defRPr/>
            </a:pPr>
            <a:endParaRPr kumimoji="0" lang="en-US" sz="1800" b="0" kern="0" dirty="0" smtClean="0">
              <a:cs typeface="Calibri" panose="020F0502020204030204" pitchFamily="34" charset="0"/>
            </a:endParaRPr>
          </a:p>
          <a:p>
            <a:pPr marL="339725" indent="-339725" algn="just" latinLnBrk="0">
              <a:spcBef>
                <a:spcPts val="600"/>
              </a:spcBef>
              <a:buSzPct val="120000"/>
              <a:buNone/>
              <a:defRPr/>
            </a:pPr>
            <a:r>
              <a:rPr kumimoji="0" lang="en-US" sz="1800" b="0" kern="0" dirty="0" smtClean="0">
                <a:cs typeface="Calibri" panose="020F0502020204030204" pitchFamily="34" charset="0"/>
              </a:rPr>
              <a:t>-    By </a:t>
            </a:r>
            <a:r>
              <a:rPr kumimoji="0" lang="en-US" sz="1800" b="0" kern="0" dirty="0">
                <a:cs typeface="Calibri" panose="020F0502020204030204" pitchFamily="34" charset="0"/>
              </a:rPr>
              <a:t>following the </a:t>
            </a:r>
            <a:r>
              <a:rPr kumimoji="0" lang="en-US" sz="1800" b="0" kern="0" dirty="0" smtClean="0">
                <a:cs typeface="Calibri" panose="020F0502020204030204" pitchFamily="34" charset="0"/>
              </a:rPr>
              <a:t>rules specified in EDMG, a value in the PSDU Length field should generate an integer number of SC symbol blocks, Note that as discussed above, each of the Data field and the Sync field in an EDMG </a:t>
            </a:r>
            <a:r>
              <a:rPr kumimoji="0" lang="en-US" sz="1800" b="0" kern="0" dirty="0" err="1" smtClean="0">
                <a:cs typeface="Calibri" panose="020F0502020204030204" pitchFamily="34" charset="0"/>
              </a:rPr>
              <a:t>multistatic</a:t>
            </a:r>
            <a:r>
              <a:rPr kumimoji="0" lang="en-US" sz="1800" b="0" kern="0" dirty="0" smtClean="0">
                <a:cs typeface="Calibri" panose="020F0502020204030204" pitchFamily="34" charset="0"/>
              </a:rPr>
              <a:t> sensing PPDU can generate an integer number of SC symbol blocks. </a:t>
            </a:r>
          </a:p>
          <a:p>
            <a:pPr marL="0" indent="0" algn="just" latinLnBrk="0">
              <a:spcBef>
                <a:spcPts val="600"/>
              </a:spcBef>
              <a:buSzPct val="120000"/>
              <a:buNone/>
              <a:defRPr/>
            </a:pPr>
            <a:endParaRPr kumimoji="0" lang="en-US" sz="1800" b="0" kern="0" dirty="0">
              <a:cs typeface="Calibri" panose="020F0502020204030204" pitchFamily="34" charset="0"/>
            </a:endParaRPr>
          </a:p>
          <a:p>
            <a:pPr marL="0" indent="0" algn="just" latinLnBrk="0">
              <a:spcBef>
                <a:spcPts val="600"/>
              </a:spcBef>
              <a:buSzPct val="120000"/>
              <a:buNone/>
              <a:defRPr/>
            </a:pPr>
            <a:endParaRPr kumimoji="0" lang="en-US" sz="1800" b="0" kern="0" dirty="0" smtClean="0">
              <a:cs typeface="Calibri" panose="020F0502020204030204" pitchFamily="34" charset="0"/>
            </a:endParaRPr>
          </a:p>
          <a:p>
            <a:pPr marL="0" indent="0" algn="just" latinLnBrk="0">
              <a:spcBef>
                <a:spcPts val="600"/>
              </a:spcBef>
              <a:buSzPct val="120000"/>
              <a:buNone/>
              <a:defRPr/>
            </a:pPr>
            <a:endParaRPr kumimoji="0" lang="en-US" sz="1800" b="0" kern="0" dirty="0">
              <a:cs typeface="Calibri" panose="020F0502020204030204" pitchFamily="34" charset="0"/>
            </a:endParaRPr>
          </a:p>
        </p:txBody>
      </p:sp>
    </p:spTree>
    <p:extLst>
      <p:ext uri="{BB962C8B-B14F-4D97-AF65-F5344CB8AC3E}">
        <p14:creationId xmlns:p14="http://schemas.microsoft.com/office/powerpoint/2010/main" val="15592031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33400" y="762000"/>
            <a:ext cx="8470740" cy="685800"/>
          </a:xfrm>
        </p:spPr>
        <p:txBody>
          <a:bodyPr/>
          <a:lstStyle/>
          <a:p>
            <a:r>
              <a:rPr lang="en-US" altLang="ko-KR" sz="2400" dirty="0" smtClean="0">
                <a:ea typeface="Gulim" panose="020B0600000101010101" pitchFamily="34" charset="-127"/>
              </a:rPr>
              <a:t>PSDU Length field in EDMG-Header-A of an EDMG </a:t>
            </a:r>
            <a:r>
              <a:rPr lang="en-US" altLang="ko-KR" sz="2400" dirty="0" err="1" smtClean="0">
                <a:ea typeface="Gulim" panose="020B0600000101010101" pitchFamily="34" charset="-127"/>
              </a:rPr>
              <a:t>multistatic</a:t>
            </a:r>
            <a:r>
              <a:rPr lang="en-US" altLang="ko-KR" sz="2400" dirty="0" smtClean="0">
                <a:ea typeface="Gulim" panose="020B0600000101010101" pitchFamily="34" charset="-127"/>
              </a:rPr>
              <a:t> sensing PPDU</a:t>
            </a:r>
            <a:endParaRPr lang="ko-KR" altLang="en-US" sz="2400" dirty="0" smtClean="0">
              <a:ea typeface="Gulim" panose="020B0600000101010101" pitchFamily="34" charset="-127"/>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6</a:t>
            </a:fld>
            <a:endParaRPr lang="en-US" altLang="ko-KR" sz="1200" b="0"/>
          </a:p>
        </p:txBody>
      </p:sp>
      <p:sp>
        <p:nvSpPr>
          <p:cNvPr id="8" name="Footer Placeholder 4"/>
          <p:cNvSpPr>
            <a:spLocks noGrp="1"/>
          </p:cNvSpPr>
          <p:nvPr>
            <p:ph type="ftr" sz="quarter" idx="11"/>
          </p:nvPr>
        </p:nvSpPr>
        <p:spPr>
          <a:xfrm>
            <a:off x="6242076" y="6475413"/>
            <a:ext cx="2301849" cy="184666"/>
          </a:xfrm>
        </p:spPr>
        <p:txBody>
          <a:body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sp>
        <p:nvSpPr>
          <p:cNvPr id="11" name="내용 개체 틀 2"/>
          <p:cNvSpPr txBox="1">
            <a:spLocks/>
          </p:cNvSpPr>
          <p:nvPr/>
        </p:nvSpPr>
        <p:spPr bwMode="auto">
          <a:xfrm>
            <a:off x="381000" y="1803355"/>
            <a:ext cx="8358027" cy="43688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spcAft>
                <a:spcPts val="600"/>
              </a:spcAft>
              <a:buSzPct val="120000"/>
              <a:buFontTx/>
              <a:buChar char="-"/>
              <a:defRPr/>
            </a:pPr>
            <a:r>
              <a:rPr kumimoji="0" lang="en-US" sz="1800" b="0" kern="0" dirty="0" smtClean="0">
                <a:cs typeface="Calibri" panose="020F0502020204030204" pitchFamily="34" charset="0"/>
              </a:rPr>
              <a:t>Denote a value in PSDU Length </a:t>
            </a:r>
            <a:r>
              <a:rPr kumimoji="0" lang="en-US" sz="1800" b="0" kern="0" dirty="0">
                <a:cs typeface="Calibri" panose="020F0502020204030204" pitchFamily="34" charset="0"/>
              </a:rPr>
              <a:t>field in EDMG-Header-A of an EDMG </a:t>
            </a:r>
            <a:r>
              <a:rPr kumimoji="0" lang="en-US" sz="1800" b="0" kern="0" dirty="0" err="1">
                <a:cs typeface="Calibri" panose="020F0502020204030204" pitchFamily="34" charset="0"/>
              </a:rPr>
              <a:t>multistatic</a:t>
            </a:r>
            <a:r>
              <a:rPr kumimoji="0" lang="en-US" sz="1800" b="0" kern="0" dirty="0">
                <a:cs typeface="Calibri" panose="020F0502020204030204" pitchFamily="34" charset="0"/>
              </a:rPr>
              <a:t> sensing </a:t>
            </a:r>
            <a:r>
              <a:rPr kumimoji="0" lang="en-US" sz="1800" b="0" kern="0" dirty="0" smtClean="0">
                <a:cs typeface="Calibri" panose="020F0502020204030204" pitchFamily="34" charset="0"/>
              </a:rPr>
              <a:t>PPDU as </a:t>
            </a:r>
          </a:p>
          <a:p>
            <a:pPr marL="0" indent="0" algn="just" latinLnBrk="0">
              <a:spcBef>
                <a:spcPts val="600"/>
              </a:spcBef>
              <a:buSzPct val="120000"/>
              <a:buNone/>
              <a:defRPr/>
            </a:pPr>
            <a:r>
              <a:rPr kumimoji="0" lang="en-US" sz="1800" b="0" kern="0" dirty="0">
                <a:cs typeface="Calibri" panose="020F0502020204030204" pitchFamily="34" charset="0"/>
              </a:rPr>
              <a:t> </a:t>
            </a:r>
            <a:r>
              <a:rPr kumimoji="0" lang="en-US" sz="1800" b="0" kern="0" dirty="0" smtClean="0">
                <a:cs typeface="Calibri" panose="020F0502020204030204" pitchFamily="34" charset="0"/>
              </a:rPr>
              <a:t>                           LENGTH = PSDU_LENGTH + SYNC_LENGTH</a:t>
            </a:r>
          </a:p>
          <a:p>
            <a:pPr marL="339725" indent="-339725" algn="just" latinLnBrk="0">
              <a:spcBef>
                <a:spcPts val="1200"/>
              </a:spcBef>
              <a:buSzPct val="120000"/>
              <a:buNone/>
              <a:defRPr/>
            </a:pPr>
            <a:r>
              <a:rPr kumimoji="0" lang="en-US" sz="1800" b="0" kern="0" dirty="0">
                <a:cs typeface="Calibri" panose="020F0502020204030204" pitchFamily="34" charset="0"/>
              </a:rPr>
              <a:t> </a:t>
            </a:r>
            <a:r>
              <a:rPr kumimoji="0" lang="en-US" sz="1800" b="0" kern="0" dirty="0" smtClean="0">
                <a:cs typeface="Calibri" panose="020F0502020204030204" pitchFamily="34" charset="0"/>
              </a:rPr>
              <a:t>     where PSDU_LENGTH and SYNC_LENGTH can generate Data field and Sync field, respectively by following the procedures of coding, modulation and symbol blocking defined in EDMG.          </a:t>
            </a:r>
            <a:endParaRPr kumimoji="0" lang="en-US" sz="1800" b="0" kern="0" dirty="0">
              <a:cs typeface="Calibri" panose="020F0502020204030204" pitchFamily="34" charset="0"/>
            </a:endParaRPr>
          </a:p>
          <a:p>
            <a:pPr algn="just" latinLnBrk="0">
              <a:spcBef>
                <a:spcPts val="600"/>
              </a:spcBef>
              <a:buSzPct val="120000"/>
              <a:buFontTx/>
              <a:buChar char="-"/>
              <a:defRPr/>
            </a:pPr>
            <a:r>
              <a:rPr kumimoji="0" lang="en-US" sz="1800" b="0" kern="0" dirty="0" smtClean="0">
                <a:cs typeface="Calibri" panose="020F0502020204030204" pitchFamily="34" charset="0"/>
              </a:rPr>
              <a:t>Since PSDU_LENGTH data may not be an exact integer number of data words as the input of an LDPC encoder and the modulated symbols after coding and modulation may not be suitable for an exact integer number SC symbol blocks, data word padding and symbol padding are needed.</a:t>
            </a:r>
          </a:p>
          <a:p>
            <a:pPr algn="just" latinLnBrk="0">
              <a:spcBef>
                <a:spcPts val="600"/>
              </a:spcBef>
              <a:buSzPct val="120000"/>
              <a:buFontTx/>
              <a:buChar char="-"/>
              <a:defRPr/>
            </a:pPr>
            <a:r>
              <a:rPr kumimoji="0" lang="en-US" sz="1800" b="0" kern="0" dirty="0" smtClean="0">
                <a:cs typeface="Calibri" panose="020F0502020204030204" pitchFamily="34" charset="0"/>
              </a:rPr>
              <a:t>Therefore, this adds a constraint to SYNC_LENGTH. By following </a:t>
            </a:r>
            <a:r>
              <a:rPr kumimoji="0" lang="en-US" sz="1800" b="0" kern="0" dirty="0">
                <a:cs typeface="Calibri" panose="020F0502020204030204" pitchFamily="34" charset="0"/>
              </a:rPr>
              <a:t>the procedures of coding, modulation and symbol blocking defined in </a:t>
            </a:r>
            <a:r>
              <a:rPr kumimoji="0" lang="en-US" sz="1800" b="0" kern="0" dirty="0" smtClean="0">
                <a:cs typeface="Calibri" panose="020F0502020204030204" pitchFamily="34" charset="0"/>
              </a:rPr>
              <a:t>EDMG, SYNC_LENGTH (in octets) data should be </a:t>
            </a:r>
            <a:r>
              <a:rPr kumimoji="0" lang="en-US" sz="1800" b="0" kern="0" dirty="0">
                <a:cs typeface="Calibri" panose="020F0502020204030204" pitchFamily="34" charset="0"/>
              </a:rPr>
              <a:t>an exact integer number of data words </a:t>
            </a:r>
            <a:r>
              <a:rPr kumimoji="0" lang="en-US" sz="1800" b="0" kern="0" dirty="0" smtClean="0">
                <a:cs typeface="Calibri" panose="020F0502020204030204" pitchFamily="34" charset="0"/>
              </a:rPr>
              <a:t>and should generate </a:t>
            </a:r>
            <a:r>
              <a:rPr kumimoji="0" lang="en-US" sz="1800" b="0" kern="0" dirty="0">
                <a:cs typeface="Calibri" panose="020F0502020204030204" pitchFamily="34" charset="0"/>
              </a:rPr>
              <a:t>an exact integer number SC symbol </a:t>
            </a:r>
            <a:r>
              <a:rPr kumimoji="0" lang="en-US" sz="1800" b="0" kern="0" dirty="0" smtClean="0">
                <a:cs typeface="Calibri" panose="020F0502020204030204" pitchFamily="34" charset="0"/>
              </a:rPr>
              <a:t>blocks.</a:t>
            </a:r>
            <a:endParaRPr kumimoji="0" lang="en-US" sz="1800" b="0" kern="0" dirty="0">
              <a:cs typeface="Calibri" panose="020F0502020204030204" pitchFamily="34" charset="0"/>
            </a:endParaRPr>
          </a:p>
          <a:p>
            <a:pPr marL="0" indent="0" algn="just" latinLnBrk="0">
              <a:spcBef>
                <a:spcPts val="600"/>
              </a:spcBef>
              <a:buSzPct val="120000"/>
              <a:buNone/>
              <a:defRPr/>
            </a:pPr>
            <a:endParaRPr kumimoji="0" lang="en-US" sz="1800" b="0" kern="0" dirty="0" smtClean="0">
              <a:cs typeface="Calibri" panose="020F0502020204030204" pitchFamily="34" charset="0"/>
            </a:endParaRPr>
          </a:p>
          <a:p>
            <a:pPr marL="0" indent="0" algn="just" latinLnBrk="0">
              <a:spcBef>
                <a:spcPts val="600"/>
              </a:spcBef>
              <a:buSzPct val="120000"/>
              <a:buNone/>
              <a:defRPr/>
            </a:pPr>
            <a:endParaRPr kumimoji="0" lang="en-US" sz="1800" b="0" kern="0" dirty="0">
              <a:cs typeface="Calibri" panose="020F0502020204030204" pitchFamily="34" charset="0"/>
            </a:endParaRPr>
          </a:p>
        </p:txBody>
      </p:sp>
    </p:spTree>
    <p:extLst>
      <p:ext uri="{BB962C8B-B14F-4D97-AF65-F5344CB8AC3E}">
        <p14:creationId xmlns:p14="http://schemas.microsoft.com/office/powerpoint/2010/main" val="8510276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33400" y="762000"/>
            <a:ext cx="8470740" cy="685800"/>
          </a:xfrm>
        </p:spPr>
        <p:txBody>
          <a:bodyPr/>
          <a:lstStyle/>
          <a:p>
            <a:r>
              <a:rPr lang="en-US" altLang="ko-KR" sz="2400" dirty="0" smtClean="0">
                <a:ea typeface="Gulim" panose="020B0600000101010101" pitchFamily="34" charset="-127"/>
              </a:rPr>
              <a:t>Calculation of SYNC_LENGTH based on a Sync field in an EDMG </a:t>
            </a:r>
            <a:r>
              <a:rPr lang="en-US" altLang="ko-KR" sz="2400" dirty="0" err="1" smtClean="0">
                <a:ea typeface="Gulim" panose="020B0600000101010101" pitchFamily="34" charset="-127"/>
              </a:rPr>
              <a:t>multistatic</a:t>
            </a:r>
            <a:r>
              <a:rPr lang="en-US" altLang="ko-KR" sz="2400" dirty="0" smtClean="0">
                <a:ea typeface="Gulim" panose="020B0600000101010101" pitchFamily="34" charset="-127"/>
              </a:rPr>
              <a:t> sensing PPDU</a:t>
            </a:r>
            <a:endParaRPr lang="ko-KR" altLang="en-US" sz="2400" dirty="0" smtClean="0">
              <a:ea typeface="Gulim" panose="020B0600000101010101" pitchFamily="34" charset="-127"/>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7</a:t>
            </a:fld>
            <a:endParaRPr lang="en-US" altLang="ko-KR" sz="1200" b="0"/>
          </a:p>
        </p:txBody>
      </p:sp>
      <p:sp>
        <p:nvSpPr>
          <p:cNvPr id="8" name="Footer Placeholder 4"/>
          <p:cNvSpPr>
            <a:spLocks noGrp="1"/>
          </p:cNvSpPr>
          <p:nvPr>
            <p:ph type="ftr" sz="quarter" idx="11"/>
          </p:nvPr>
        </p:nvSpPr>
        <p:spPr>
          <a:xfrm>
            <a:off x="6242076" y="6475413"/>
            <a:ext cx="2301849" cy="184666"/>
          </a:xfrm>
        </p:spPr>
        <p:txBody>
          <a:body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mc:AlternateContent xmlns:mc="http://schemas.openxmlformats.org/markup-compatibility/2006">
        <mc:Choice xmlns:a14="http://schemas.microsoft.com/office/drawing/2010/main" Requires="a14">
          <p:sp>
            <p:nvSpPr>
              <p:cNvPr id="11" name="내용 개체 틀 2"/>
              <p:cNvSpPr txBox="1">
                <a:spLocks/>
              </p:cNvSpPr>
              <p:nvPr/>
            </p:nvSpPr>
            <p:spPr bwMode="auto">
              <a:xfrm>
                <a:off x="381000" y="1676400"/>
                <a:ext cx="8623140" cy="467205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spcAft>
                    <a:spcPts val="600"/>
                  </a:spcAft>
                  <a:buSzPct val="120000"/>
                  <a:buFontTx/>
                  <a:buChar char="-"/>
                  <a:defRPr/>
                </a:pPr>
                <a:r>
                  <a:rPr kumimoji="0" lang="en-US" sz="1800" b="0" kern="0" dirty="0" smtClean="0">
                    <a:cs typeface="Calibri" panose="020F0502020204030204" pitchFamily="34" charset="0"/>
                  </a:rPr>
                  <a:t>Define the length of the Sync field </a:t>
                </a:r>
                <a:r>
                  <a:rPr kumimoji="0" lang="en-US" sz="1800" b="0" kern="0" dirty="0">
                    <a:cs typeface="Calibri" panose="020F0502020204030204" pitchFamily="34" charset="0"/>
                  </a:rPr>
                  <a:t>in </a:t>
                </a:r>
                <a:r>
                  <a:rPr kumimoji="0" lang="en-US" sz="1800" b="0" kern="0" dirty="0" smtClean="0">
                    <a:cs typeface="Calibri" panose="020F0502020204030204" pitchFamily="34" charset="0"/>
                  </a:rPr>
                  <a:t>an </a:t>
                </a:r>
                <a:r>
                  <a:rPr kumimoji="0" lang="en-US" sz="1800" b="0" kern="0" dirty="0">
                    <a:cs typeface="Calibri" panose="020F0502020204030204" pitchFamily="34" charset="0"/>
                  </a:rPr>
                  <a:t>EDMG </a:t>
                </a:r>
                <a:r>
                  <a:rPr kumimoji="0" lang="en-US" sz="1800" b="0" kern="0" dirty="0" err="1">
                    <a:cs typeface="Calibri" panose="020F0502020204030204" pitchFamily="34" charset="0"/>
                  </a:rPr>
                  <a:t>multistatic</a:t>
                </a:r>
                <a:r>
                  <a:rPr kumimoji="0" lang="en-US" sz="1800" b="0" kern="0" dirty="0">
                    <a:cs typeface="Calibri" panose="020F0502020204030204" pitchFamily="34" charset="0"/>
                  </a:rPr>
                  <a:t> sensing </a:t>
                </a:r>
                <a:r>
                  <a:rPr kumimoji="0" lang="en-US" sz="1800" b="0" kern="0" dirty="0" smtClean="0">
                    <a:cs typeface="Calibri" panose="020F0502020204030204" pitchFamily="34" charset="0"/>
                  </a:rPr>
                  <a:t>PPDU to be equal to the length of </a:t>
                </a:r>
                <a14:m>
                  <m:oMath xmlns:m="http://schemas.openxmlformats.org/officeDocument/2006/math">
                    <m:sSub>
                      <m:sSubPr>
                        <m:ctrlPr>
                          <a:rPr kumimoji="0" lang="en-US" sz="1800" b="0" i="1" kern="0" smtClean="0">
                            <a:latin typeface="Cambria Math" panose="02040503050406030204" pitchFamily="18" charset="0"/>
                            <a:cs typeface="Calibri" panose="020F0502020204030204" pitchFamily="34" charset="0"/>
                          </a:rPr>
                        </m:ctrlPr>
                      </m:sSubPr>
                      <m:e>
                        <m:r>
                          <a:rPr kumimoji="0" lang="en-US" sz="1800" b="0" i="1" kern="0" smtClean="0">
                            <a:latin typeface="Cambria Math" panose="02040503050406030204" pitchFamily="18" charset="0"/>
                            <a:cs typeface="Calibri" panose="020F0502020204030204" pitchFamily="34" charset="0"/>
                          </a:rPr>
                          <m:t>𝑁</m:t>
                        </m:r>
                      </m:e>
                      <m:sub>
                        <m:r>
                          <a:rPr kumimoji="0" lang="en-US" sz="1800" b="0" i="1" kern="0" smtClean="0">
                            <a:latin typeface="Cambria Math" panose="02040503050406030204" pitchFamily="18" charset="0"/>
                            <a:cs typeface="Calibri" panose="020F0502020204030204" pitchFamily="34" charset="0"/>
                          </a:rPr>
                          <m:t>𝑏𝑙𝑘</m:t>
                        </m:r>
                        <m:r>
                          <a:rPr kumimoji="0" lang="en-US" sz="1800" b="0" i="1" kern="0" smtClean="0">
                            <a:latin typeface="Cambria Math" panose="02040503050406030204" pitchFamily="18" charset="0"/>
                            <a:cs typeface="Calibri" panose="020F0502020204030204" pitchFamily="34" charset="0"/>
                          </a:rPr>
                          <m:t>_</m:t>
                        </m:r>
                        <m:r>
                          <a:rPr kumimoji="0" lang="en-US" sz="1800" b="0" i="1" kern="0" smtClean="0">
                            <a:latin typeface="Cambria Math" panose="02040503050406030204" pitchFamily="18" charset="0"/>
                            <a:cs typeface="Calibri" panose="020F0502020204030204" pitchFamily="34" charset="0"/>
                          </a:rPr>
                          <m:t>𝑆𝑌𝑁𝐶</m:t>
                        </m:r>
                      </m:sub>
                    </m:sSub>
                  </m:oMath>
                </a14:m>
                <a:r>
                  <a:rPr kumimoji="0" lang="en-US" sz="1800" b="0" kern="0" dirty="0" smtClean="0">
                    <a:cs typeface="Calibri" panose="020F0502020204030204" pitchFamily="34" charset="0"/>
                  </a:rPr>
                  <a:t> SC symbol blocks</a:t>
                </a:r>
                <a:r>
                  <a:rPr kumimoji="0" lang="en-US" sz="1800" b="0" kern="0" dirty="0" smtClean="0">
                    <a:cs typeface="Calibri" panose="020F0502020204030204" pitchFamily="34" charset="0"/>
                  </a:rPr>
                  <a:t>.</a:t>
                </a:r>
              </a:p>
              <a:p>
                <a:pPr marL="0" indent="0" algn="just" latinLnBrk="0">
                  <a:spcBef>
                    <a:spcPts val="600"/>
                  </a:spcBef>
                  <a:spcAft>
                    <a:spcPts val="600"/>
                  </a:spcAft>
                  <a:buSzPct val="120000"/>
                  <a:buNone/>
                  <a:defRPr/>
                </a:pPr>
                <a:r>
                  <a:rPr kumimoji="0" lang="en-US" sz="1800" b="0" kern="0" dirty="0" smtClean="0">
                    <a:cs typeface="Calibri" panose="020F0502020204030204" pitchFamily="34" charset="0"/>
                  </a:rPr>
                  <a:t>      </a:t>
                </a:r>
                <a14:m>
                  <m:oMath xmlns:m="http://schemas.openxmlformats.org/officeDocument/2006/math">
                    <m:sSub>
                      <m:sSubPr>
                        <m:ctrlPr>
                          <a:rPr lang="en-US" sz="1800" i="1">
                            <a:latin typeface="Cambria Math" panose="02040503050406030204" pitchFamily="18" charset="0"/>
                          </a:rPr>
                        </m:ctrlPr>
                      </m:sSubPr>
                      <m:e>
                        <m:r>
                          <a:rPr lang="en-US" sz="1800" i="1">
                            <a:latin typeface="Cambria Math" panose="02040503050406030204" pitchFamily="18" charset="0"/>
                          </a:rPr>
                          <m:t>𝑁</m:t>
                        </m:r>
                      </m:e>
                      <m:sub>
                        <m:r>
                          <a:rPr lang="en-US" sz="1800" b="0" i="1" smtClean="0">
                            <a:latin typeface="Cambria Math" panose="02040503050406030204" pitchFamily="18" charset="0"/>
                          </a:rPr>
                          <m:t>𝑏𝑙𝑘</m:t>
                        </m:r>
                        <m:r>
                          <a:rPr lang="en-US" sz="1800" b="0" i="1">
                            <a:latin typeface="Cambria Math" panose="02040503050406030204" pitchFamily="18" charset="0"/>
                          </a:rPr>
                          <m:t>_</m:t>
                        </m:r>
                        <m:r>
                          <a:rPr lang="en-US" sz="1800" b="0" i="1">
                            <a:latin typeface="Cambria Math" panose="02040503050406030204" pitchFamily="18" charset="0"/>
                          </a:rPr>
                          <m:t>𝑆𝑌𝑁𝐶</m:t>
                        </m:r>
                      </m:sub>
                    </m:sSub>
                    <m:r>
                      <a:rPr lang="en-US" sz="1800" i="1">
                        <a:latin typeface="Cambria Math" panose="02040503050406030204" pitchFamily="18" charset="0"/>
                      </a:rPr>
                      <m:t>=</m:t>
                    </m:r>
                    <m:sSub>
                      <m:sSubPr>
                        <m:ctrlPr>
                          <a:rPr lang="en-US" sz="1800" b="0" i="1">
                            <a:latin typeface="Cambria Math" panose="02040503050406030204" pitchFamily="18" charset="0"/>
                          </a:rPr>
                        </m:ctrlPr>
                      </m:sSubPr>
                      <m:e>
                        <m:r>
                          <a:rPr lang="en-US" sz="1800" b="0" i="1" smtClean="0">
                            <a:latin typeface="Cambria Math" panose="02040503050406030204" pitchFamily="18" charset="0"/>
                          </a:rPr>
                          <m:t>𝑇𝑅𝑁</m:t>
                        </m:r>
                      </m:e>
                      <m:sub>
                        <m:r>
                          <a:rPr lang="en-US" sz="1800" b="0" i="1" smtClean="0">
                            <a:latin typeface="Cambria Math" panose="02040503050406030204" pitchFamily="18" charset="0"/>
                          </a:rPr>
                          <m:t>𝐵𝐿</m:t>
                        </m:r>
                      </m:sub>
                    </m:sSub>
                    <m:r>
                      <a:rPr lang="en-US" sz="1800" i="1" smtClean="0">
                        <a:latin typeface="Cambria Math" panose="02040503050406030204" pitchFamily="18" charset="0"/>
                        <a:ea typeface="Cambria Math" panose="02040503050406030204" pitchFamily="18" charset="0"/>
                      </a:rPr>
                      <m:t>×</m:t>
                    </m:r>
                    <m:r>
                      <a:rPr lang="en-US" sz="1800" i="1">
                        <a:latin typeface="Cambria Math" panose="02040503050406030204" pitchFamily="18" charset="0"/>
                      </a:rPr>
                      <m:t>(</m:t>
                    </m:r>
                    <m:sSub>
                      <m:sSubPr>
                        <m:ctrlPr>
                          <a:rPr lang="en-US" sz="1800" i="1">
                            <a:latin typeface="Cambria Math" panose="02040503050406030204" pitchFamily="18" charset="0"/>
                          </a:rPr>
                        </m:ctrlPr>
                      </m:sSubPr>
                      <m:e>
                        <m:r>
                          <a:rPr lang="en-US" sz="1800" b="0" i="1">
                            <a:latin typeface="Cambria Math" panose="02040503050406030204" pitchFamily="18" charset="0"/>
                          </a:rPr>
                          <m:t>𝑁</m:t>
                        </m:r>
                      </m:e>
                      <m:sub>
                        <m:r>
                          <a:rPr lang="en-US" sz="1800" b="0" i="1" smtClean="0">
                            <a:latin typeface="Cambria Math" panose="02040503050406030204" pitchFamily="18" charset="0"/>
                          </a:rPr>
                          <m:t>𝑆𝑇𝐴</m:t>
                        </m:r>
                      </m:sub>
                    </m:sSub>
                    <m:r>
                      <a:rPr lang="en-US" sz="1800" i="1">
                        <a:latin typeface="Cambria Math" panose="02040503050406030204" pitchFamily="18" charset="0"/>
                      </a:rPr>
                      <m:t>×</m:t>
                    </m:r>
                    <m:sSub>
                      <m:sSubPr>
                        <m:ctrlPr>
                          <a:rPr lang="en-US" sz="1800" i="1">
                            <a:latin typeface="Cambria Math" panose="02040503050406030204" pitchFamily="18" charset="0"/>
                          </a:rPr>
                        </m:ctrlPr>
                      </m:sSubPr>
                      <m:e>
                        <m:r>
                          <a:rPr lang="en-US" sz="1800" i="1">
                            <a:latin typeface="Cambria Math" panose="02040503050406030204" pitchFamily="18" charset="0"/>
                          </a:rPr>
                          <m:t>𝐿</m:t>
                        </m:r>
                      </m:e>
                      <m:sub>
                        <m:r>
                          <a:rPr lang="en-US" sz="1800" b="0" i="1" smtClean="0">
                            <a:latin typeface="Cambria Math" panose="02040503050406030204" pitchFamily="18" charset="0"/>
                          </a:rPr>
                          <m:t>𝑆𝑌𝑁𝐶</m:t>
                        </m:r>
                      </m:sub>
                    </m:sSub>
                    <m:r>
                      <a:rPr lang="en-US" sz="1800" b="1" i="1" smtClean="0">
                        <a:latin typeface="Cambria Math" panose="02040503050406030204" pitchFamily="18" charset="0"/>
                      </a:rPr>
                      <m:t>+</m:t>
                    </m:r>
                    <m:sSub>
                      <m:sSubPr>
                        <m:ctrlPr>
                          <a:rPr lang="en-US" sz="1800" i="1">
                            <a:latin typeface="Cambria Math" panose="02040503050406030204" pitchFamily="18" charset="0"/>
                          </a:rPr>
                        </m:ctrlPr>
                      </m:sSubPr>
                      <m:e>
                        <m:r>
                          <a:rPr lang="en-US" sz="1800" b="0" i="1">
                            <a:latin typeface="Cambria Math" panose="02040503050406030204" pitchFamily="18" charset="0"/>
                          </a:rPr>
                          <m:t>𝑁</m:t>
                        </m:r>
                      </m:e>
                      <m:sub>
                        <m:r>
                          <a:rPr lang="en-US" sz="1800" b="0" i="1" smtClean="0">
                            <a:latin typeface="Cambria Math" panose="02040503050406030204" pitchFamily="18" charset="0"/>
                          </a:rPr>
                          <m:t>𝑝𝑎𝑑</m:t>
                        </m:r>
                      </m:sub>
                    </m:sSub>
                    <m:r>
                      <a:rPr lang="en-US" sz="1800" b="0" i="1" smtClean="0">
                        <a:latin typeface="Cambria Math" panose="02040503050406030204" pitchFamily="18" charset="0"/>
                      </a:rPr>
                      <m:t>)/512</m:t>
                    </m:r>
                  </m:oMath>
                </a14:m>
                <a:endParaRPr kumimoji="0" lang="en-US" sz="1800" b="0" kern="0" dirty="0" smtClean="0">
                  <a:cs typeface="Calibri" panose="020F0502020204030204" pitchFamily="34" charset="0"/>
                </a:endParaRPr>
              </a:p>
              <a:p>
                <a:pPr algn="just" latinLnBrk="0">
                  <a:spcBef>
                    <a:spcPts val="1200"/>
                  </a:spcBef>
                  <a:buSzPct val="120000"/>
                  <a:buFontTx/>
                  <a:buChar char="-"/>
                  <a:defRPr/>
                </a:pPr>
                <a:r>
                  <a:rPr kumimoji="0" lang="en-US" sz="1800" b="0" kern="0" dirty="0" smtClean="0">
                    <a:cs typeface="Calibri" panose="020F0502020204030204" pitchFamily="34" charset="0"/>
                  </a:rPr>
                  <a:t>The number of </a:t>
                </a:r>
                <a:r>
                  <a:rPr kumimoji="0" lang="en-US" sz="1800" b="0" kern="0" dirty="0" err="1" smtClean="0">
                    <a:cs typeface="Calibri" panose="020F0502020204030204" pitchFamily="34" charset="0"/>
                  </a:rPr>
                  <a:t>codewords</a:t>
                </a:r>
                <a:r>
                  <a:rPr kumimoji="0" lang="en-US" sz="1800" b="0" kern="0" dirty="0" smtClean="0">
                    <a:cs typeface="Calibri" panose="020F0502020204030204" pitchFamily="34" charset="0"/>
                  </a:rPr>
                  <a:t> corresponding to </a:t>
                </a:r>
                <a14:m>
                  <m:oMath xmlns:m="http://schemas.openxmlformats.org/officeDocument/2006/math">
                    <m:sSub>
                      <m:sSubPr>
                        <m:ctrlPr>
                          <a:rPr lang="en-US" sz="1800" i="1">
                            <a:latin typeface="Cambria Math" panose="02040503050406030204" pitchFamily="18" charset="0"/>
                          </a:rPr>
                        </m:ctrlPr>
                      </m:sSubPr>
                      <m:e>
                        <m:r>
                          <a:rPr lang="en-GB" sz="1800" i="1">
                            <a:latin typeface="Cambria Math" panose="02040503050406030204" pitchFamily="18" charset="0"/>
                          </a:rPr>
                          <m:t>𝑁</m:t>
                        </m:r>
                      </m:e>
                      <m:sub>
                        <m:r>
                          <a:rPr lang="en-GB" sz="1800" i="1">
                            <a:latin typeface="Cambria Math" panose="02040503050406030204" pitchFamily="18" charset="0"/>
                          </a:rPr>
                          <m:t>𝑏𝑙𝑘</m:t>
                        </m:r>
                        <m:r>
                          <a:rPr lang="en-GB" sz="1800" i="1">
                            <a:latin typeface="Cambria Math" panose="02040503050406030204" pitchFamily="18" charset="0"/>
                          </a:rPr>
                          <m:t>_</m:t>
                        </m:r>
                        <m:r>
                          <a:rPr lang="en-GB" sz="1800" i="1">
                            <a:latin typeface="Cambria Math" panose="02040503050406030204" pitchFamily="18" charset="0"/>
                          </a:rPr>
                          <m:t>𝑆𝑌𝑁𝐶</m:t>
                        </m:r>
                      </m:sub>
                    </m:sSub>
                  </m:oMath>
                </a14:m>
                <a:r>
                  <a:rPr lang="en-GB" sz="1800" dirty="0"/>
                  <a:t> </a:t>
                </a:r>
                <a:r>
                  <a:rPr lang="en-GB" sz="1800" b="0" dirty="0"/>
                  <a:t>SC symbol blocks</a:t>
                </a:r>
                <a:r>
                  <a:rPr kumimoji="0" lang="en-US" sz="1800" b="0" kern="0" dirty="0" smtClean="0">
                    <a:cs typeface="Calibri" panose="020F0502020204030204" pitchFamily="34" charset="0"/>
                  </a:rPr>
                  <a:t>, </a:t>
                </a:r>
                <a14:m>
                  <m:oMath xmlns:m="http://schemas.openxmlformats.org/officeDocument/2006/math">
                    <m:sSub>
                      <m:sSubPr>
                        <m:ctrlPr>
                          <a:rPr lang="en-US" sz="1800" i="1">
                            <a:latin typeface="Cambria Math" panose="02040503050406030204" pitchFamily="18" charset="0"/>
                          </a:rPr>
                        </m:ctrlPr>
                      </m:sSubPr>
                      <m:e>
                        <m:r>
                          <a:rPr lang="en-US" sz="1800" i="1">
                            <a:latin typeface="Cambria Math" panose="02040503050406030204" pitchFamily="18" charset="0"/>
                          </a:rPr>
                          <m:t>𝑁</m:t>
                        </m:r>
                      </m:e>
                      <m:sub>
                        <m:r>
                          <a:rPr lang="en-US" sz="1800" i="1">
                            <a:latin typeface="Cambria Math" panose="02040503050406030204" pitchFamily="18" charset="0"/>
                          </a:rPr>
                          <m:t>𝐶𝑊</m:t>
                        </m:r>
                        <m:r>
                          <a:rPr lang="en-US" sz="1800" i="1">
                            <a:latin typeface="Cambria Math" panose="02040503050406030204" pitchFamily="18" charset="0"/>
                          </a:rPr>
                          <m:t>_</m:t>
                        </m:r>
                        <m:r>
                          <a:rPr lang="en-US" sz="1800" i="1">
                            <a:latin typeface="Cambria Math" panose="02040503050406030204" pitchFamily="18" charset="0"/>
                          </a:rPr>
                          <m:t>𝑆𝑌𝑁𝐶</m:t>
                        </m:r>
                      </m:sub>
                    </m:sSub>
                  </m:oMath>
                </a14:m>
                <a:r>
                  <a:rPr kumimoji="0" lang="en-US" sz="1800" b="0" kern="0" dirty="0" smtClean="0">
                    <a:cs typeface="Calibri" panose="020F0502020204030204" pitchFamily="34" charset="0"/>
                  </a:rPr>
                  <a:t>, can be calculated as</a:t>
                </a:r>
              </a:p>
              <a:p>
                <a:pPr marL="0" indent="0" algn="just" latinLnBrk="0">
                  <a:spcBef>
                    <a:spcPts val="1200"/>
                  </a:spcBef>
                  <a:buSzPct val="120000"/>
                  <a:buNone/>
                  <a:defRPr/>
                </a:pPr>
                <a:r>
                  <a:rPr kumimoji="0" lang="en-US" sz="1800" b="0" kern="0" dirty="0">
                    <a:cs typeface="Calibri" panose="020F0502020204030204" pitchFamily="34" charset="0"/>
                  </a:rPr>
                  <a:t> </a:t>
                </a:r>
                <a:r>
                  <a:rPr kumimoji="0" lang="en-US" sz="1800" b="0" kern="0" dirty="0" smtClean="0">
                    <a:cs typeface="Calibri" panose="020F0502020204030204" pitchFamily="34" charset="0"/>
                  </a:rPr>
                  <a:t>      </a:t>
                </a:r>
                <a14:m>
                  <m:oMath xmlns:m="http://schemas.openxmlformats.org/officeDocument/2006/math">
                    <m:sSub>
                      <m:sSubPr>
                        <m:ctrlPr>
                          <a:rPr lang="en-US" sz="1800" i="1">
                            <a:latin typeface="Cambria Math" panose="02040503050406030204" pitchFamily="18" charset="0"/>
                          </a:rPr>
                        </m:ctrlPr>
                      </m:sSubPr>
                      <m:e>
                        <m:r>
                          <a:rPr lang="en-US" sz="1800" i="1">
                            <a:latin typeface="Cambria Math" panose="02040503050406030204" pitchFamily="18" charset="0"/>
                          </a:rPr>
                          <m:t>𝑁</m:t>
                        </m:r>
                      </m:e>
                      <m:sub>
                        <m:r>
                          <a:rPr lang="en-US" sz="1800" i="1">
                            <a:latin typeface="Cambria Math" panose="02040503050406030204" pitchFamily="18" charset="0"/>
                          </a:rPr>
                          <m:t>𝐶𝑊</m:t>
                        </m:r>
                        <m:r>
                          <a:rPr lang="en-US" sz="1800" i="1">
                            <a:latin typeface="Cambria Math" panose="02040503050406030204" pitchFamily="18" charset="0"/>
                          </a:rPr>
                          <m:t>_</m:t>
                        </m:r>
                        <m:r>
                          <a:rPr lang="en-US" sz="1800" i="1">
                            <a:latin typeface="Cambria Math" panose="02040503050406030204" pitchFamily="18" charset="0"/>
                          </a:rPr>
                          <m:t>𝑆𝑌𝑁𝐶</m:t>
                        </m:r>
                      </m:sub>
                    </m:sSub>
                    <m:r>
                      <a:rPr lang="en-US" sz="1800" i="1">
                        <a:latin typeface="Cambria Math" panose="02040503050406030204" pitchFamily="18" charset="0"/>
                      </a:rPr>
                      <m:t>=(512−</m:t>
                    </m:r>
                    <m:sSub>
                      <m:sSubPr>
                        <m:ctrlPr>
                          <a:rPr lang="en-US" sz="1800" b="0" i="1" smtClean="0">
                            <a:latin typeface="Cambria Math" panose="02040503050406030204" pitchFamily="18" charset="0"/>
                          </a:rPr>
                        </m:ctrlPr>
                      </m:sSubPr>
                      <m:e>
                        <m:r>
                          <a:rPr lang="en-US" sz="1800" b="0" i="1" smtClean="0">
                            <a:latin typeface="Cambria Math" panose="02040503050406030204" pitchFamily="18" charset="0"/>
                          </a:rPr>
                          <m:t>𝑁</m:t>
                        </m:r>
                      </m:e>
                      <m:sub>
                        <m:r>
                          <a:rPr lang="en-US" sz="1800" b="0" i="1" smtClean="0">
                            <a:latin typeface="Cambria Math" panose="02040503050406030204" pitchFamily="18" charset="0"/>
                          </a:rPr>
                          <m:t>𝐺𝐼</m:t>
                        </m:r>
                      </m:sub>
                    </m:sSub>
                    <m:r>
                      <a:rPr lang="en-US" sz="1800" i="1">
                        <a:latin typeface="Cambria Math" panose="02040503050406030204" pitchFamily="18" charset="0"/>
                      </a:rPr>
                      <m:t>)×</m:t>
                    </m:r>
                    <m:sSub>
                      <m:sSubPr>
                        <m:ctrlPr>
                          <a:rPr lang="en-US" sz="1800" i="1" smtClean="0">
                            <a:latin typeface="Cambria Math" panose="02040503050406030204" pitchFamily="18" charset="0"/>
                          </a:rPr>
                        </m:ctrlPr>
                      </m:sSubPr>
                      <m:e>
                        <m:r>
                          <a:rPr lang="en-US" sz="1800" b="0" i="1" smtClean="0">
                            <a:latin typeface="Cambria Math" panose="02040503050406030204" pitchFamily="18" charset="0"/>
                          </a:rPr>
                          <m:t>𝑁</m:t>
                        </m:r>
                      </m:e>
                      <m:sub>
                        <m:r>
                          <a:rPr lang="en-US" sz="1800" b="0" i="1" smtClean="0">
                            <a:latin typeface="Cambria Math" panose="02040503050406030204" pitchFamily="18" charset="0"/>
                          </a:rPr>
                          <m:t>𝑏𝑙𝑘</m:t>
                        </m:r>
                        <m:r>
                          <a:rPr lang="en-US" sz="1800" b="0" i="1" smtClean="0">
                            <a:latin typeface="Cambria Math" panose="02040503050406030204" pitchFamily="18" charset="0"/>
                          </a:rPr>
                          <m:t>_</m:t>
                        </m:r>
                        <m:r>
                          <a:rPr lang="en-US" sz="1800" b="0" i="1" smtClean="0">
                            <a:latin typeface="Cambria Math" panose="02040503050406030204" pitchFamily="18" charset="0"/>
                          </a:rPr>
                          <m:t>𝑆𝑌𝑁𝐶</m:t>
                        </m:r>
                      </m:sub>
                    </m:sSub>
                    <m:r>
                      <a:rPr lang="en-US" sz="1800" i="1">
                        <a:latin typeface="Cambria Math" panose="02040503050406030204" pitchFamily="18" charset="0"/>
                      </a:rPr>
                      <m:t>×</m:t>
                    </m:r>
                    <m:sSub>
                      <m:sSubPr>
                        <m:ctrlPr>
                          <a:rPr lang="en-US" sz="1800" i="1">
                            <a:latin typeface="Cambria Math" panose="02040503050406030204" pitchFamily="18" charset="0"/>
                          </a:rPr>
                        </m:ctrlPr>
                      </m:sSubPr>
                      <m:e>
                        <m:r>
                          <a:rPr lang="en-US" sz="1800" b="0" i="1">
                            <a:latin typeface="Cambria Math" panose="02040503050406030204" pitchFamily="18" charset="0"/>
                          </a:rPr>
                          <m:t>𝑁</m:t>
                        </m:r>
                      </m:e>
                      <m:sub>
                        <m:r>
                          <a:rPr lang="en-US" sz="1800" b="0" i="1" smtClean="0">
                            <a:latin typeface="Cambria Math" panose="02040503050406030204" pitchFamily="18" charset="0"/>
                          </a:rPr>
                          <m:t>𝐶𝐵𝑃𝑆</m:t>
                        </m:r>
                      </m:sub>
                    </m:sSub>
                    <m:r>
                      <a:rPr lang="en-US" sz="1800" i="1">
                        <a:latin typeface="Cambria Math" panose="02040503050406030204" pitchFamily="18" charset="0"/>
                      </a:rPr>
                      <m:t>×</m:t>
                    </m:r>
                    <m:sSub>
                      <m:sSubPr>
                        <m:ctrlPr>
                          <a:rPr lang="en-US" sz="1800" i="1">
                            <a:latin typeface="Cambria Math" panose="02040503050406030204" pitchFamily="18" charset="0"/>
                          </a:rPr>
                        </m:ctrlPr>
                      </m:sSubPr>
                      <m:e>
                        <m:r>
                          <a:rPr lang="en-US" sz="1800" i="1">
                            <a:latin typeface="Cambria Math" panose="02040503050406030204" pitchFamily="18" charset="0"/>
                          </a:rPr>
                          <m:t>𝑁</m:t>
                        </m:r>
                      </m:e>
                      <m:sub>
                        <m:r>
                          <a:rPr lang="en-US" sz="1800" i="1">
                            <a:latin typeface="Cambria Math" panose="02040503050406030204" pitchFamily="18" charset="0"/>
                          </a:rPr>
                          <m:t>𝐶𝐵</m:t>
                        </m:r>
                      </m:sub>
                    </m:sSub>
                    <m:r>
                      <a:rPr lang="en-US" sz="1800" i="1">
                        <a:latin typeface="Cambria Math" panose="02040503050406030204" pitchFamily="18" charset="0"/>
                      </a:rPr>
                      <m:t>/</m:t>
                    </m:r>
                    <m:sSub>
                      <m:sSubPr>
                        <m:ctrlPr>
                          <a:rPr lang="en-US" sz="1800" i="1">
                            <a:latin typeface="Cambria Math" panose="02040503050406030204" pitchFamily="18" charset="0"/>
                          </a:rPr>
                        </m:ctrlPr>
                      </m:sSubPr>
                      <m:e>
                        <m:r>
                          <a:rPr lang="en-US" sz="1800" i="1">
                            <a:latin typeface="Cambria Math" panose="02040503050406030204" pitchFamily="18" charset="0"/>
                          </a:rPr>
                          <m:t>𝐿</m:t>
                        </m:r>
                      </m:e>
                      <m:sub>
                        <m:r>
                          <a:rPr lang="en-US" sz="1800" i="1">
                            <a:latin typeface="Cambria Math" panose="02040503050406030204" pitchFamily="18" charset="0"/>
                          </a:rPr>
                          <m:t>𝐶𝑊</m:t>
                        </m:r>
                      </m:sub>
                    </m:sSub>
                  </m:oMath>
                </a14:m>
                <a:endParaRPr kumimoji="0" lang="en-US" sz="1800" b="0" kern="0" dirty="0" smtClean="0">
                  <a:cs typeface="Calibri" panose="020F0502020204030204" pitchFamily="34" charset="0"/>
                </a:endParaRPr>
              </a:p>
              <a:p>
                <a:pPr marL="0" indent="0" algn="just" latinLnBrk="0">
                  <a:spcBef>
                    <a:spcPts val="1200"/>
                  </a:spcBef>
                  <a:buSzPct val="120000"/>
                  <a:buNone/>
                  <a:defRPr/>
                </a:pPr>
                <a:r>
                  <a:rPr kumimoji="0" lang="en-US" sz="1800" b="0" kern="0" dirty="0">
                    <a:cs typeface="Calibri" panose="020F0502020204030204" pitchFamily="34" charset="0"/>
                  </a:rPr>
                  <a:t>w</a:t>
                </a:r>
                <a:r>
                  <a:rPr kumimoji="0" lang="en-US" sz="1800" b="0" kern="0" dirty="0" smtClean="0">
                    <a:cs typeface="Calibri" panose="020F0502020204030204" pitchFamily="34" charset="0"/>
                  </a:rPr>
                  <a:t>here </a:t>
                </a:r>
                <a14:m>
                  <m:oMath xmlns:m="http://schemas.openxmlformats.org/officeDocument/2006/math">
                    <m:sSub>
                      <m:sSubPr>
                        <m:ctrlPr>
                          <a:rPr lang="en-US" sz="1800" b="0" i="1">
                            <a:latin typeface="Cambria Math" panose="02040503050406030204" pitchFamily="18" charset="0"/>
                          </a:rPr>
                        </m:ctrlPr>
                      </m:sSubPr>
                      <m:e>
                        <m:r>
                          <a:rPr lang="en-US" sz="1800" b="0" i="1">
                            <a:latin typeface="Cambria Math" panose="02040503050406030204" pitchFamily="18" charset="0"/>
                          </a:rPr>
                          <m:t>𝑁</m:t>
                        </m:r>
                      </m:e>
                      <m:sub>
                        <m:r>
                          <a:rPr lang="en-US" sz="1800" b="0" i="1">
                            <a:latin typeface="Cambria Math" panose="02040503050406030204" pitchFamily="18" charset="0"/>
                          </a:rPr>
                          <m:t>𝐺𝐼</m:t>
                        </m:r>
                      </m:sub>
                    </m:sSub>
                  </m:oMath>
                </a14:m>
                <a:r>
                  <a:rPr kumimoji="0" lang="en-US" sz="1800" b="0" kern="0" dirty="0" smtClean="0">
                    <a:cs typeface="Calibri" panose="020F0502020204030204" pitchFamily="34" charset="0"/>
                  </a:rPr>
                  <a:t>, </a:t>
                </a:r>
                <a14:m>
                  <m:oMath xmlns:m="http://schemas.openxmlformats.org/officeDocument/2006/math">
                    <m:sSub>
                      <m:sSubPr>
                        <m:ctrlPr>
                          <a:rPr lang="en-US" sz="1800" i="1">
                            <a:latin typeface="Cambria Math" panose="02040503050406030204" pitchFamily="18" charset="0"/>
                          </a:rPr>
                        </m:ctrlPr>
                      </m:sSubPr>
                      <m:e>
                        <m:r>
                          <a:rPr lang="en-US" sz="1800" b="0" i="1">
                            <a:latin typeface="Cambria Math" panose="02040503050406030204" pitchFamily="18" charset="0"/>
                          </a:rPr>
                          <m:t>𝑁</m:t>
                        </m:r>
                      </m:e>
                      <m:sub>
                        <m:r>
                          <a:rPr lang="en-US" sz="1800" b="0" i="1">
                            <a:latin typeface="Cambria Math" panose="02040503050406030204" pitchFamily="18" charset="0"/>
                          </a:rPr>
                          <m:t>𝐶𝐵𝑃𝑆</m:t>
                        </m:r>
                      </m:sub>
                    </m:sSub>
                  </m:oMath>
                </a14:m>
                <a:r>
                  <a:rPr kumimoji="0" lang="en-US" sz="1800" b="0" kern="0" dirty="0" smtClean="0">
                    <a:cs typeface="Calibri" panose="020F0502020204030204" pitchFamily="34" charset="0"/>
                  </a:rPr>
                  <a:t>, </a:t>
                </a:r>
                <a14:m>
                  <m:oMath xmlns:m="http://schemas.openxmlformats.org/officeDocument/2006/math">
                    <m:sSub>
                      <m:sSubPr>
                        <m:ctrlPr>
                          <a:rPr lang="en-US" sz="1800" i="1">
                            <a:latin typeface="Cambria Math" panose="02040503050406030204" pitchFamily="18" charset="0"/>
                          </a:rPr>
                        </m:ctrlPr>
                      </m:sSubPr>
                      <m:e>
                        <m:r>
                          <a:rPr lang="en-US" sz="1800" i="1">
                            <a:latin typeface="Cambria Math" panose="02040503050406030204" pitchFamily="18" charset="0"/>
                          </a:rPr>
                          <m:t>𝑁</m:t>
                        </m:r>
                      </m:e>
                      <m:sub>
                        <m:r>
                          <a:rPr lang="en-US" sz="1800" i="1">
                            <a:latin typeface="Cambria Math" panose="02040503050406030204" pitchFamily="18" charset="0"/>
                          </a:rPr>
                          <m:t>𝐶𝐵</m:t>
                        </m:r>
                      </m:sub>
                    </m:sSub>
                  </m:oMath>
                </a14:m>
                <a:r>
                  <a:rPr kumimoji="0" lang="en-US" sz="1800" b="0" kern="0" dirty="0" smtClean="0">
                    <a:cs typeface="Calibri" panose="020F0502020204030204" pitchFamily="34" charset="0"/>
                  </a:rPr>
                  <a:t> and </a:t>
                </a:r>
                <a14:m>
                  <m:oMath xmlns:m="http://schemas.openxmlformats.org/officeDocument/2006/math">
                    <m:sSub>
                      <m:sSubPr>
                        <m:ctrlPr>
                          <a:rPr lang="en-US" sz="1800" i="1">
                            <a:latin typeface="Cambria Math" panose="02040503050406030204" pitchFamily="18" charset="0"/>
                          </a:rPr>
                        </m:ctrlPr>
                      </m:sSubPr>
                      <m:e>
                        <m:r>
                          <a:rPr lang="en-US" sz="1800" i="1">
                            <a:latin typeface="Cambria Math" panose="02040503050406030204" pitchFamily="18" charset="0"/>
                          </a:rPr>
                          <m:t>𝐿</m:t>
                        </m:r>
                      </m:e>
                      <m:sub>
                        <m:r>
                          <a:rPr lang="en-US" sz="1800" i="1">
                            <a:latin typeface="Cambria Math" panose="02040503050406030204" pitchFamily="18" charset="0"/>
                          </a:rPr>
                          <m:t>𝐶𝑊</m:t>
                        </m:r>
                      </m:sub>
                    </m:sSub>
                  </m:oMath>
                </a14:m>
                <a:r>
                  <a:rPr kumimoji="0" lang="en-US" sz="1800" b="0" kern="0" dirty="0" smtClean="0">
                    <a:cs typeface="Calibri" panose="020F0502020204030204" pitchFamily="34" charset="0"/>
                  </a:rPr>
                  <a:t> are the GI length, coded bit per modulation symbol, number of bounded channels and </a:t>
                </a:r>
                <a:r>
                  <a:rPr kumimoji="0" lang="en-US" sz="1800" b="0" kern="0" dirty="0" err="1" smtClean="0">
                    <a:cs typeface="Calibri" panose="020F0502020204030204" pitchFamily="34" charset="0"/>
                  </a:rPr>
                  <a:t>codeword</a:t>
                </a:r>
                <a:r>
                  <a:rPr kumimoji="0" lang="en-US" sz="1800" b="0" kern="0" dirty="0" smtClean="0">
                    <a:cs typeface="Calibri" panose="020F0502020204030204" pitchFamily="34" charset="0"/>
                  </a:rPr>
                  <a:t> length, respectively.</a:t>
                </a:r>
              </a:p>
              <a:p>
                <a:pPr marL="0" indent="0" algn="just" latinLnBrk="0">
                  <a:spcBef>
                    <a:spcPts val="600"/>
                  </a:spcBef>
                  <a:buSzPct val="120000"/>
                  <a:buNone/>
                  <a:defRPr/>
                </a:pPr>
                <a:r>
                  <a:rPr kumimoji="0" lang="en-US" sz="1800" b="0" kern="0" dirty="0" smtClean="0">
                    <a:cs typeface="Calibri" panose="020F0502020204030204" pitchFamily="34" charset="0"/>
                  </a:rPr>
                  <a:t>-     </a:t>
                </a:r>
                <a14:m>
                  <m:oMath xmlns:m="http://schemas.openxmlformats.org/officeDocument/2006/math">
                    <m:r>
                      <a:rPr lang="en-US" sz="1800" i="1">
                        <a:latin typeface="Cambria Math" panose="02040503050406030204" pitchFamily="18" charset="0"/>
                      </a:rPr>
                      <m:t>𝑆𝑌𝑁𝐶</m:t>
                    </m:r>
                    <m:r>
                      <a:rPr lang="en-US" sz="1800" i="1">
                        <a:latin typeface="Cambria Math" panose="02040503050406030204" pitchFamily="18" charset="0"/>
                      </a:rPr>
                      <m:t>_</m:t>
                    </m:r>
                    <m:r>
                      <a:rPr lang="en-US" sz="1800" i="1">
                        <a:latin typeface="Cambria Math" panose="02040503050406030204" pitchFamily="18" charset="0"/>
                      </a:rPr>
                      <m:t>𝐿𝐸𝑁𝐺𝑇𝐻</m:t>
                    </m:r>
                    <m:r>
                      <a:rPr lang="en-US" sz="1800" i="1">
                        <a:latin typeface="Cambria Math" panose="02040503050406030204" pitchFamily="18" charset="0"/>
                      </a:rPr>
                      <m:t>=</m:t>
                    </m:r>
                    <m:sSub>
                      <m:sSubPr>
                        <m:ctrlPr>
                          <a:rPr lang="en-US" sz="1800" i="1">
                            <a:latin typeface="Cambria Math" panose="02040503050406030204" pitchFamily="18" charset="0"/>
                          </a:rPr>
                        </m:ctrlPr>
                      </m:sSubPr>
                      <m:e>
                        <m:r>
                          <a:rPr lang="en-US" sz="1800" i="1">
                            <a:latin typeface="Cambria Math" panose="02040503050406030204" pitchFamily="18" charset="0"/>
                          </a:rPr>
                          <m:t>𝑁</m:t>
                        </m:r>
                      </m:e>
                      <m:sub>
                        <m:r>
                          <a:rPr lang="en-US" sz="1800" i="1">
                            <a:latin typeface="Cambria Math" panose="02040503050406030204" pitchFamily="18" charset="0"/>
                          </a:rPr>
                          <m:t>𝐶𝑊</m:t>
                        </m:r>
                        <m:r>
                          <a:rPr lang="en-US" sz="1800" i="1">
                            <a:latin typeface="Cambria Math" panose="02040503050406030204" pitchFamily="18" charset="0"/>
                          </a:rPr>
                          <m:t>_</m:t>
                        </m:r>
                        <m:r>
                          <a:rPr lang="en-US" sz="1800" i="1">
                            <a:latin typeface="Cambria Math" panose="02040503050406030204" pitchFamily="18" charset="0"/>
                          </a:rPr>
                          <m:t>𝑆𝑌𝑁𝐶</m:t>
                        </m:r>
                      </m:sub>
                    </m:sSub>
                    <m:r>
                      <a:rPr lang="en-US" sz="1800" i="1">
                        <a:latin typeface="Cambria Math" panose="02040503050406030204" pitchFamily="18" charset="0"/>
                      </a:rPr>
                      <m:t>∙</m:t>
                    </m:r>
                    <m:f>
                      <m:fPr>
                        <m:ctrlPr>
                          <a:rPr lang="en-US" sz="1800" i="1">
                            <a:latin typeface="Cambria Math" panose="02040503050406030204" pitchFamily="18" charset="0"/>
                          </a:rPr>
                        </m:ctrlPr>
                      </m:fPr>
                      <m:num>
                        <m:sSub>
                          <m:sSubPr>
                            <m:ctrlPr>
                              <a:rPr lang="en-US" sz="1800" i="1">
                                <a:latin typeface="Cambria Math" panose="02040503050406030204" pitchFamily="18" charset="0"/>
                              </a:rPr>
                            </m:ctrlPr>
                          </m:sSubPr>
                          <m:e>
                            <m:r>
                              <a:rPr lang="en-US" sz="1800" i="1">
                                <a:latin typeface="Cambria Math" panose="02040503050406030204" pitchFamily="18" charset="0"/>
                              </a:rPr>
                              <m:t>𝐿</m:t>
                            </m:r>
                          </m:e>
                          <m:sub>
                            <m:r>
                              <a:rPr lang="en-US" sz="1800" i="1">
                                <a:latin typeface="Cambria Math" panose="02040503050406030204" pitchFamily="18" charset="0"/>
                              </a:rPr>
                              <m:t>𝐶𝑊</m:t>
                            </m:r>
                          </m:sub>
                        </m:sSub>
                      </m:num>
                      <m:den>
                        <m:r>
                          <a:rPr lang="en-US" sz="1800" i="1">
                            <a:latin typeface="Cambria Math" panose="02040503050406030204" pitchFamily="18" charset="0"/>
                          </a:rPr>
                          <m:t>𝜌</m:t>
                        </m:r>
                      </m:den>
                    </m:f>
                    <m:r>
                      <a:rPr lang="en-US" sz="1800" i="1">
                        <a:latin typeface="Cambria Math" panose="02040503050406030204" pitchFamily="18" charset="0"/>
                      </a:rPr>
                      <m:t>∙</m:t>
                    </m:r>
                    <m:r>
                      <a:rPr lang="en-US" sz="1800" i="1">
                        <a:latin typeface="Cambria Math" panose="02040503050406030204" pitchFamily="18" charset="0"/>
                      </a:rPr>
                      <m:t>𝑅</m:t>
                    </m:r>
                    <m:r>
                      <a:rPr lang="en-US" sz="1800" i="1">
                        <a:latin typeface="Cambria Math" panose="02040503050406030204" pitchFamily="18" charset="0"/>
                      </a:rPr>
                      <m:t>/8</m:t>
                    </m:r>
                  </m:oMath>
                </a14:m>
                <a:endParaRPr kumimoji="0" lang="en-US" sz="1800" b="0" kern="0" dirty="0" smtClean="0">
                  <a:cs typeface="Calibri" panose="020F0502020204030204" pitchFamily="34" charset="0"/>
                </a:endParaRPr>
              </a:p>
              <a:p>
                <a:pPr marL="0" indent="0" algn="just" latinLnBrk="0">
                  <a:spcBef>
                    <a:spcPts val="600"/>
                  </a:spcBef>
                  <a:buSzPct val="120000"/>
                  <a:buNone/>
                  <a:defRPr/>
                </a:pPr>
                <a:r>
                  <a:rPr kumimoji="0" lang="en-US" sz="1800" b="0" kern="0" dirty="0">
                    <a:cs typeface="Calibri" panose="020F0502020204030204" pitchFamily="34" charset="0"/>
                  </a:rPr>
                  <a:t>w</a:t>
                </a:r>
                <a:r>
                  <a:rPr kumimoji="0" lang="en-US" sz="1800" b="0" kern="0" dirty="0" smtClean="0">
                    <a:cs typeface="Calibri" panose="020F0502020204030204" pitchFamily="34" charset="0"/>
                  </a:rPr>
                  <a:t>here R is the code rate and </a:t>
                </a:r>
                <a:r>
                  <a:rPr kumimoji="0" lang="el-GR" sz="1800" b="0" kern="0" dirty="0" smtClean="0">
                    <a:latin typeface="Calibri" panose="020F0502020204030204" pitchFamily="34" charset="0"/>
                    <a:cs typeface="Calibri" panose="020F0502020204030204" pitchFamily="34" charset="0"/>
                  </a:rPr>
                  <a:t>ρ</a:t>
                </a:r>
                <a:r>
                  <a:rPr kumimoji="0" lang="en-US" sz="1800" b="0" kern="0" dirty="0" smtClean="0">
                    <a:latin typeface="Calibri" panose="020F0502020204030204" pitchFamily="34" charset="0"/>
                    <a:cs typeface="Calibri" panose="020F0502020204030204" pitchFamily="34" charset="0"/>
                  </a:rPr>
                  <a:t> is the repetition factor.</a:t>
                </a:r>
              </a:p>
              <a:p>
                <a:pPr algn="just" latinLnBrk="0">
                  <a:spcBef>
                    <a:spcPts val="600"/>
                  </a:spcBef>
                  <a:buSzPct val="120000"/>
                  <a:buFontTx/>
                  <a:buChar char="-"/>
                  <a:defRPr/>
                </a:pPr>
                <a:r>
                  <a:rPr kumimoji="0" lang="en-US" sz="1800" b="0" kern="0" dirty="0" smtClean="0">
                    <a:latin typeface="Calibri" panose="020F0502020204030204" pitchFamily="34" charset="0"/>
                    <a:cs typeface="Calibri" panose="020F0502020204030204" pitchFamily="34" charset="0"/>
                  </a:rPr>
                  <a:t>The value set in the PSDU Length field in EDMG-Header-A in an EDMG </a:t>
                </a:r>
                <a:r>
                  <a:rPr kumimoji="0" lang="en-US" sz="1800" b="0" kern="0" dirty="0" err="1" smtClean="0">
                    <a:latin typeface="Calibri" panose="020F0502020204030204" pitchFamily="34" charset="0"/>
                    <a:cs typeface="Calibri" panose="020F0502020204030204" pitchFamily="34" charset="0"/>
                  </a:rPr>
                  <a:t>multistatic</a:t>
                </a:r>
                <a:r>
                  <a:rPr kumimoji="0" lang="en-US" sz="1800" b="0" kern="0" dirty="0" smtClean="0">
                    <a:latin typeface="Calibri" panose="020F0502020204030204" pitchFamily="34" charset="0"/>
                    <a:cs typeface="Calibri" panose="020F0502020204030204" pitchFamily="34" charset="0"/>
                  </a:rPr>
                  <a:t> sensing </a:t>
                </a:r>
                <a:r>
                  <a:rPr kumimoji="0" lang="en-US" sz="1800" b="0" kern="0" dirty="0">
                    <a:latin typeface="Calibri" panose="020F0502020204030204" pitchFamily="34" charset="0"/>
                    <a:cs typeface="Calibri" panose="020F0502020204030204" pitchFamily="34" charset="0"/>
                  </a:rPr>
                  <a:t>PPDU equals:  </a:t>
                </a:r>
                <a:endParaRPr kumimoji="0" lang="en-US" sz="1800" b="0" kern="0" dirty="0" smtClean="0">
                  <a:latin typeface="Calibri" panose="020F0502020204030204" pitchFamily="34" charset="0"/>
                  <a:cs typeface="Calibri" panose="020F0502020204030204" pitchFamily="34" charset="0"/>
                </a:endParaRPr>
              </a:p>
              <a:p>
                <a:pPr marL="0" indent="0" algn="just" latinLnBrk="0">
                  <a:spcBef>
                    <a:spcPts val="600"/>
                  </a:spcBef>
                  <a:buSzPct val="120000"/>
                  <a:buNone/>
                  <a:defRPr/>
                </a:pPr>
                <a:r>
                  <a:rPr kumimoji="0" lang="en-US" sz="1800" b="0" kern="0" dirty="0">
                    <a:latin typeface="Calibri" panose="020F0502020204030204" pitchFamily="34" charset="0"/>
                    <a:cs typeface="Calibri" panose="020F0502020204030204" pitchFamily="34" charset="0"/>
                  </a:rPr>
                  <a:t> </a:t>
                </a:r>
                <a:r>
                  <a:rPr kumimoji="0" lang="en-US" sz="1800" b="0" kern="0" dirty="0" smtClean="0">
                    <a:latin typeface="Calibri" panose="020F0502020204030204" pitchFamily="34" charset="0"/>
                    <a:cs typeface="Calibri" panose="020F0502020204030204" pitchFamily="34" charset="0"/>
                  </a:rPr>
                  <a:t>                     LENGTH </a:t>
                </a:r>
                <a:r>
                  <a:rPr kumimoji="0" lang="en-US" sz="1800" b="0" kern="0" dirty="0">
                    <a:latin typeface="Calibri" panose="020F0502020204030204" pitchFamily="34" charset="0"/>
                    <a:cs typeface="Calibri" panose="020F0502020204030204" pitchFamily="34" charset="0"/>
                  </a:rPr>
                  <a:t>= PSDU_LENGTH + </a:t>
                </a:r>
                <a:r>
                  <a:rPr kumimoji="0" lang="en-US" sz="1800" b="0" kern="0" dirty="0" smtClean="0">
                    <a:latin typeface="Calibri" panose="020F0502020204030204" pitchFamily="34" charset="0"/>
                    <a:cs typeface="Calibri" panose="020F0502020204030204" pitchFamily="34" charset="0"/>
                  </a:rPr>
                  <a:t>SYNC_LENGTH  </a:t>
                </a:r>
                <a:endParaRPr kumimoji="0" lang="en-US" sz="1800" b="0" kern="0" dirty="0">
                  <a:latin typeface="Calibri" panose="020F0502020204030204" pitchFamily="34" charset="0"/>
                  <a:cs typeface="Calibri" panose="020F0502020204030204" pitchFamily="34" charset="0"/>
                </a:endParaRPr>
              </a:p>
            </p:txBody>
          </p:sp>
        </mc:Choice>
        <mc:Fallback>
          <p:sp>
            <p:nvSpPr>
              <p:cNvPr id="11" name="내용 개체 틀 2"/>
              <p:cNvSpPr txBox="1">
                <a:spLocks noRot="1" noChangeAspect="1" noMove="1" noResize="1" noEditPoints="1" noAdjustHandles="1" noChangeArrowheads="1" noChangeShapeType="1" noTextEdit="1"/>
              </p:cNvSpPr>
              <p:nvPr/>
            </p:nvSpPr>
            <p:spPr bwMode="auto">
              <a:xfrm>
                <a:off x="381000" y="1676400"/>
                <a:ext cx="8623140" cy="4672058"/>
              </a:xfrm>
              <a:prstGeom prst="rect">
                <a:avLst/>
              </a:prstGeom>
              <a:blipFill rotWithShape="0">
                <a:blip r:embed="rId2"/>
                <a:stretch>
                  <a:fillRect l="-919" t="-1175" r="-566" b="-5875"/>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Tree>
    <p:extLst>
      <p:ext uri="{BB962C8B-B14F-4D97-AF65-F5344CB8AC3E}">
        <p14:creationId xmlns:p14="http://schemas.microsoft.com/office/powerpoint/2010/main" val="346576174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226547</TotalTime>
  <Words>926</Words>
  <Application>Microsoft Office PowerPoint</Application>
  <PresentationFormat>On-screen Show (4:3)</PresentationFormat>
  <Paragraphs>77</Paragraphs>
  <Slides>7</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7</vt:i4>
      </vt:variant>
    </vt:vector>
  </HeadingPairs>
  <TitlesOfParts>
    <vt:vector size="17" baseType="lpstr">
      <vt:lpstr>Arial Unicode MS</vt:lpstr>
      <vt:lpstr>굴림</vt:lpstr>
      <vt:lpstr>굴림</vt:lpstr>
      <vt:lpstr>Malgun Gothic</vt:lpstr>
      <vt:lpstr>MS Gothic</vt:lpstr>
      <vt:lpstr>Arial</vt:lpstr>
      <vt:lpstr>Calibri</vt:lpstr>
      <vt:lpstr>Cambria Math</vt:lpstr>
      <vt:lpstr>Times New Roman</vt:lpstr>
      <vt:lpstr>802-11-Submission</vt:lpstr>
      <vt:lpstr>Discussion on setting of PSDU Length field in an EDMG multistatic sensing PPDU</vt:lpstr>
      <vt:lpstr>Introduction</vt:lpstr>
      <vt:lpstr>Discussion of Data field in an EDMG multistatic sensing PPDU</vt:lpstr>
      <vt:lpstr>Discussion of Sync field in an EDMG multistatic sensing PPDU</vt:lpstr>
      <vt:lpstr>EDMG multistatic sensing unaware STAs</vt:lpstr>
      <vt:lpstr>PSDU Length field in EDMG-Header-A of an EDMG multistatic sensing PPDU</vt:lpstr>
      <vt:lpstr>Calculation of SYNC_LENGTH based on a Sync field in an EDMG multistatic sensing PPDU</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Yan Xin</cp:lastModifiedBy>
  <cp:revision>3846</cp:revision>
  <cp:lastPrinted>2019-10-30T14:42:18Z</cp:lastPrinted>
  <dcterms:created xsi:type="dcterms:W3CDTF">2007-05-21T21:00:37Z</dcterms:created>
  <dcterms:modified xsi:type="dcterms:W3CDTF">2023-07-06T07:51:48Z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(2)A56q1VWb31HeONRT4KPsYNh/hp5DyC+ahE2YERZ3WFOcgCI2nj85EHasTXXRokWDp6kHsF/C
8xxCohD9ok8Tu1lVri3JyCdeDIF4qy45Zu49dRHHD08pJ10mrcRqp3EHsVO/5+t+8nhQbXUP
WFHTuirM+kgLYor0+xO0YDC18ciH74YvCfEDHLZR7c3PjPGndqabkeYXcXFaBuZOidGsR55J
lSR8e70t+AbOlg+832</vt:lpwstr>
  </property>
  <property fmtid="{D5CDD505-2E9C-101B-9397-08002B2CF9AE}" pid="3" name="_2015_ms_pID_7253431">
    <vt:lpwstr>cnUm6lU5sDl21P7OhygWk9SPgEtKEGf9QcGOiBlyXtUtds6cFKvhbe
FU9z4KkMJGIZEGeYxuEV+9SjN9SPqENYF/FpC8IVBGFL2MyXv4mWbDxI92SPSNMxs6Bv6aEY
eAEEz0ytyy05WLxPLOyNzjkiyKY+lSRalUn6DPioM/vAjZ/Rhe8+YXIOrbOdePWY5wQ=</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1578421453</vt:lpwstr>
  </property>
</Properties>
</file>