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83" r:id="rId2"/>
    <p:sldId id="554" r:id="rId3"/>
    <p:sldId id="715" r:id="rId4"/>
    <p:sldId id="716" r:id="rId5"/>
    <p:sldId id="717" r:id="rId6"/>
    <p:sldId id="718" r:id="rId7"/>
    <p:sldId id="719" r:id="rId8"/>
    <p:sldId id="720" r:id="rId9"/>
  </p:sldIdLst>
  <p:sldSz cx="9144000" cy="6858000" type="screen4x3"/>
  <p:notesSz cx="9312275" cy="7026275"/>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5" userDrawn="1">
          <p15:clr>
            <a:srgbClr val="A4A3A4"/>
          </p15:clr>
        </p15:guide>
        <p15:guide id="2" pos="3132" userDrawn="1">
          <p15:clr>
            <a:srgbClr val="A4A3A4"/>
          </p15:clr>
        </p15:guide>
        <p15:guide id="3" orient="horz" pos="2213" userDrawn="1">
          <p15:clr>
            <a:srgbClr val="A4A3A4"/>
          </p15:clr>
        </p15:guide>
        <p15:guide id="4" pos="293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33FF"/>
    <a:srgbClr val="0000CC"/>
    <a:srgbClr val="FF5050"/>
    <a:srgbClr val="006C31"/>
    <a:srgbClr val="00863D"/>
    <a:srgbClr val="16842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034" autoAdjust="0"/>
  </p:normalViewPr>
  <p:slideViewPr>
    <p:cSldViewPr>
      <p:cViewPr varScale="1">
        <p:scale>
          <a:sx n="62" d="100"/>
          <a:sy n="62" d="100"/>
        </p:scale>
        <p:origin x="1448" y="5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1808" y="60"/>
      </p:cViewPr>
      <p:guideLst>
        <p:guide orient="horz" pos="2145"/>
        <p:guide pos="3132"/>
        <p:guide orient="horz" pos="2213"/>
        <p:guide pos="293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81616" y="79405"/>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4054" y="79405"/>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3655" y="6800150"/>
            <a:ext cx="1651656"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2307" y="6800150"/>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73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1080" y="293309"/>
            <a:ext cx="745011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10247" name="Rectangle 7"/>
          <p:cNvSpPr>
            <a:spLocks noChangeArrowheads="1"/>
          </p:cNvSpPr>
          <p:nvPr/>
        </p:nvSpPr>
        <p:spPr bwMode="auto">
          <a:xfrm>
            <a:off x="931079" y="6800150"/>
            <a:ext cx="718390" cy="184749"/>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1080" y="6791957"/>
            <a:ext cx="765537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41108" y="20416"/>
            <a:ext cx="2196607"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73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534" y="20416"/>
            <a:ext cx="916332" cy="21554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73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502025" cy="2627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447" y="3337809"/>
            <a:ext cx="6831381" cy="3162479"/>
          </a:xfrm>
          <a:prstGeom prst="rect">
            <a:avLst/>
          </a:prstGeom>
          <a:noFill/>
          <a:ln w="9525">
            <a:noFill/>
            <a:miter lim="800000"/>
            <a:headEnd/>
            <a:tailEnd/>
          </a:ln>
          <a:effectLst/>
        </p:spPr>
        <p:txBody>
          <a:bodyPr vert="horz" wrap="square" lIns="93690" tIns="46052" rIns="93690" bIns="460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4237" y="6803427"/>
            <a:ext cx="2113479"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337" lvl="4" algn="r" defTabSz="93373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8873" y="6803427"/>
            <a:ext cx="517947" cy="18474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73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725" y="6803427"/>
            <a:ext cx="718390" cy="184749"/>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725" y="6801789"/>
            <a:ext cx="73668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
        <p:nvSpPr>
          <p:cNvPr id="20490" name="Line 10"/>
          <p:cNvSpPr>
            <a:spLocks noChangeShapeType="1"/>
          </p:cNvSpPr>
          <p:nvPr/>
        </p:nvSpPr>
        <p:spPr bwMode="auto">
          <a:xfrm>
            <a:off x="871586" y="224487"/>
            <a:ext cx="756910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467" tIns="45734" rIns="91467" bIns="45734"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601500" y="6803427"/>
            <a:ext cx="415320" cy="18474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730" eaLnBrk="0" hangingPunct="0">
              <a:spcBef>
                <a:spcPct val="30000"/>
              </a:spcBef>
              <a:defRPr sz="1200">
                <a:solidFill>
                  <a:schemeClr val="tx1"/>
                </a:solidFill>
                <a:latin typeface="Times New Roman" panose="02020603050405020304" pitchFamily="18" charset="0"/>
              </a:defRPr>
            </a:lvl1pPr>
            <a:lvl2pPr marL="743173" indent="-285836" defTabSz="933730" eaLnBrk="0" hangingPunct="0">
              <a:spcBef>
                <a:spcPct val="30000"/>
              </a:spcBef>
              <a:defRPr sz="1200">
                <a:solidFill>
                  <a:schemeClr val="tx1"/>
                </a:solidFill>
                <a:latin typeface="Times New Roman" panose="02020603050405020304" pitchFamily="18" charset="0"/>
              </a:defRPr>
            </a:lvl2pPr>
            <a:lvl3pPr marL="1143343" indent="-228669" defTabSz="933730" eaLnBrk="0" hangingPunct="0">
              <a:spcBef>
                <a:spcPct val="30000"/>
              </a:spcBef>
              <a:defRPr sz="1200">
                <a:solidFill>
                  <a:schemeClr val="tx1"/>
                </a:solidFill>
                <a:latin typeface="Times New Roman" panose="02020603050405020304" pitchFamily="18" charset="0"/>
              </a:defRPr>
            </a:lvl3pPr>
            <a:lvl4pPr marL="1600680" indent="-228669" defTabSz="933730" eaLnBrk="0" hangingPunct="0">
              <a:spcBef>
                <a:spcPct val="30000"/>
              </a:spcBef>
              <a:defRPr sz="1200">
                <a:solidFill>
                  <a:schemeClr val="tx1"/>
                </a:solidFill>
                <a:latin typeface="Times New Roman" panose="02020603050405020304" pitchFamily="18" charset="0"/>
              </a:defRPr>
            </a:lvl4pPr>
            <a:lvl5pPr marL="2058017" indent="-228669" defTabSz="933730" eaLnBrk="0" hangingPunct="0">
              <a:spcBef>
                <a:spcPct val="30000"/>
              </a:spcBef>
              <a:defRPr sz="1200">
                <a:solidFill>
                  <a:schemeClr val="tx1"/>
                </a:solidFill>
                <a:latin typeface="Times New Roman" panose="02020603050405020304" pitchFamily="18" charset="0"/>
              </a:defRPr>
            </a:lvl5pPr>
            <a:lvl6pPr marL="2515354" indent="-228669" defTabSz="933730" eaLnBrk="0" fontAlgn="base" hangingPunct="0">
              <a:spcBef>
                <a:spcPct val="30000"/>
              </a:spcBef>
              <a:spcAft>
                <a:spcPct val="0"/>
              </a:spcAft>
              <a:defRPr sz="1200">
                <a:solidFill>
                  <a:schemeClr val="tx1"/>
                </a:solidFill>
                <a:latin typeface="Times New Roman" panose="02020603050405020304" pitchFamily="18" charset="0"/>
              </a:defRPr>
            </a:lvl6pPr>
            <a:lvl7pPr marL="2972692" indent="-228669" defTabSz="933730" eaLnBrk="0" fontAlgn="base" hangingPunct="0">
              <a:spcBef>
                <a:spcPct val="30000"/>
              </a:spcBef>
              <a:spcAft>
                <a:spcPct val="0"/>
              </a:spcAft>
              <a:defRPr sz="1200">
                <a:solidFill>
                  <a:schemeClr val="tx1"/>
                </a:solidFill>
                <a:latin typeface="Times New Roman" panose="02020603050405020304" pitchFamily="18" charset="0"/>
              </a:defRPr>
            </a:lvl7pPr>
            <a:lvl8pPr marL="3430029" indent="-228669" defTabSz="933730" eaLnBrk="0" fontAlgn="base" hangingPunct="0">
              <a:spcBef>
                <a:spcPct val="30000"/>
              </a:spcBef>
              <a:spcAft>
                <a:spcPct val="0"/>
              </a:spcAft>
              <a:defRPr sz="1200">
                <a:solidFill>
                  <a:schemeClr val="tx1"/>
                </a:solidFill>
                <a:latin typeface="Times New Roman" panose="02020603050405020304" pitchFamily="18" charset="0"/>
              </a:defRPr>
            </a:lvl8pPr>
            <a:lvl9pPr marL="3887366" indent="-228669" defTabSz="93373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prstGeom prst="rect">
            <a:avLst/>
          </a:prstGeom>
        </p:spPr>
        <p:txBody>
          <a:bodyPr/>
          <a:lstStyle>
            <a:lvl1pPr>
              <a:defRPr/>
            </a:lvl1pPr>
          </a:lstStyle>
          <a:p>
            <a:pPr>
              <a:defRPr/>
            </a:pPr>
            <a:r>
              <a:rPr lang="en-US" altLang="zh-CN" smtClean="0"/>
              <a:t>Mar 2020</a:t>
            </a:r>
            <a:endParaRPr lang="en-US" altLang="ko-KR"/>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et. al,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242076" y="6475413"/>
            <a:ext cx="2301849" cy="184666"/>
          </a:xfrm>
        </p:spPr>
        <p:txBody>
          <a:bodyPr/>
          <a:lstStyle>
            <a:lvl1pPr>
              <a:defRPr/>
            </a:lvl1p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6627421" y="6475413"/>
            <a:ext cx="19235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Yan Xin</a:t>
            </a:r>
            <a:r>
              <a:rPr lang="en-US" altLang="ko-KR" dirty="0" smtClean="0"/>
              <a:t>, </a:t>
            </a:r>
            <a:r>
              <a:rPr lang="en-US" altLang="ko-KR" dirty="0" smtClean="0"/>
              <a:t>Huawei Technologies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a:t>
            </a:r>
            <a:r>
              <a:rPr kumimoji="0" lang="en-US" altLang="zh-CN"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1137r</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1204783" y="332450"/>
            <a:ext cx="838371" cy="246221"/>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2023</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609600" y="766724"/>
            <a:ext cx="8153400" cy="990600"/>
          </a:xfrm>
        </p:spPr>
        <p:txBody>
          <a:bodyPr/>
          <a:lstStyle/>
          <a:p>
            <a:r>
              <a:rPr lang="en-US" sz="2800" dirty="0" smtClean="0"/>
              <a:t>Discussion on setting </a:t>
            </a:r>
            <a:r>
              <a:rPr lang="en-GB" sz="2800" dirty="0" smtClean="0"/>
              <a:t>of PSDU Length field in an EDMG </a:t>
            </a:r>
            <a:r>
              <a:rPr lang="en-GB" sz="2800" dirty="0" err="1" smtClean="0"/>
              <a:t>multistatic</a:t>
            </a:r>
            <a:r>
              <a:rPr lang="en-GB" sz="2800" dirty="0" smtClean="0"/>
              <a:t> sensing PPDU</a:t>
            </a:r>
            <a:endParaRPr lang="en-US" altLang="ko-KR" sz="2800" dirty="0" smtClean="0">
              <a:ea typeface="Gulim" panose="020B0600000101010101" pitchFamily="34" charset="-127"/>
            </a:endParaRPr>
          </a:p>
        </p:txBody>
      </p:sp>
      <p:sp>
        <p:nvSpPr>
          <p:cNvPr id="4102" name="Rectangle 6"/>
          <p:cNvSpPr>
            <a:spLocks noGrp="1" noChangeArrowheads="1"/>
          </p:cNvSpPr>
          <p:nvPr>
            <p:ph type="body" idx="1"/>
          </p:nvPr>
        </p:nvSpPr>
        <p:spPr>
          <a:xfrm>
            <a:off x="731520" y="1827213"/>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a:t>
            </a:r>
            <a:r>
              <a:rPr lang="en-US" altLang="ko-KR" sz="2000" b="0" dirty="0" smtClean="0">
                <a:ea typeface="Gulim" panose="020B0600000101010101" pitchFamily="34" charset="-127"/>
              </a:rPr>
              <a:t>2023-07-03</a:t>
            </a:r>
            <a:endParaRPr lang="en-US" altLang="ko-KR" sz="2000" b="0" dirty="0" smtClean="0">
              <a:ea typeface="Gulim" panose="020B0600000101010101" pitchFamily="34" charset="-127"/>
            </a:endParaRPr>
          </a:p>
        </p:txBody>
      </p:sp>
      <p:sp>
        <p:nvSpPr>
          <p:cNvPr id="4103" name="Rectangle 12"/>
          <p:cNvSpPr>
            <a:spLocks noChangeArrowheads="1"/>
          </p:cNvSpPr>
          <p:nvPr/>
        </p:nvSpPr>
        <p:spPr bwMode="auto">
          <a:xfrm>
            <a:off x="609600" y="24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1742326397"/>
              </p:ext>
            </p:extLst>
          </p:nvPr>
        </p:nvGraphicFramePr>
        <p:xfrm>
          <a:off x="762000" y="3015509"/>
          <a:ext cx="7620000" cy="1081699"/>
        </p:xfrm>
        <a:graphic>
          <a:graphicData uri="http://schemas.openxmlformats.org/drawingml/2006/table">
            <a:tbl>
              <a:tblPr/>
              <a:tblGrid>
                <a:gridCol w="1524000"/>
                <a:gridCol w="1203325"/>
                <a:gridCol w="1616075"/>
                <a:gridCol w="838200"/>
                <a:gridCol w="2438400"/>
              </a:tblGrid>
              <a:tr h="20815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840">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Huawei Technologies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Ottawa, Ontario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4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Gulim" panose="020B0600000101010101" pitchFamily="34" charset="-127"/>
                          <a:cs typeface="Calibri" panose="020F0502020204030204" pitchFamily="34"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899">
                <a:tc>
                  <a:txBody>
                    <a:bodyPr/>
                    <a:lstStyle/>
                    <a:p>
                      <a:pPr algn="ctr"/>
                      <a:endParaRPr lang="en-US" sz="14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lang="en-US" sz="1200" dirty="0">
                        <a:latin typeface="Calibri" panose="020F0502020204030204" pitchFamily="34" charset="0"/>
                        <a:cs typeface="Calibri" panose="020F0502020204030204" pitchFamily="34"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09600" y="533400"/>
            <a:ext cx="7772400" cy="685800"/>
          </a:xfrm>
        </p:spPr>
        <p:txBody>
          <a:bodyPr/>
          <a:lstStyle/>
          <a:p>
            <a:r>
              <a:rPr lang="fr-FR" altLang="ko-KR" dirty="0" smtClean="0">
                <a:ea typeface="Gulim" panose="020B0600000101010101" pitchFamily="34" charset="-127"/>
              </a:rPr>
              <a:t>Introduction</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226905"/>
            <a:ext cx="8361024" cy="3573695"/>
          </a:xfrm>
        </p:spPr>
        <p:txBody>
          <a:bodyPr/>
          <a:lstStyle/>
          <a:p>
            <a:pPr>
              <a:buSzPct val="120000"/>
              <a:defRPr/>
            </a:pPr>
            <a:r>
              <a:rPr lang="en-GB" sz="1600" b="0" dirty="0">
                <a:cs typeface="Calibri" panose="020F0502020204030204" pitchFamily="34" charset="0"/>
              </a:rPr>
              <a:t>As defined in Table 28-12 in </a:t>
            </a:r>
            <a:r>
              <a:rPr lang="en-GB" sz="1600" b="0" dirty="0" err="1">
                <a:cs typeface="Calibri" panose="020F0502020204030204" pitchFamily="34" charset="0"/>
              </a:rPr>
              <a:t>REVme</a:t>
            </a:r>
            <a:r>
              <a:rPr lang="en-GB" sz="1600" b="0" dirty="0">
                <a:cs typeface="Calibri" panose="020F0502020204030204" pitchFamily="34" charset="0"/>
              </a:rPr>
              <a:t> D3.0, for an EDMG SU PPDU, the PSDU Length field in EDMG-Header-A field is set to length of the PSDU field in octets</a:t>
            </a:r>
            <a:r>
              <a:rPr lang="en-GB" sz="1600" b="0" dirty="0" smtClean="0">
                <a:cs typeface="Calibri" panose="020F0502020204030204" pitchFamily="34" charset="0"/>
              </a:rPr>
              <a:t>.</a:t>
            </a:r>
          </a:p>
          <a:p>
            <a:pPr>
              <a:buSzPct val="120000"/>
              <a:defRPr/>
            </a:pPr>
            <a:r>
              <a:rPr lang="en-GB" sz="1600" b="0" dirty="0" smtClean="0">
                <a:cs typeface="Calibri" panose="020F0502020204030204" pitchFamily="34" charset="0"/>
              </a:rPr>
              <a:t>In </a:t>
            </a:r>
            <a:r>
              <a:rPr lang="en-GB" sz="1600" b="0" dirty="0" err="1">
                <a:cs typeface="Calibri" panose="020F0502020204030204" pitchFamily="34" charset="0"/>
              </a:rPr>
              <a:t>subclause</a:t>
            </a:r>
            <a:r>
              <a:rPr lang="en-GB" sz="1600" b="0" dirty="0">
                <a:cs typeface="Calibri" panose="020F0502020204030204" pitchFamily="34" charset="0"/>
              </a:rPr>
              <a:t> 28.9.3.3 (EDMG </a:t>
            </a:r>
            <a:r>
              <a:rPr lang="en-GB" sz="1600" b="0" dirty="0" err="1">
                <a:cs typeface="Calibri" panose="020F0502020204030204" pitchFamily="34" charset="0"/>
              </a:rPr>
              <a:t>multistatic</a:t>
            </a:r>
            <a:r>
              <a:rPr lang="en-GB" sz="1600" b="0" dirty="0">
                <a:cs typeface="Calibri" panose="020F0502020204030204" pitchFamily="34" charset="0"/>
              </a:rPr>
              <a:t> sensing PPDU header fields) in 802.11bf D1.0, it is specified that</a:t>
            </a:r>
            <a:r>
              <a:rPr lang="en-GB" sz="1600" b="0" dirty="0" smtClean="0">
                <a:cs typeface="Calibri" panose="020F0502020204030204" pitchFamily="34" charset="0"/>
              </a:rPr>
              <a:t>:</a:t>
            </a:r>
          </a:p>
          <a:p>
            <a:pPr>
              <a:buSzPct val="120000"/>
              <a:defRPr/>
            </a:pPr>
            <a:endParaRPr lang="en-GB" sz="1600" b="0" dirty="0">
              <a:cs typeface="Calibri" panose="020F0502020204030204" pitchFamily="34" charset="0"/>
            </a:endParaRPr>
          </a:p>
          <a:p>
            <a:pPr>
              <a:buSzPct val="120000"/>
              <a:defRPr/>
            </a:pPr>
            <a:endParaRPr lang="en-GB" sz="1600" b="0" dirty="0" smtClean="0">
              <a:cs typeface="Calibri" panose="020F0502020204030204" pitchFamily="34" charset="0"/>
            </a:endParaRPr>
          </a:p>
          <a:p>
            <a:pPr marL="0" indent="0">
              <a:buSzPct val="120000"/>
              <a:buNone/>
              <a:defRPr/>
            </a:pPr>
            <a:endParaRPr lang="en-GB" sz="1600" b="0" dirty="0" smtClean="0">
              <a:cs typeface="Calibri" panose="020F0502020204030204" pitchFamily="34" charset="0"/>
            </a:endParaRPr>
          </a:p>
          <a:p>
            <a:pPr marL="0" indent="0">
              <a:buSzPct val="120000"/>
              <a:buNone/>
              <a:defRPr/>
            </a:pPr>
            <a:endParaRPr lang="en-GB" sz="1600" b="0" dirty="0">
              <a:cs typeface="Calibri" panose="020F0502020204030204" pitchFamily="34" charset="0"/>
            </a:endParaRPr>
          </a:p>
          <a:p>
            <a:pPr marL="0" indent="0">
              <a:buSzPct val="120000"/>
              <a:buNone/>
              <a:defRPr/>
            </a:pPr>
            <a:endParaRPr lang="en-GB" sz="1600" b="0" dirty="0">
              <a:cs typeface="Calibri" panose="020F0502020204030204" pitchFamily="34" charset="0"/>
            </a:endParaRPr>
          </a:p>
          <a:p>
            <a:pPr marL="0" indent="0">
              <a:buSzPct val="120000"/>
              <a:buNone/>
              <a:defRPr/>
            </a:pPr>
            <a:r>
              <a:rPr lang="en-GB" sz="1600" b="0" dirty="0" smtClean="0">
                <a:cs typeface="Calibri" panose="020F0502020204030204" pitchFamily="34" charset="0"/>
              </a:rPr>
              <a:t>      </a:t>
            </a:r>
            <a:r>
              <a:rPr lang="en-GB" sz="1600" b="0" dirty="0">
                <a:cs typeface="Calibri" panose="020F0502020204030204" pitchFamily="34" charset="0"/>
              </a:rPr>
              <a:t>Therefore, </a:t>
            </a:r>
            <a:r>
              <a:rPr lang="en-GB" sz="1600" b="0" dirty="0" smtClean="0">
                <a:cs typeface="Calibri" panose="020F0502020204030204" pitchFamily="34" charset="0"/>
              </a:rPr>
              <a:t>different from the setting of PSDU Length field for an EDMG SU PPDU, a </a:t>
            </a:r>
            <a:r>
              <a:rPr lang="en-GB" sz="1600" b="0" dirty="0">
                <a:cs typeface="Calibri" panose="020F0502020204030204" pitchFamily="34" charset="0"/>
              </a:rPr>
              <a:t>value in octets set in the PSDU Length field of the EDMG-Header-A field in an EDMG </a:t>
            </a:r>
            <a:r>
              <a:rPr lang="en-GB" sz="1600" b="0" dirty="0" err="1">
                <a:cs typeface="Calibri" panose="020F0502020204030204" pitchFamily="34" charset="0"/>
              </a:rPr>
              <a:t>multistatic</a:t>
            </a:r>
            <a:r>
              <a:rPr lang="en-GB" sz="1600" b="0" dirty="0">
                <a:cs typeface="Calibri" panose="020F0502020204030204" pitchFamily="34" charset="0"/>
              </a:rPr>
              <a:t> sensing PPDU </a:t>
            </a:r>
            <a:r>
              <a:rPr lang="en-GB" sz="1600" b="0" dirty="0" smtClean="0">
                <a:cs typeface="Calibri" panose="020F0502020204030204" pitchFamily="34" charset="0"/>
              </a:rPr>
              <a:t>should take into account both Data field and Sync </a:t>
            </a:r>
            <a:r>
              <a:rPr lang="en-GB" sz="1600" b="0" dirty="0">
                <a:cs typeface="Calibri" panose="020F0502020204030204" pitchFamily="34" charset="0"/>
              </a:rPr>
              <a:t>field of the PPDU. </a:t>
            </a:r>
            <a:endParaRPr lang="en-GB" sz="1600" b="0" dirty="0" smtClean="0">
              <a:cs typeface="Calibri" panose="020F0502020204030204" pitchFamily="34" charset="0"/>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933236" y="2514600"/>
            <a:ext cx="7561352" cy="1219200"/>
          </a:xfrm>
          <a:prstGeom prst="rect">
            <a:avLst/>
          </a:prstGeom>
          <a:noFill/>
          <a:ln>
            <a:noFill/>
          </a:ln>
        </p:spPr>
      </p:pic>
      <p:sp>
        <p:nvSpPr>
          <p:cNvPr id="10" name="내용 개체 틀 2"/>
          <p:cNvSpPr txBox="1">
            <a:spLocks/>
          </p:cNvSpPr>
          <p:nvPr/>
        </p:nvSpPr>
        <p:spPr bwMode="auto">
          <a:xfrm>
            <a:off x="533400" y="4857108"/>
            <a:ext cx="8361024" cy="143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atinLnBrk="0">
              <a:buSzPct val="120000"/>
              <a:defRPr/>
            </a:pPr>
            <a:r>
              <a:rPr kumimoji="0" lang="en-GB" sz="1600" b="0" kern="0" dirty="0" smtClean="0"/>
              <a:t>As commented in CID#1765, in 802.11bf D1.0, how to specify the PSDU Length in EDMG-Header-A for an EDMG </a:t>
            </a:r>
            <a:r>
              <a:rPr kumimoji="0" lang="en-GB" sz="1600" b="0" kern="0" dirty="0" err="1" smtClean="0"/>
              <a:t>multistatic</a:t>
            </a:r>
            <a:r>
              <a:rPr kumimoji="0" lang="en-GB" sz="1600" b="0" kern="0" dirty="0" smtClean="0"/>
              <a:t> sensing PPDU is needed in order for an EDMG </a:t>
            </a:r>
            <a:r>
              <a:rPr kumimoji="0" lang="en-GB" sz="1600" b="0" kern="0" dirty="0" err="1" smtClean="0"/>
              <a:t>multistatic</a:t>
            </a:r>
            <a:r>
              <a:rPr kumimoji="0" lang="en-GB" sz="1600" b="0" kern="0" dirty="0" smtClean="0"/>
              <a:t> sensing unaware STA, </a:t>
            </a:r>
            <a:r>
              <a:rPr kumimoji="0" lang="en-GB" sz="1600" b="0" kern="0" dirty="0"/>
              <a:t>based on the </a:t>
            </a:r>
            <a:r>
              <a:rPr kumimoji="0" lang="en-GB" sz="1600" b="0" kern="0" dirty="0" smtClean="0"/>
              <a:t>values in </a:t>
            </a:r>
            <a:r>
              <a:rPr kumimoji="0" lang="en-GB" sz="1600" b="0" kern="0" dirty="0"/>
              <a:t>PSDU Length </a:t>
            </a:r>
            <a:r>
              <a:rPr kumimoji="0" lang="en-GB" sz="1600" b="0" kern="0" dirty="0" smtClean="0"/>
              <a:t>field and the MCS field, to calculate the duration of the Data field as it in an EDMG SC PPDU equal to the summation of the Data field and the duration of the Sync field in an EDMG </a:t>
            </a:r>
            <a:r>
              <a:rPr kumimoji="0" lang="en-GB" sz="1600" b="0" kern="0" dirty="0" err="1" smtClean="0"/>
              <a:t>multistatic</a:t>
            </a:r>
            <a:r>
              <a:rPr kumimoji="0" lang="en-GB" sz="1600" b="0" kern="0" dirty="0" smtClean="0"/>
              <a:t> sensing PPDU.</a:t>
            </a:r>
          </a:p>
          <a:p>
            <a:pPr marL="0" indent="0" latinLnBrk="0">
              <a:buSzPct val="120000"/>
              <a:buFontTx/>
              <a:buNone/>
              <a:defRPr/>
            </a:pPr>
            <a:endParaRPr kumimoji="0" lang="en-GB" sz="1600" b="0" kern="0" dirty="0" smtClean="0">
              <a:cs typeface="Calibri" panose="020F0502020204030204" pitchFamily="34" charset="0"/>
            </a:endParaRPr>
          </a:p>
          <a:p>
            <a:pPr marL="0" indent="0" latinLnBrk="0">
              <a:buSzPct val="120000"/>
              <a:buFontTx/>
              <a:buNone/>
              <a:defRPr/>
            </a:pPr>
            <a:endParaRPr kumimoji="0" lang="en-GB" sz="1600" b="0" kern="0" dirty="0">
              <a:cs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57373" y="592851"/>
            <a:ext cx="8470740" cy="685800"/>
          </a:xfrm>
        </p:spPr>
        <p:txBody>
          <a:bodyPr/>
          <a:lstStyle/>
          <a:p>
            <a:r>
              <a:rPr lang="en-US" altLang="ko-KR" sz="2400" dirty="0" smtClean="0">
                <a:ea typeface="Gulim" panose="020B0600000101010101" pitchFamily="34" charset="-127"/>
              </a:rPr>
              <a:t>Discussion of Data field in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3</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내용 개체 틀 2"/>
          <p:cNvSpPr txBox="1">
            <a:spLocks/>
          </p:cNvSpPr>
          <p:nvPr/>
        </p:nvSpPr>
        <p:spPr bwMode="auto">
          <a:xfrm>
            <a:off x="434182" y="1179830"/>
            <a:ext cx="7821612" cy="349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latinLnBrk="0">
              <a:buSzPct val="120000"/>
              <a:buNone/>
              <a:defRPr/>
            </a:pPr>
            <a:r>
              <a:rPr kumimoji="0" lang="en-GB" sz="2000" kern="0" dirty="0" smtClean="0">
                <a:latin typeface="Calibri" panose="020F0502020204030204" pitchFamily="34" charset="0"/>
                <a:cs typeface="Calibri" panose="020F0502020204030204" pitchFamily="34" charset="0"/>
              </a:rPr>
              <a:t>Formation of the Data field in an EDMG </a:t>
            </a:r>
            <a:r>
              <a:rPr kumimoji="0" lang="en-GB" sz="2000" kern="0" dirty="0" err="1" smtClean="0">
                <a:latin typeface="Calibri" panose="020F0502020204030204" pitchFamily="34" charset="0"/>
                <a:cs typeface="Calibri" panose="020F0502020204030204" pitchFamily="34" charset="0"/>
              </a:rPr>
              <a:t>multistatic</a:t>
            </a:r>
            <a:r>
              <a:rPr kumimoji="0" lang="en-GB" sz="2000" kern="0" dirty="0" smtClean="0">
                <a:latin typeface="Calibri" panose="020F0502020204030204" pitchFamily="34" charset="0"/>
                <a:cs typeface="Calibri" panose="020F0502020204030204" pitchFamily="34" charset="0"/>
              </a:rPr>
              <a:t> sensing PPDU </a:t>
            </a:r>
          </a:p>
        </p:txBody>
      </p:sp>
      <p:sp>
        <p:nvSpPr>
          <p:cNvPr id="11" name="내용 개체 틀 2"/>
          <p:cNvSpPr txBox="1">
            <a:spLocks/>
          </p:cNvSpPr>
          <p:nvPr/>
        </p:nvSpPr>
        <p:spPr bwMode="auto">
          <a:xfrm>
            <a:off x="431086" y="1584761"/>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Tx/>
              <a:buChar char="-"/>
              <a:defRPr/>
            </a:pPr>
            <a:r>
              <a:rPr kumimoji="0" lang="en-US" sz="1800" b="0" kern="0" dirty="0" smtClean="0">
                <a:cs typeface="Calibri" panose="020F0502020204030204" pitchFamily="34" charset="0"/>
              </a:rPr>
              <a:t>Given the information of PSDU Length,  MCS, GI Length and channel width,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compliance STA is desirable to follow the same procedures of encoding, modulation, symbol blocking for Data field in an EDMG SC PPDU as specified in 28.5.9 (Data field).</a:t>
            </a:r>
          </a:p>
          <a:p>
            <a:pPr algn="just" latinLnBrk="0">
              <a:spcBef>
                <a:spcPts val="600"/>
              </a:spcBef>
              <a:buSzPct val="120000"/>
              <a:buFontTx/>
              <a:buChar char="-"/>
              <a:defRPr/>
            </a:pPr>
            <a:r>
              <a:rPr kumimoji="0" lang="en-US" sz="1800" b="0" kern="0" dirty="0" smtClean="0">
                <a:cs typeface="Calibri" panose="020F0502020204030204" pitchFamily="34" charset="0"/>
              </a:rPr>
              <a:t>In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the information of PSDU Length should be transmitted during the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setup phase by the Initiator to the responder which is the receiver of Dara frame since the PSDU Length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is no longer carry the true value of PSDU Length.</a:t>
            </a:r>
          </a:p>
          <a:p>
            <a:pPr algn="just" latinLnBrk="0">
              <a:spcBef>
                <a:spcPts val="600"/>
              </a:spcBef>
              <a:buSzPct val="120000"/>
              <a:buFontTx/>
              <a:buChar char="-"/>
              <a:defRPr/>
            </a:pPr>
            <a:r>
              <a:rPr kumimoji="0" lang="en-US" sz="1800" b="0" kern="0" dirty="0" smtClean="0">
                <a:cs typeface="Calibri" panose="020F0502020204030204" pitchFamily="34" charset="0"/>
              </a:rPr>
              <a:t>In general, in EDMG before applying LDPC encoding to PSDU data, padding PSDU data with some pad bits is needed to ensure the input of the LDPC encoder is an integer number of data words for a given MCS.</a:t>
            </a:r>
          </a:p>
          <a:p>
            <a:pPr algn="just" latinLnBrk="0">
              <a:spcBef>
                <a:spcPts val="600"/>
              </a:spcBef>
              <a:buSzPct val="120000"/>
              <a:buFontTx/>
              <a:buChar char="-"/>
              <a:defRPr/>
            </a:pPr>
            <a:r>
              <a:rPr kumimoji="0" lang="en-US" sz="1800" b="0" kern="0" dirty="0" smtClean="0">
                <a:cs typeface="Calibri" panose="020F0502020204030204" pitchFamily="34" charset="0"/>
              </a:rPr>
              <a:t>In general, in EDMG SC symbol padding is needed in order for the Data field to be an integer number of SC blocks.</a:t>
            </a:r>
          </a:p>
          <a:p>
            <a:pPr algn="just" latinLnBrk="0">
              <a:spcBef>
                <a:spcPts val="600"/>
              </a:spcBef>
              <a:buSzPct val="120000"/>
              <a:buFontTx/>
              <a:buChar char="-"/>
              <a:defRPr/>
            </a:pPr>
            <a:r>
              <a:rPr kumimoji="0" lang="en-US" sz="1800" b="0" kern="0" dirty="0" smtClean="0">
                <a:cs typeface="Calibri" panose="020F0502020204030204" pitchFamily="34" charset="0"/>
              </a:rPr>
              <a:t>Therefore, the </a:t>
            </a:r>
            <a:r>
              <a:rPr kumimoji="0" lang="en-US" sz="1800" b="0" kern="0" dirty="0">
                <a:cs typeface="Calibri" panose="020F0502020204030204" pitchFamily="34" charset="0"/>
              </a:rPr>
              <a:t>generated Data field in an 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PPDU should be an integer number of SC symbol blocks. The duration of the Data field can be calculated based on </a:t>
            </a:r>
            <a:r>
              <a:rPr kumimoji="0" lang="en-US" sz="1800" b="0" kern="0" dirty="0" smtClean="0">
                <a:cs typeface="Calibri" panose="020F0502020204030204" pitchFamily="34" charset="0"/>
              </a:rPr>
              <a:t>the correspondent </a:t>
            </a:r>
            <a:r>
              <a:rPr kumimoji="0" lang="en-US" sz="1800" b="0" kern="0" dirty="0">
                <a:cs typeface="Calibri" panose="020F0502020204030204" pitchFamily="34" charset="0"/>
              </a:rPr>
              <a:t>number of </a:t>
            </a:r>
            <a:r>
              <a:rPr kumimoji="0" lang="en-US" sz="1800" b="0" kern="0" dirty="0" smtClean="0">
                <a:cs typeface="Calibri" panose="020F0502020204030204" pitchFamily="34" charset="0"/>
              </a:rPr>
              <a:t>SC symbol blocks.</a:t>
            </a:r>
          </a:p>
        </p:txBody>
      </p:sp>
    </p:spTree>
    <p:extLst>
      <p:ext uri="{BB962C8B-B14F-4D97-AF65-F5344CB8AC3E}">
        <p14:creationId xmlns:p14="http://schemas.microsoft.com/office/powerpoint/2010/main" val="601327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57373" y="592851"/>
            <a:ext cx="8470740" cy="685800"/>
          </a:xfrm>
        </p:spPr>
        <p:txBody>
          <a:bodyPr/>
          <a:lstStyle/>
          <a:p>
            <a:r>
              <a:rPr lang="en-US" altLang="ko-KR" sz="2400" dirty="0" smtClean="0">
                <a:ea typeface="Gulim" panose="020B0600000101010101" pitchFamily="34" charset="-127"/>
              </a:rPr>
              <a:t>Discussion of Sync field in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4</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6" name="내용 개체 틀 2"/>
          <p:cNvSpPr txBox="1">
            <a:spLocks/>
          </p:cNvSpPr>
          <p:nvPr/>
        </p:nvSpPr>
        <p:spPr bwMode="auto">
          <a:xfrm>
            <a:off x="557373" y="1191597"/>
            <a:ext cx="7821612" cy="349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latinLnBrk="0">
              <a:buSzPct val="120000"/>
              <a:buNone/>
              <a:defRPr/>
            </a:pPr>
            <a:r>
              <a:rPr kumimoji="0" lang="en-GB" sz="2000" kern="0" dirty="0" smtClean="0">
                <a:latin typeface="Calibri" panose="020F0502020204030204" pitchFamily="34" charset="0"/>
                <a:cs typeface="Calibri" panose="020F0502020204030204" pitchFamily="34" charset="0"/>
              </a:rPr>
              <a:t>Formation of the Sync field in an EDMG </a:t>
            </a:r>
            <a:r>
              <a:rPr kumimoji="0" lang="en-GB" sz="2000" kern="0" dirty="0" err="1" smtClean="0">
                <a:latin typeface="Calibri" panose="020F0502020204030204" pitchFamily="34" charset="0"/>
                <a:cs typeface="Calibri" panose="020F0502020204030204" pitchFamily="34" charset="0"/>
              </a:rPr>
              <a:t>multistatic</a:t>
            </a:r>
            <a:r>
              <a:rPr kumimoji="0" lang="en-GB" sz="2000" kern="0" dirty="0" smtClean="0">
                <a:latin typeface="Calibri" panose="020F0502020204030204" pitchFamily="34" charset="0"/>
                <a:cs typeface="Calibri" panose="020F0502020204030204" pitchFamily="34" charset="0"/>
              </a:rPr>
              <a:t> sensing PPDU </a:t>
            </a:r>
          </a:p>
        </p:txBody>
      </p:sp>
      <mc:AlternateContent xmlns:mc="http://schemas.openxmlformats.org/markup-compatibility/2006">
        <mc:Choice xmlns:a14="http://schemas.microsoft.com/office/drawing/2010/main" Requires="a14">
          <p:sp>
            <p:nvSpPr>
              <p:cNvPr id="11" name="내용 개체 틀 2"/>
              <p:cNvSpPr txBox="1">
                <a:spLocks/>
              </p:cNvSpPr>
              <p:nvPr/>
            </p:nvSpPr>
            <p:spPr bwMode="auto">
              <a:xfrm>
                <a:off x="431086" y="1517887"/>
                <a:ext cx="8358027" cy="48906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Tx/>
                  <a:buChar char="-"/>
                  <a:defRPr/>
                </a:pPr>
                <a:r>
                  <a:rPr kumimoji="0" lang="en-US" sz="1800" b="0" kern="0" dirty="0" smtClean="0">
                    <a:cs typeface="Calibri" panose="020F0502020204030204" pitchFamily="34" charset="0"/>
                  </a:rPr>
                  <a:t>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sync field is specified in </a:t>
                </a:r>
                <a:r>
                  <a:rPr kumimoji="0" lang="en-US" sz="1800" b="0" kern="0" dirty="0" err="1" smtClean="0">
                    <a:cs typeface="Calibri" panose="020F0502020204030204" pitchFamily="34" charset="0"/>
                  </a:rPr>
                  <a:t>subclause</a:t>
                </a:r>
                <a:r>
                  <a:rPr kumimoji="0" lang="en-US" sz="1800" b="0" kern="0" dirty="0" smtClean="0">
                    <a:cs typeface="Calibri" panose="020F0502020204030204" pitchFamily="34" charset="0"/>
                  </a:rPr>
                  <a:t> 28.9.3.4 in 802.11bf D1.0, where sync pad subfield is defined as:</a:t>
                </a: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174625" indent="-174625" algn="just" latinLnBrk="0">
                  <a:spcBef>
                    <a:spcPts val="600"/>
                  </a:spcBef>
                  <a:buSzPct val="120000"/>
                  <a:buNone/>
                  <a:defRPr/>
                </a:pPr>
                <a:r>
                  <a:rPr kumimoji="0" lang="en-US" sz="1800" b="0" kern="0" dirty="0" smtClean="0">
                    <a:cs typeface="Calibri" panose="020F0502020204030204" pitchFamily="34" charset="0"/>
                  </a:rPr>
                  <a:t>   The constraint on the sync field above implies that the value of </a:t>
                </a:r>
                <a14:m>
                  <m:oMath xmlns:m="http://schemas.openxmlformats.org/officeDocument/2006/math">
                    <m:sSub>
                      <m:sSubPr>
                        <m:ctrlPr>
                          <a:rPr kumimoji="0" lang="en-US" sz="1800" b="0" i="1" kern="0" smtClean="0">
                            <a:latin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cs typeface="Calibri" panose="020F0502020204030204" pitchFamily="34" charset="0"/>
                          </a:rPr>
                          <m:t>𝑇𝑅𝑁</m:t>
                        </m:r>
                      </m:e>
                      <m:sub>
                        <m:r>
                          <a:rPr kumimoji="0" lang="en-US" sz="1800" b="0" i="1" kern="0" smtClean="0">
                            <a:latin typeface="Cambria Math" panose="02040503050406030204" pitchFamily="18" charset="0"/>
                            <a:cs typeface="Calibri" panose="020F0502020204030204" pitchFamily="34" charset="0"/>
                          </a:rPr>
                          <m:t>𝐵𝐿</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sSub>
                      <m:sSubPr>
                        <m:ctrlP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𝑁</m:t>
                        </m:r>
                      </m:e>
                      <m: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𝑝𝑎𝑑</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sSub>
                      <m:sSubPr>
                        <m:ctrlP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𝑁</m:t>
                        </m:r>
                      </m:e>
                      <m: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𝑆𝑇𝐴</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sSub>
                      <m:sSubPr>
                        <m:ctrlP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𝐿</m:t>
                        </m:r>
                      </m:e>
                      <m: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𝑆𝑌𝑁𝐶</m:t>
                        </m:r>
                      </m:sub>
                    </m:sSub>
                    <m:r>
                      <a:rPr kumimoji="0" lang="en-US" sz="1800" b="0" i="1" kern="0" smtClean="0">
                        <a:latin typeface="Cambria Math" panose="02040503050406030204" pitchFamily="18" charset="0"/>
                        <a:ea typeface="Cambria Math" panose="02040503050406030204" pitchFamily="18" charset="0"/>
                        <a:cs typeface="Calibri" panose="020F0502020204030204" pitchFamily="34" charset="0"/>
                      </a:rPr>
                      <m:t>)</m:t>
                    </m:r>
                  </m:oMath>
                </a14:m>
                <a:r>
                  <a:rPr kumimoji="0" lang="en-US" sz="1800" b="0" kern="0" dirty="0" smtClean="0">
                    <a:cs typeface="Calibri" panose="020F0502020204030204" pitchFamily="34" charset="0"/>
                  </a:rPr>
                  <a:t> is a multiple of 512. Note that the facts in EDMG are: </a:t>
                </a:r>
              </a:p>
              <a:p>
                <a:pPr marL="174625" indent="-174625" algn="just" latinLnBrk="0">
                  <a:spcBef>
                    <a:spcPts val="6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1)  one SC block has 512 symbols for a channel width of 2.16 GHz; 2) the duration of an SC symbol block is constant for any channel width.</a:t>
                </a:r>
                <a:endParaRPr kumimoji="0" lang="en-US" sz="1800" b="0" kern="0" dirty="0">
                  <a:cs typeface="Calibri" panose="020F0502020204030204" pitchFamily="34" charset="0"/>
                </a:endParaRPr>
              </a:p>
              <a:p>
                <a:pPr algn="just" latinLnBrk="0">
                  <a:spcBef>
                    <a:spcPts val="600"/>
                  </a:spcBef>
                  <a:buSzPct val="120000"/>
                  <a:buFontTx/>
                  <a:buChar char="-"/>
                  <a:defRPr/>
                </a:pPr>
                <a:r>
                  <a:rPr kumimoji="0" lang="en-US" sz="1800" b="0" kern="0" dirty="0" smtClean="0">
                    <a:cs typeface="Calibri" panose="020F0502020204030204" pitchFamily="34" charset="0"/>
                  </a:rPr>
                  <a:t>This </a:t>
                </a:r>
                <a:r>
                  <a:rPr kumimoji="0" lang="en-US" sz="1800" b="0" kern="0" dirty="0" smtClean="0">
                    <a:cs typeface="Calibri" panose="020F0502020204030204" pitchFamily="34" charset="0"/>
                  </a:rPr>
                  <a:t>implies that the Sync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is an integer number of SC </a:t>
                </a:r>
                <a:r>
                  <a:rPr kumimoji="0" lang="en-US" sz="1800" b="0" kern="0" dirty="0" smtClean="0">
                    <a:cs typeface="Calibri" panose="020F0502020204030204" pitchFamily="34" charset="0"/>
                  </a:rPr>
                  <a:t>blocks. </a:t>
                </a:r>
                <a:r>
                  <a:rPr kumimoji="0" lang="en-US" sz="1800" b="0" kern="0" dirty="0">
                    <a:cs typeface="Calibri" panose="020F0502020204030204" pitchFamily="34" charset="0"/>
                  </a:rPr>
                  <a:t>The duration of the </a:t>
                </a:r>
                <a:r>
                  <a:rPr kumimoji="0" lang="en-US" sz="1800" b="0" kern="0" dirty="0" smtClean="0">
                    <a:cs typeface="Calibri" panose="020F0502020204030204" pitchFamily="34" charset="0"/>
                  </a:rPr>
                  <a:t>Sync </a:t>
                </a:r>
                <a:r>
                  <a:rPr kumimoji="0" lang="en-US" sz="1800" b="0" kern="0" dirty="0">
                    <a:cs typeface="Calibri" panose="020F0502020204030204" pitchFamily="34" charset="0"/>
                  </a:rPr>
                  <a:t>field can be calculated based on the correspondent number of SC symbol </a:t>
                </a:r>
                <a:r>
                  <a:rPr kumimoji="0" lang="en-US" sz="1800" b="0" kern="0" dirty="0" smtClean="0">
                    <a:cs typeface="Calibri" panose="020F0502020204030204" pitchFamily="34" charset="0"/>
                  </a:rPr>
                  <a:t>blocks.</a:t>
                </a:r>
                <a:endParaRPr kumimoji="0" lang="en-US" sz="1800" b="0" kern="0" dirty="0" smtClean="0">
                  <a:cs typeface="Calibri" panose="020F0502020204030204" pitchFamily="34" charset="0"/>
                </a:endParaRPr>
              </a:p>
              <a:p>
                <a:pPr algn="just" latinLnBrk="0">
                  <a:spcBef>
                    <a:spcPts val="600"/>
                  </a:spcBef>
                  <a:buSzPct val="120000"/>
                  <a:buFontTx/>
                  <a:buChar char="-"/>
                  <a:defRPr/>
                </a:pPr>
                <a:r>
                  <a:rPr kumimoji="0" lang="en-US" sz="1800" b="0" kern="0" dirty="0" smtClean="0">
                    <a:cs typeface="Calibri" panose="020F0502020204030204" pitchFamily="34" charset="0"/>
                  </a:rPr>
                  <a:t>The issue </a:t>
                </a:r>
                <a:r>
                  <a:rPr kumimoji="0" lang="en-US" sz="1800" b="0" kern="0" dirty="0" smtClean="0">
                    <a:cs typeface="Calibri" panose="020F0502020204030204" pitchFamily="34" charset="0"/>
                  </a:rPr>
                  <a:t>remained is </a:t>
                </a:r>
                <a:r>
                  <a:rPr kumimoji="0" lang="en-US" sz="1800" b="0" kern="0" dirty="0" smtClean="0">
                    <a:cs typeface="Calibri" panose="020F0502020204030204" pitchFamily="34" charset="0"/>
                  </a:rPr>
                  <a:t>how to relate a value set in PSDU Length field to </a:t>
                </a:r>
                <a:r>
                  <a:rPr kumimoji="0" lang="en-US" sz="1800" b="0" kern="0" dirty="0" smtClean="0">
                    <a:cs typeface="Calibri" panose="020F0502020204030204" pitchFamily="34" charset="0"/>
                  </a:rPr>
                  <a:t>both the Data field and the </a:t>
                </a:r>
                <a:r>
                  <a:rPr kumimoji="0" lang="en-US" sz="1800" b="0" kern="0" dirty="0" smtClean="0">
                    <a:cs typeface="Calibri" panose="020F0502020204030204" pitchFamily="34" charset="0"/>
                  </a:rPr>
                  <a:t>Sync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a:t>
                </a:r>
              </a:p>
            </p:txBody>
          </p:sp>
        </mc:Choice>
        <mc:Fallback>
          <p:sp>
            <p:nvSpPr>
              <p:cNvPr id="11" name="내용 개체 틀 2"/>
              <p:cNvSpPr txBox="1">
                <a:spLocks noRot="1" noChangeAspect="1" noMove="1" noResize="1" noEditPoints="1" noAdjustHandles="1" noChangeArrowheads="1" noChangeShapeType="1" noTextEdit="1"/>
              </p:cNvSpPr>
              <p:nvPr/>
            </p:nvSpPr>
            <p:spPr bwMode="auto">
              <a:xfrm>
                <a:off x="431086" y="1517887"/>
                <a:ext cx="8358027" cy="4890652"/>
              </a:xfrm>
              <a:prstGeom prst="rect">
                <a:avLst/>
              </a:prstGeom>
              <a:blipFill rotWithShape="0">
                <a:blip r:embed="rId2"/>
                <a:stretch>
                  <a:fillRect l="-802" t="-1122" r="-584" b="-99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2" name="Picture 1"/>
          <p:cNvPicPr>
            <a:picLocks noChangeAspect="1"/>
          </p:cNvPicPr>
          <p:nvPr/>
        </p:nvPicPr>
        <p:blipFill>
          <a:blip r:embed="rId3"/>
          <a:stretch>
            <a:fillRect/>
          </a:stretch>
        </p:blipFill>
        <p:spPr>
          <a:xfrm>
            <a:off x="783114" y="2286000"/>
            <a:ext cx="8184197" cy="1219200"/>
          </a:xfrm>
          <a:prstGeom prst="rect">
            <a:avLst/>
          </a:prstGeom>
        </p:spPr>
      </p:pic>
    </p:spTree>
    <p:extLst>
      <p:ext uri="{BB962C8B-B14F-4D97-AF65-F5344CB8AC3E}">
        <p14:creationId xmlns:p14="http://schemas.microsoft.com/office/powerpoint/2010/main" val="428675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57373" y="592851"/>
            <a:ext cx="8470740" cy="685800"/>
          </a:xfrm>
        </p:spPr>
        <p:txBody>
          <a:bodyPr/>
          <a:lstStyle/>
          <a:p>
            <a:r>
              <a:rPr lang="en-US" altLang="ko-KR" sz="2400" dirty="0" smtClean="0">
                <a:ea typeface="Gulim" panose="020B0600000101010101" pitchFamily="34" charset="-127"/>
              </a:rPr>
              <a:t>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a:t>
            </a:r>
            <a:r>
              <a:rPr lang="en-US" altLang="ko-KR" sz="2400" dirty="0" smtClean="0">
                <a:ea typeface="Gulim" panose="020B0600000101010101" pitchFamily="34" charset="-127"/>
              </a:rPr>
              <a:t>sensing unaware STAs</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5</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431086" y="1418863"/>
            <a:ext cx="8358027" cy="4890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buSzPct val="120000"/>
              <a:buFontTx/>
              <a:buChar char="-"/>
              <a:defRPr/>
            </a:pPr>
            <a:r>
              <a:rPr kumimoji="0" lang="en-US" sz="1800" b="0" kern="0" dirty="0" smtClean="0">
                <a:cs typeface="Calibri" panose="020F0502020204030204" pitchFamily="34" charset="0"/>
              </a:rPr>
              <a:t>When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a:t>
            </a:r>
            <a:r>
              <a:rPr kumimoji="0" lang="en-US" sz="1800" b="0" kern="0" dirty="0" smtClean="0">
                <a:cs typeface="Calibri" panose="020F0502020204030204" pitchFamily="34" charset="0"/>
              </a:rPr>
              <a:t>unaware STA detects the PSDU Length field and MCS field in the EDMG-Header-A field of an </a:t>
            </a:r>
            <a:r>
              <a:rPr kumimoji="0" lang="en-US" sz="1800" b="0" kern="0" dirty="0">
                <a:cs typeface="Calibri" panose="020F0502020204030204" pitchFamily="34" charset="0"/>
              </a:rPr>
              <a:t>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a:t>
            </a:r>
            <a:r>
              <a:rPr kumimoji="0" lang="en-US" sz="1800" b="0" kern="0" dirty="0" smtClean="0">
                <a:cs typeface="Calibri" panose="020F0502020204030204" pitchFamily="34" charset="0"/>
              </a:rPr>
              <a:t>sensing PPDU, the STA can calculate the duration of data field as in an EDMG SC PPDU, which is expected to be equal to the summation of the duration of the Data field and the duration of the Sync field in the </a:t>
            </a:r>
            <a:r>
              <a:rPr kumimoji="0" lang="en-US" sz="1800" b="0" kern="0" dirty="0">
                <a:cs typeface="Calibri" panose="020F0502020204030204" pitchFamily="34" charset="0"/>
              </a:rPr>
              <a:t>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a:t>
            </a:r>
            <a:r>
              <a:rPr kumimoji="0" lang="en-US" sz="1800" b="0" kern="0" dirty="0" smtClean="0">
                <a:cs typeface="Calibri" panose="020F0502020204030204" pitchFamily="34" charset="0"/>
              </a:rPr>
              <a:t>PPDU, as specified in 28.9.3.3.</a:t>
            </a: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339725" indent="-339725" algn="just" latinLnBrk="0">
              <a:spcBef>
                <a:spcPts val="600"/>
              </a:spcBef>
              <a:buSzPct val="120000"/>
              <a:buNone/>
              <a:defRPr/>
            </a:pPr>
            <a:r>
              <a:rPr kumimoji="0" lang="en-US" sz="1800" b="0" kern="0" dirty="0" smtClean="0">
                <a:cs typeface="Calibri" panose="020F0502020204030204" pitchFamily="34" charset="0"/>
              </a:rPr>
              <a:t>-    By </a:t>
            </a:r>
            <a:r>
              <a:rPr kumimoji="0" lang="en-US" sz="1800" b="0" kern="0" dirty="0">
                <a:cs typeface="Calibri" panose="020F0502020204030204" pitchFamily="34" charset="0"/>
              </a:rPr>
              <a:t>following the </a:t>
            </a:r>
            <a:r>
              <a:rPr kumimoji="0" lang="en-US" sz="1800" b="0" kern="0" dirty="0" smtClean="0">
                <a:cs typeface="Calibri" panose="020F0502020204030204" pitchFamily="34" charset="0"/>
              </a:rPr>
              <a:t>rules specified in EDMG, a value in the PSDU Length field should generate an integer number of SC symbol blocks, Note that as discussed above, each of the Data field and the Sync field in an EDMG </a:t>
            </a:r>
            <a:r>
              <a:rPr kumimoji="0" lang="en-US" sz="1800" b="0" kern="0" dirty="0" err="1" smtClean="0">
                <a:cs typeface="Calibri" panose="020F0502020204030204" pitchFamily="34" charset="0"/>
              </a:rPr>
              <a:t>multistatic</a:t>
            </a:r>
            <a:r>
              <a:rPr kumimoji="0" lang="en-US" sz="1800" b="0" kern="0" dirty="0" smtClean="0">
                <a:cs typeface="Calibri" panose="020F0502020204030204" pitchFamily="34" charset="0"/>
              </a:rPr>
              <a:t> sensing PPDU can generate an integer number of SC symbol blocks. </a:t>
            </a: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1559203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762000"/>
            <a:ext cx="8470740" cy="685800"/>
          </a:xfrm>
        </p:spPr>
        <p:txBody>
          <a:bodyPr/>
          <a:lstStyle/>
          <a:p>
            <a:r>
              <a:rPr lang="en-US" altLang="ko-KR" sz="2400" dirty="0" smtClean="0">
                <a:ea typeface="Gulim" panose="020B0600000101010101" pitchFamily="34" charset="-127"/>
              </a:rPr>
              <a:t>PSDU Length field in EDMG-Header-A of 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a:t>
            </a:r>
            <a:r>
              <a:rPr lang="en-US" altLang="ko-KR" sz="2400" dirty="0" smtClean="0">
                <a:ea typeface="Gulim" panose="020B0600000101010101" pitchFamily="34" charset="-127"/>
              </a:rPr>
              <a:t>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6</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p:sp>
        <p:nvSpPr>
          <p:cNvPr id="11" name="내용 개체 틀 2"/>
          <p:cNvSpPr txBox="1">
            <a:spLocks/>
          </p:cNvSpPr>
          <p:nvPr/>
        </p:nvSpPr>
        <p:spPr bwMode="auto">
          <a:xfrm>
            <a:off x="381000" y="1803355"/>
            <a:ext cx="8358027" cy="4368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spcAft>
                <a:spcPts val="600"/>
              </a:spcAft>
              <a:buSzPct val="120000"/>
              <a:buFontTx/>
              <a:buChar char="-"/>
              <a:defRPr/>
            </a:pPr>
            <a:r>
              <a:rPr kumimoji="0" lang="en-US" sz="1800" b="0" kern="0" dirty="0" smtClean="0">
                <a:cs typeface="Calibri" panose="020F0502020204030204" pitchFamily="34" charset="0"/>
              </a:rPr>
              <a:t>Denote a value in PSDU Length </a:t>
            </a:r>
            <a:r>
              <a:rPr kumimoji="0" lang="en-US" sz="1800" b="0" kern="0" dirty="0">
                <a:cs typeface="Calibri" panose="020F0502020204030204" pitchFamily="34" charset="0"/>
              </a:rPr>
              <a:t>field in EDMG-Header-A of an 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a:t>
            </a:r>
            <a:r>
              <a:rPr kumimoji="0" lang="en-US" sz="1800" b="0" kern="0" dirty="0" smtClean="0">
                <a:cs typeface="Calibri" panose="020F0502020204030204" pitchFamily="34" charset="0"/>
              </a:rPr>
              <a:t>PPDU as </a:t>
            </a:r>
          </a:p>
          <a:p>
            <a:pPr marL="0" indent="0" algn="just" latinLnBrk="0">
              <a:spcBef>
                <a:spcPts val="6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LENGTH = PSDU_LENGTH + SYNC_LENGTH</a:t>
            </a:r>
          </a:p>
          <a:p>
            <a:pPr marL="339725" indent="-339725" algn="just" latinLnBrk="0">
              <a:spcBef>
                <a:spcPts val="12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where PSDU_LENGTH and SYNC_LENGTH can generate Data field and Sync field, respectively by following the procedures of coding, modulation and symbol blocking defined in EDMG.          </a:t>
            </a:r>
            <a:endParaRPr kumimoji="0" lang="en-US" sz="1800" b="0" kern="0" dirty="0">
              <a:cs typeface="Calibri" panose="020F0502020204030204" pitchFamily="34" charset="0"/>
            </a:endParaRPr>
          </a:p>
          <a:p>
            <a:pPr algn="just" latinLnBrk="0">
              <a:spcBef>
                <a:spcPts val="600"/>
              </a:spcBef>
              <a:buSzPct val="120000"/>
              <a:buFontTx/>
              <a:buChar char="-"/>
              <a:defRPr/>
            </a:pPr>
            <a:r>
              <a:rPr kumimoji="0" lang="en-US" sz="1800" b="0" kern="0" dirty="0" smtClean="0">
                <a:cs typeface="Calibri" panose="020F0502020204030204" pitchFamily="34" charset="0"/>
              </a:rPr>
              <a:t>Since PSDU_LENGTH data may not be an exact integer number of data words as the input of an LDPC encoder and the modulated symbols after coding and modulation may not be suitable for an exact integer number SC symbol blocks, data word padding and symbol padding are needed.</a:t>
            </a:r>
          </a:p>
          <a:p>
            <a:pPr algn="just" latinLnBrk="0">
              <a:spcBef>
                <a:spcPts val="600"/>
              </a:spcBef>
              <a:buSzPct val="120000"/>
              <a:buFontTx/>
              <a:buChar char="-"/>
              <a:defRPr/>
            </a:pPr>
            <a:r>
              <a:rPr kumimoji="0" lang="en-US" sz="1800" b="0" kern="0" dirty="0" smtClean="0">
                <a:cs typeface="Calibri" panose="020F0502020204030204" pitchFamily="34" charset="0"/>
              </a:rPr>
              <a:t>Therefore, this adds a constraint to SYNC_LENGTH. By following </a:t>
            </a:r>
            <a:r>
              <a:rPr kumimoji="0" lang="en-US" sz="1800" b="0" kern="0" dirty="0">
                <a:cs typeface="Calibri" panose="020F0502020204030204" pitchFamily="34" charset="0"/>
              </a:rPr>
              <a:t>the procedures of coding, modulation and symbol blocking defined in </a:t>
            </a:r>
            <a:r>
              <a:rPr kumimoji="0" lang="en-US" sz="1800" b="0" kern="0" dirty="0" smtClean="0">
                <a:cs typeface="Calibri" panose="020F0502020204030204" pitchFamily="34" charset="0"/>
              </a:rPr>
              <a:t>EDMG, SYNC_LENGTH (in octets) data should be </a:t>
            </a:r>
            <a:r>
              <a:rPr kumimoji="0" lang="en-US" sz="1800" b="0" kern="0" dirty="0">
                <a:cs typeface="Calibri" panose="020F0502020204030204" pitchFamily="34" charset="0"/>
              </a:rPr>
              <a:t>an exact integer number of data words </a:t>
            </a:r>
            <a:r>
              <a:rPr kumimoji="0" lang="en-US" sz="1800" b="0" kern="0" dirty="0" smtClean="0">
                <a:cs typeface="Calibri" panose="020F0502020204030204" pitchFamily="34" charset="0"/>
              </a:rPr>
              <a:t>and should generate </a:t>
            </a:r>
            <a:r>
              <a:rPr kumimoji="0" lang="en-US" sz="1800" b="0" kern="0" dirty="0">
                <a:cs typeface="Calibri" panose="020F0502020204030204" pitchFamily="34" charset="0"/>
              </a:rPr>
              <a:t>an exact integer number SC symbol </a:t>
            </a:r>
            <a:r>
              <a:rPr kumimoji="0" lang="en-US" sz="1800" b="0" kern="0" dirty="0" smtClean="0">
                <a:cs typeface="Calibri" panose="020F0502020204030204" pitchFamily="34" charset="0"/>
              </a:rPr>
              <a:t>blocks.</a:t>
            </a:r>
            <a:endParaRPr kumimoji="0" lang="en-US" sz="1800" b="0" kern="0" dirty="0">
              <a:cs typeface="Calibri" panose="020F0502020204030204" pitchFamily="34" charset="0"/>
            </a:endParaRPr>
          </a:p>
          <a:p>
            <a:pPr marL="0" indent="0" algn="just" latinLnBrk="0">
              <a:spcBef>
                <a:spcPts val="600"/>
              </a:spcBef>
              <a:buSzPct val="120000"/>
              <a:buNone/>
              <a:defRPr/>
            </a:pPr>
            <a:endParaRPr kumimoji="0" lang="en-US" sz="1800" b="0" kern="0" dirty="0" smtClean="0">
              <a:cs typeface="Calibri" panose="020F0502020204030204" pitchFamily="34" charset="0"/>
            </a:endParaRPr>
          </a:p>
          <a:p>
            <a:pPr marL="0" indent="0" algn="just" latinLnBrk="0">
              <a:spcBef>
                <a:spcPts val="600"/>
              </a:spcBef>
              <a:buSzPct val="120000"/>
              <a:buNone/>
              <a:defRPr/>
            </a:pPr>
            <a:endParaRPr kumimoji="0" lang="en-US" sz="1800" b="0" kern="0" dirty="0">
              <a:cs typeface="Calibri" panose="020F0502020204030204" pitchFamily="34" charset="0"/>
            </a:endParaRPr>
          </a:p>
        </p:txBody>
      </p:sp>
    </p:spTree>
    <p:extLst>
      <p:ext uri="{BB962C8B-B14F-4D97-AF65-F5344CB8AC3E}">
        <p14:creationId xmlns:p14="http://schemas.microsoft.com/office/powerpoint/2010/main" val="851027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762000"/>
            <a:ext cx="8470740" cy="685800"/>
          </a:xfrm>
        </p:spPr>
        <p:txBody>
          <a:bodyPr/>
          <a:lstStyle/>
          <a:p>
            <a:r>
              <a:rPr lang="en-US" altLang="ko-KR" sz="2400" dirty="0" smtClean="0">
                <a:ea typeface="Gulim" panose="020B0600000101010101" pitchFamily="34" charset="-127"/>
              </a:rPr>
              <a:t>Calculation of SYNC_LENGTH based on a Sync field </a:t>
            </a:r>
            <a:r>
              <a:rPr lang="en-US" altLang="ko-KR" sz="2400" dirty="0" smtClean="0">
                <a:ea typeface="Gulim" panose="020B0600000101010101" pitchFamily="34" charset="-127"/>
              </a:rPr>
              <a:t>in </a:t>
            </a:r>
            <a:r>
              <a:rPr lang="en-US" altLang="ko-KR" sz="2400" dirty="0" smtClean="0">
                <a:ea typeface="Gulim" panose="020B0600000101010101" pitchFamily="34" charset="-127"/>
              </a:rPr>
              <a:t>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a:t>
            </a:r>
            <a:r>
              <a:rPr lang="en-US" altLang="ko-KR" sz="2400" dirty="0" smtClean="0">
                <a:ea typeface="Gulim" panose="020B0600000101010101" pitchFamily="34" charset="-127"/>
              </a:rPr>
              <a:t>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7</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mc:AlternateContent xmlns:mc="http://schemas.openxmlformats.org/markup-compatibility/2006">
        <mc:Choice xmlns:a14="http://schemas.microsoft.com/office/drawing/2010/main" Requires="a14">
          <p:sp>
            <p:nvSpPr>
              <p:cNvPr id="11" name="내용 개체 틀 2"/>
              <p:cNvSpPr txBox="1">
                <a:spLocks/>
              </p:cNvSpPr>
              <p:nvPr/>
            </p:nvSpPr>
            <p:spPr bwMode="auto">
              <a:xfrm>
                <a:off x="381000" y="1803355"/>
                <a:ext cx="8623140" cy="46720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spcAft>
                    <a:spcPts val="600"/>
                  </a:spcAft>
                  <a:buSzPct val="120000"/>
                  <a:buFontTx/>
                  <a:buChar char="-"/>
                  <a:defRPr/>
                </a:pPr>
                <a:r>
                  <a:rPr kumimoji="0" lang="en-US" sz="1800" b="0" kern="0" dirty="0" smtClean="0">
                    <a:cs typeface="Calibri" panose="020F0502020204030204" pitchFamily="34" charset="0"/>
                  </a:rPr>
                  <a:t>Define </a:t>
                </a:r>
                <a:r>
                  <a:rPr kumimoji="0" lang="en-US" sz="1800" b="0" kern="0" dirty="0" smtClean="0">
                    <a:cs typeface="Calibri" panose="020F0502020204030204" pitchFamily="34" charset="0"/>
                  </a:rPr>
                  <a:t>the length of the Sync </a:t>
                </a:r>
                <a:r>
                  <a:rPr kumimoji="0" lang="en-US" sz="1800" b="0" kern="0" dirty="0" smtClean="0">
                    <a:cs typeface="Calibri" panose="020F0502020204030204" pitchFamily="34" charset="0"/>
                  </a:rPr>
                  <a:t>field </a:t>
                </a:r>
                <a:r>
                  <a:rPr kumimoji="0" lang="en-US" sz="1800" b="0" kern="0" dirty="0">
                    <a:cs typeface="Calibri" panose="020F0502020204030204" pitchFamily="34" charset="0"/>
                  </a:rPr>
                  <a:t>in </a:t>
                </a:r>
                <a:r>
                  <a:rPr kumimoji="0" lang="en-US" sz="1800" b="0" kern="0" dirty="0" smtClean="0">
                    <a:cs typeface="Calibri" panose="020F0502020204030204" pitchFamily="34" charset="0"/>
                  </a:rPr>
                  <a:t>an </a:t>
                </a:r>
                <a:r>
                  <a:rPr kumimoji="0" lang="en-US" sz="1800" b="0" kern="0" dirty="0">
                    <a:cs typeface="Calibri" panose="020F0502020204030204" pitchFamily="34" charset="0"/>
                  </a:rPr>
                  <a:t>EDMG </a:t>
                </a:r>
                <a:r>
                  <a:rPr kumimoji="0" lang="en-US" sz="1800" b="0" kern="0" dirty="0" err="1">
                    <a:cs typeface="Calibri" panose="020F0502020204030204" pitchFamily="34" charset="0"/>
                  </a:rPr>
                  <a:t>multistatic</a:t>
                </a:r>
                <a:r>
                  <a:rPr kumimoji="0" lang="en-US" sz="1800" b="0" kern="0" dirty="0">
                    <a:cs typeface="Calibri" panose="020F0502020204030204" pitchFamily="34" charset="0"/>
                  </a:rPr>
                  <a:t> sensing </a:t>
                </a:r>
                <a:r>
                  <a:rPr kumimoji="0" lang="en-US" sz="1800" b="0" kern="0" dirty="0" smtClean="0">
                    <a:cs typeface="Calibri" panose="020F0502020204030204" pitchFamily="34" charset="0"/>
                  </a:rPr>
                  <a:t>PPDU to be equal to the length of </a:t>
                </a:r>
                <a14:m>
                  <m:oMath xmlns:m="http://schemas.openxmlformats.org/officeDocument/2006/math">
                    <m:sSub>
                      <m:sSubPr>
                        <m:ctrlPr>
                          <a:rPr kumimoji="0" lang="en-US" sz="1800" b="0" i="1" kern="0" smtClean="0">
                            <a:latin typeface="Cambria Math" panose="02040503050406030204" pitchFamily="18" charset="0"/>
                            <a:cs typeface="Calibri" panose="020F0502020204030204" pitchFamily="34" charset="0"/>
                          </a:rPr>
                        </m:ctrlPr>
                      </m:sSubPr>
                      <m:e>
                        <m:r>
                          <a:rPr kumimoji="0" lang="en-US" sz="1800" b="0" i="1" kern="0" smtClean="0">
                            <a:latin typeface="Cambria Math" panose="02040503050406030204" pitchFamily="18" charset="0"/>
                            <a:cs typeface="Calibri" panose="020F0502020204030204" pitchFamily="34" charset="0"/>
                          </a:rPr>
                          <m:t>𝑁</m:t>
                        </m:r>
                      </m:e>
                      <m:sub>
                        <m:r>
                          <a:rPr kumimoji="0" lang="en-US" sz="1800" b="0" i="1" kern="0" smtClean="0">
                            <a:latin typeface="Cambria Math" panose="02040503050406030204" pitchFamily="18" charset="0"/>
                            <a:cs typeface="Calibri" panose="020F0502020204030204" pitchFamily="34" charset="0"/>
                          </a:rPr>
                          <m:t>𝑏𝑙𝑘</m:t>
                        </m:r>
                        <m:r>
                          <a:rPr kumimoji="0" lang="en-US" sz="1800" b="0" i="1" kern="0" smtClean="0">
                            <a:latin typeface="Cambria Math" panose="02040503050406030204" pitchFamily="18" charset="0"/>
                            <a:cs typeface="Calibri" panose="020F0502020204030204" pitchFamily="34" charset="0"/>
                          </a:rPr>
                          <m:t>_</m:t>
                        </m:r>
                        <m:r>
                          <a:rPr kumimoji="0" lang="en-US" sz="1800" b="0" i="1" kern="0" smtClean="0">
                            <a:latin typeface="Cambria Math" panose="02040503050406030204" pitchFamily="18" charset="0"/>
                            <a:cs typeface="Calibri" panose="020F0502020204030204" pitchFamily="34" charset="0"/>
                          </a:rPr>
                          <m:t>𝑆𝑌𝑁𝐶</m:t>
                        </m:r>
                      </m:sub>
                    </m:sSub>
                  </m:oMath>
                </a14:m>
                <a:r>
                  <a:rPr kumimoji="0" lang="en-US" sz="1800" b="0" kern="0" dirty="0" smtClean="0">
                    <a:cs typeface="Calibri" panose="020F0502020204030204" pitchFamily="34" charset="0"/>
                  </a:rPr>
                  <a:t> SC symbol blocks.</a:t>
                </a:r>
              </a:p>
              <a:p>
                <a:pPr algn="just" latinLnBrk="0">
                  <a:spcBef>
                    <a:spcPts val="1200"/>
                  </a:spcBef>
                  <a:buSzPct val="120000"/>
                  <a:buFontTx/>
                  <a:buChar char="-"/>
                  <a:defRPr/>
                </a:pPr>
                <a:r>
                  <a:rPr kumimoji="0" lang="en-US" sz="1800" b="0" kern="0" dirty="0" smtClean="0">
                    <a:cs typeface="Calibri" panose="020F0502020204030204" pitchFamily="34" charset="0"/>
                  </a:rPr>
                  <a:t>The number of </a:t>
                </a:r>
                <a:r>
                  <a:rPr kumimoji="0" lang="en-US" sz="1800" b="0" kern="0" dirty="0" err="1" smtClean="0">
                    <a:cs typeface="Calibri" panose="020F0502020204030204" pitchFamily="34" charset="0"/>
                  </a:rPr>
                  <a:t>codewords</a:t>
                </a:r>
                <a:r>
                  <a:rPr kumimoji="0" lang="en-US" sz="1800" b="0" kern="0" dirty="0" smtClean="0">
                    <a:cs typeface="Calibri" panose="020F0502020204030204" pitchFamily="34" charset="0"/>
                  </a:rPr>
                  <a:t> corresponding to </a:t>
                </a:r>
                <a14:m>
                  <m:oMath xmlns:m="http://schemas.openxmlformats.org/officeDocument/2006/math">
                    <m:sSub>
                      <m:sSubPr>
                        <m:ctrlPr>
                          <a:rPr lang="en-US" sz="1800" i="1"/>
                        </m:ctrlPr>
                      </m:sSubPr>
                      <m:e>
                        <m:r>
                          <a:rPr lang="en-GB" sz="1800" i="1"/>
                          <m:t>𝑁</m:t>
                        </m:r>
                      </m:e>
                      <m:sub>
                        <m:r>
                          <a:rPr lang="en-GB" sz="1800" i="1"/>
                          <m:t>𝑏𝑙𝑘</m:t>
                        </m:r>
                        <m:r>
                          <a:rPr lang="en-GB" sz="1800" i="1"/>
                          <m:t>_</m:t>
                        </m:r>
                        <m:r>
                          <a:rPr lang="en-GB" sz="1800" i="1"/>
                          <m:t>𝑆𝑌𝑁𝐶</m:t>
                        </m:r>
                      </m:sub>
                    </m:sSub>
                  </m:oMath>
                </a14:m>
                <a:r>
                  <a:rPr lang="en-GB" sz="1800" dirty="0"/>
                  <a:t> </a:t>
                </a:r>
                <a:r>
                  <a:rPr lang="en-GB" sz="1800" b="0" dirty="0"/>
                  <a:t>SC symbol blocks</a:t>
                </a:r>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𝐶𝑊</m:t>
                        </m:r>
                        <m:r>
                          <a:rPr lang="en-US" sz="1800" i="1">
                            <a:latin typeface="Cambria Math" panose="02040503050406030204" pitchFamily="18" charset="0"/>
                          </a:rPr>
                          <m:t>_</m:t>
                        </m:r>
                        <m:r>
                          <a:rPr lang="en-US" sz="1800" i="1">
                            <a:latin typeface="Cambria Math" panose="02040503050406030204" pitchFamily="18" charset="0"/>
                          </a:rPr>
                          <m:t>𝑆𝑌𝑁𝐶</m:t>
                        </m:r>
                      </m:sub>
                    </m:sSub>
                  </m:oMath>
                </a14:m>
                <a:r>
                  <a:rPr kumimoji="0" lang="en-US" sz="1800" b="0" kern="0" dirty="0" smtClean="0">
                    <a:cs typeface="Calibri" panose="020F0502020204030204" pitchFamily="34" charset="0"/>
                  </a:rPr>
                  <a:t>, can be calculated as</a:t>
                </a:r>
              </a:p>
              <a:p>
                <a:pPr marL="0" indent="0" algn="just" latinLnBrk="0">
                  <a:spcBef>
                    <a:spcPts val="1200"/>
                  </a:spcBef>
                  <a:buSzPct val="120000"/>
                  <a:buNone/>
                  <a:defRPr/>
                </a:pPr>
                <a:r>
                  <a:rPr kumimoji="0" lang="en-US" sz="1800" b="0" kern="0" dirty="0">
                    <a:cs typeface="Calibri" panose="020F0502020204030204" pitchFamily="34" charset="0"/>
                  </a:rPr>
                  <a:t> </a:t>
                </a:r>
                <a:r>
                  <a:rPr kumimoji="0" lang="en-US" sz="1800" b="0" kern="0" dirty="0" smtClean="0">
                    <a:cs typeface="Calibri" panose="020F0502020204030204" pitchFamily="34" charset="0"/>
                  </a:rPr>
                  <a:t>      </a:t>
                </a:r>
                <a14:m>
                  <m:oMath xmlns:m="http://schemas.openxmlformats.org/officeDocument/2006/math">
                    <m:sSub>
                      <m:sSubPr>
                        <m:ctrlPr>
                          <a:rPr lang="en-US" sz="1800" i="1"/>
                        </m:ctrlPr>
                      </m:sSubPr>
                      <m:e>
                        <m:r>
                          <a:rPr lang="en-US" sz="1800" i="1"/>
                          <m:t>𝑁</m:t>
                        </m:r>
                      </m:e>
                      <m:sub>
                        <m:r>
                          <a:rPr lang="en-US" sz="1800" i="1"/>
                          <m:t>𝐶𝑊</m:t>
                        </m:r>
                        <m:r>
                          <a:rPr lang="en-US" sz="1800" i="1"/>
                          <m:t>_</m:t>
                        </m:r>
                        <m:r>
                          <a:rPr lang="en-US" sz="1800" i="1"/>
                          <m:t>𝑆𝑌𝑁𝐶</m:t>
                        </m:r>
                      </m:sub>
                    </m:sSub>
                    <m:r>
                      <a:rPr lang="en-US" sz="1800" i="1"/>
                      <m:t>=(512−</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𝐺𝐼</m:t>
                        </m:r>
                      </m:sub>
                    </m:sSub>
                    <m:r>
                      <a:rPr lang="en-US" sz="1800" i="1"/>
                      <m:t>)×</m:t>
                    </m:r>
                    <m:sSub>
                      <m:sSubPr>
                        <m:ctrlPr>
                          <a:rPr lang="en-US" sz="180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𝑏𝑙𝑘</m:t>
                        </m:r>
                        <m:r>
                          <a:rPr lang="en-US" sz="1800" b="0" i="1" smtClean="0">
                            <a:latin typeface="Cambria Math" panose="02040503050406030204" pitchFamily="18" charset="0"/>
                          </a:rPr>
                          <m:t>_</m:t>
                        </m:r>
                        <m:r>
                          <a:rPr lang="en-US" sz="1800" b="0" i="1" smtClean="0">
                            <a:latin typeface="Cambria Math" panose="02040503050406030204" pitchFamily="18" charset="0"/>
                          </a:rPr>
                          <m:t>𝑆𝑌𝑁𝐶</m:t>
                        </m:r>
                      </m:sub>
                    </m:sSub>
                    <m:r>
                      <a:rPr lang="en-US" sz="1800" i="1"/>
                      <m:t>×</m:t>
                    </m:r>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𝐶𝐵𝑃𝑆</m:t>
                        </m:r>
                      </m:sub>
                    </m:sSub>
                    <m:r>
                      <a:rPr lang="en-US" sz="1800" i="1"/>
                      <m:t>×</m:t>
                    </m:r>
                    <m:sSub>
                      <m:sSubPr>
                        <m:ctrlPr>
                          <a:rPr lang="en-US" sz="1800" i="1"/>
                        </m:ctrlPr>
                      </m:sSubPr>
                      <m:e>
                        <m:r>
                          <a:rPr lang="en-US" sz="1800" i="1"/>
                          <m:t>𝑁</m:t>
                        </m:r>
                      </m:e>
                      <m:sub>
                        <m:r>
                          <a:rPr lang="en-US" sz="1800" i="1"/>
                          <m:t>𝐶𝐵</m:t>
                        </m:r>
                      </m:sub>
                    </m:sSub>
                    <m:r>
                      <a:rPr lang="en-US" sz="1800" i="1"/>
                      <m:t>/</m:t>
                    </m:r>
                    <m:sSub>
                      <m:sSubPr>
                        <m:ctrlPr>
                          <a:rPr lang="en-US" sz="1800" i="1"/>
                        </m:ctrlPr>
                      </m:sSubPr>
                      <m:e>
                        <m:r>
                          <a:rPr lang="en-US" sz="1800" i="1"/>
                          <m:t>𝐿</m:t>
                        </m:r>
                      </m:e>
                      <m:sub>
                        <m:r>
                          <a:rPr lang="en-US" sz="1800" i="1"/>
                          <m:t>𝐶𝑊</m:t>
                        </m:r>
                      </m:sub>
                    </m:sSub>
                  </m:oMath>
                </a14:m>
                <a:endParaRPr kumimoji="0" lang="en-US" sz="1800" b="0" kern="0" dirty="0" smtClean="0">
                  <a:cs typeface="Calibri" panose="020F0502020204030204" pitchFamily="34" charset="0"/>
                </a:endParaRPr>
              </a:p>
              <a:p>
                <a:pPr marL="0" indent="0" algn="just" latinLnBrk="0">
                  <a:spcBef>
                    <a:spcPts val="1200"/>
                  </a:spcBef>
                  <a:buSzPct val="120000"/>
                  <a:buNone/>
                  <a:defRPr/>
                </a:pPr>
                <a:r>
                  <a:rPr kumimoji="0" lang="en-US" sz="1800" b="0" kern="0" dirty="0">
                    <a:cs typeface="Calibri" panose="020F0502020204030204" pitchFamily="34" charset="0"/>
                  </a:rPr>
                  <a:t>w</a:t>
                </a:r>
                <a:r>
                  <a:rPr kumimoji="0" lang="en-US" sz="1800" b="0" kern="0" dirty="0" smtClean="0">
                    <a:cs typeface="Calibri" panose="020F0502020204030204" pitchFamily="34" charset="0"/>
                  </a:rPr>
                  <a:t>here </a:t>
                </a:r>
                <a14:m>
                  <m:oMath xmlns:m="http://schemas.openxmlformats.org/officeDocument/2006/math">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𝐺𝐼</m:t>
                        </m:r>
                      </m:sub>
                    </m:sSub>
                  </m:oMath>
                </a14:m>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𝐶𝐵𝑃𝑆</m:t>
                        </m:r>
                      </m:sub>
                    </m:sSub>
                  </m:oMath>
                </a14:m>
                <a:r>
                  <a:rPr kumimoji="0" lang="en-US" sz="1800" b="0" kern="0" dirty="0" smtClean="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i="1">
                            <a:latin typeface="Cambria Math" panose="02040503050406030204" pitchFamily="18" charset="0"/>
                          </a:rPr>
                          <m:t>𝐶𝐵</m:t>
                        </m:r>
                      </m:sub>
                    </m:sSub>
                  </m:oMath>
                </a14:m>
                <a:r>
                  <a:rPr kumimoji="0" lang="en-US" sz="1800" b="0" kern="0" dirty="0" smtClean="0">
                    <a:cs typeface="Calibri" panose="020F0502020204030204" pitchFamily="34" charset="0"/>
                  </a:rPr>
                  <a:t> and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i="1">
                            <a:latin typeface="Cambria Math" panose="02040503050406030204" pitchFamily="18" charset="0"/>
                          </a:rPr>
                          <m:t>𝐶𝑊</m:t>
                        </m:r>
                      </m:sub>
                    </m:sSub>
                  </m:oMath>
                </a14:m>
                <a:r>
                  <a:rPr kumimoji="0" lang="en-US" sz="1800" b="0" kern="0" dirty="0" smtClean="0">
                    <a:cs typeface="Calibri" panose="020F0502020204030204" pitchFamily="34" charset="0"/>
                  </a:rPr>
                  <a:t> are the GI length, coded bit per modulation symbol, number of bounded channels and </a:t>
                </a:r>
                <a:r>
                  <a:rPr kumimoji="0" lang="en-US" sz="1800" b="0" kern="0" dirty="0" err="1" smtClean="0">
                    <a:cs typeface="Calibri" panose="020F0502020204030204" pitchFamily="34" charset="0"/>
                  </a:rPr>
                  <a:t>codeword</a:t>
                </a:r>
                <a:r>
                  <a:rPr kumimoji="0" lang="en-US" sz="1800" b="0" kern="0" dirty="0" smtClean="0">
                    <a:cs typeface="Calibri" panose="020F0502020204030204" pitchFamily="34" charset="0"/>
                  </a:rPr>
                  <a:t> length, respectively.</a:t>
                </a:r>
              </a:p>
              <a:p>
                <a:pPr marL="0" indent="0" algn="just" latinLnBrk="0">
                  <a:spcBef>
                    <a:spcPts val="600"/>
                  </a:spcBef>
                  <a:buSzPct val="120000"/>
                  <a:buNone/>
                  <a:defRPr/>
                </a:pPr>
                <a:r>
                  <a:rPr kumimoji="0" lang="en-US" sz="1800" b="0" kern="0" dirty="0" smtClean="0">
                    <a:cs typeface="Calibri" panose="020F0502020204030204" pitchFamily="34" charset="0"/>
                  </a:rPr>
                  <a:t>-     </a:t>
                </a:r>
                <a14:m>
                  <m:oMath xmlns:m="http://schemas.openxmlformats.org/officeDocument/2006/math">
                    <m:r>
                      <a:rPr lang="en-US" sz="1800" i="1"/>
                      <m:t>𝑆𝑌𝑁𝐶</m:t>
                    </m:r>
                    <m:r>
                      <a:rPr lang="en-US" sz="1800" i="1"/>
                      <m:t>_</m:t>
                    </m:r>
                    <m:r>
                      <a:rPr lang="en-US" sz="1800" i="1"/>
                      <m:t>𝐿𝐸𝑁𝐺𝑇𝐻</m:t>
                    </m:r>
                    <m:r>
                      <a:rPr lang="en-US" sz="1800" i="1"/>
                      <m:t>=</m:t>
                    </m:r>
                    <m:sSub>
                      <m:sSubPr>
                        <m:ctrlPr>
                          <a:rPr lang="en-US" sz="1800" i="1"/>
                        </m:ctrlPr>
                      </m:sSubPr>
                      <m:e>
                        <m:r>
                          <a:rPr lang="en-US" sz="1800" i="1"/>
                          <m:t>𝑁</m:t>
                        </m:r>
                      </m:e>
                      <m:sub>
                        <m:r>
                          <a:rPr lang="en-US" sz="1800" i="1"/>
                          <m:t>𝐶𝑊</m:t>
                        </m:r>
                        <m:r>
                          <a:rPr lang="en-US" sz="1800" i="1"/>
                          <m:t>_</m:t>
                        </m:r>
                        <m:r>
                          <a:rPr lang="en-US" sz="1800" i="1"/>
                          <m:t>𝑆𝑌𝑁𝐶</m:t>
                        </m:r>
                      </m:sub>
                    </m:sSub>
                    <m:r>
                      <a:rPr lang="en-US" sz="1800" i="1"/>
                      <m:t>∙</m:t>
                    </m:r>
                    <m:f>
                      <m:fPr>
                        <m:ctrlPr>
                          <a:rPr lang="en-US" sz="1800" i="1"/>
                        </m:ctrlPr>
                      </m:fPr>
                      <m:num>
                        <m:sSub>
                          <m:sSubPr>
                            <m:ctrlPr>
                              <a:rPr lang="en-US" sz="1800" i="1"/>
                            </m:ctrlPr>
                          </m:sSubPr>
                          <m:e>
                            <m:r>
                              <a:rPr lang="en-US" sz="1800" i="1"/>
                              <m:t>𝐿</m:t>
                            </m:r>
                          </m:e>
                          <m:sub>
                            <m:r>
                              <a:rPr lang="en-US" sz="1800" i="1"/>
                              <m:t>𝐶𝑊</m:t>
                            </m:r>
                          </m:sub>
                        </m:sSub>
                      </m:num>
                      <m:den>
                        <m:r>
                          <a:rPr lang="en-US" sz="1800" i="1"/>
                          <m:t>𝜌</m:t>
                        </m:r>
                      </m:den>
                    </m:f>
                    <m:r>
                      <a:rPr lang="en-US" sz="1800" i="1"/>
                      <m:t>∙</m:t>
                    </m:r>
                    <m:r>
                      <a:rPr lang="en-US" sz="1800" i="1"/>
                      <m:t>𝑅</m:t>
                    </m:r>
                    <m:r>
                      <a:rPr lang="en-US" sz="1800" i="1"/>
                      <m:t>/8</m:t>
                    </m:r>
                  </m:oMath>
                </a14:m>
                <a:endParaRPr kumimoji="0" lang="en-US" sz="1800" b="0" kern="0" dirty="0" smtClean="0">
                  <a:cs typeface="Calibri" panose="020F0502020204030204" pitchFamily="34" charset="0"/>
                </a:endParaRPr>
              </a:p>
              <a:p>
                <a:pPr marL="0" indent="0" algn="just" latinLnBrk="0">
                  <a:spcBef>
                    <a:spcPts val="600"/>
                  </a:spcBef>
                  <a:buSzPct val="120000"/>
                  <a:buNone/>
                  <a:defRPr/>
                </a:pPr>
                <a:r>
                  <a:rPr kumimoji="0" lang="en-US" sz="1800" b="0" kern="0" dirty="0">
                    <a:cs typeface="Calibri" panose="020F0502020204030204" pitchFamily="34" charset="0"/>
                  </a:rPr>
                  <a:t>w</a:t>
                </a:r>
                <a:r>
                  <a:rPr kumimoji="0" lang="en-US" sz="1800" b="0" kern="0" dirty="0" smtClean="0">
                    <a:cs typeface="Calibri" panose="020F0502020204030204" pitchFamily="34" charset="0"/>
                  </a:rPr>
                  <a:t>here R is the code rate and </a:t>
                </a:r>
                <a:r>
                  <a:rPr kumimoji="0" lang="el-GR" sz="1800" b="0" kern="0" dirty="0" smtClean="0">
                    <a:latin typeface="Calibri" panose="020F0502020204030204" pitchFamily="34" charset="0"/>
                    <a:cs typeface="Calibri" panose="020F0502020204030204" pitchFamily="34" charset="0"/>
                  </a:rPr>
                  <a:t>ρ</a:t>
                </a:r>
                <a:r>
                  <a:rPr kumimoji="0" lang="en-US" sz="1800" b="0" kern="0" dirty="0" smtClean="0">
                    <a:latin typeface="Calibri" panose="020F0502020204030204" pitchFamily="34" charset="0"/>
                    <a:cs typeface="Calibri" panose="020F0502020204030204" pitchFamily="34" charset="0"/>
                  </a:rPr>
                  <a:t> is the repetition factor.</a:t>
                </a:r>
              </a:p>
              <a:p>
                <a:pPr algn="just" latinLnBrk="0">
                  <a:spcBef>
                    <a:spcPts val="600"/>
                  </a:spcBef>
                  <a:buSzPct val="120000"/>
                  <a:buFontTx/>
                  <a:buChar char="-"/>
                  <a:defRPr/>
                </a:pPr>
                <a:r>
                  <a:rPr kumimoji="0" lang="en-US" sz="1800" b="0" kern="0" dirty="0" smtClean="0">
                    <a:latin typeface="Calibri" panose="020F0502020204030204" pitchFamily="34" charset="0"/>
                    <a:cs typeface="Calibri" panose="020F0502020204030204" pitchFamily="34" charset="0"/>
                  </a:rPr>
                  <a:t>The value set in the PSDU Length field in EDMG-Header-A in an EDMG </a:t>
                </a:r>
                <a:r>
                  <a:rPr kumimoji="0" lang="en-US" sz="1800" b="0" kern="0" dirty="0" err="1" smtClean="0">
                    <a:latin typeface="Calibri" panose="020F0502020204030204" pitchFamily="34" charset="0"/>
                    <a:cs typeface="Calibri" panose="020F0502020204030204" pitchFamily="34" charset="0"/>
                  </a:rPr>
                  <a:t>multistatic</a:t>
                </a:r>
                <a:r>
                  <a:rPr kumimoji="0" lang="en-US" sz="1800" b="0" kern="0" dirty="0" smtClean="0">
                    <a:latin typeface="Calibri" panose="020F0502020204030204" pitchFamily="34" charset="0"/>
                    <a:cs typeface="Calibri" panose="020F0502020204030204" pitchFamily="34" charset="0"/>
                  </a:rPr>
                  <a:t> sensing </a:t>
                </a:r>
                <a:r>
                  <a:rPr kumimoji="0" lang="en-US" sz="1800" b="0" kern="0" dirty="0">
                    <a:latin typeface="Calibri" panose="020F0502020204030204" pitchFamily="34" charset="0"/>
                    <a:cs typeface="Calibri" panose="020F0502020204030204" pitchFamily="34" charset="0"/>
                  </a:rPr>
                  <a:t>PPDU equals:  </a:t>
                </a:r>
                <a:endParaRPr kumimoji="0" lang="en-US" sz="1800" b="0" kern="0" dirty="0" smtClean="0">
                  <a:latin typeface="Calibri" panose="020F0502020204030204" pitchFamily="34" charset="0"/>
                  <a:cs typeface="Calibri" panose="020F0502020204030204" pitchFamily="34" charset="0"/>
                </a:endParaRPr>
              </a:p>
              <a:p>
                <a:pPr marL="0" indent="0" algn="just" latinLnBrk="0">
                  <a:spcBef>
                    <a:spcPts val="600"/>
                  </a:spcBef>
                  <a:buSzPct val="120000"/>
                  <a:buNone/>
                  <a:defRPr/>
                </a:pPr>
                <a:r>
                  <a:rPr kumimoji="0" lang="en-US" sz="1800" b="0" kern="0" dirty="0">
                    <a:latin typeface="Calibri" panose="020F0502020204030204" pitchFamily="34" charset="0"/>
                    <a:cs typeface="Calibri" panose="020F0502020204030204" pitchFamily="34" charset="0"/>
                  </a:rPr>
                  <a:t> </a:t>
                </a:r>
                <a:r>
                  <a:rPr kumimoji="0" lang="en-US" sz="1800" b="0" kern="0" dirty="0" smtClean="0">
                    <a:latin typeface="Calibri" panose="020F0502020204030204" pitchFamily="34" charset="0"/>
                    <a:cs typeface="Calibri" panose="020F0502020204030204" pitchFamily="34" charset="0"/>
                  </a:rPr>
                  <a:t>                     LENGTH </a:t>
                </a:r>
                <a:r>
                  <a:rPr kumimoji="0" lang="en-US" sz="1800" b="0" kern="0" dirty="0">
                    <a:latin typeface="Calibri" panose="020F0502020204030204" pitchFamily="34" charset="0"/>
                    <a:cs typeface="Calibri" panose="020F0502020204030204" pitchFamily="34" charset="0"/>
                  </a:rPr>
                  <a:t>= PSDU_LENGTH + </a:t>
                </a:r>
                <a:r>
                  <a:rPr kumimoji="0" lang="en-US" sz="1800" b="0" kern="0" dirty="0" smtClean="0">
                    <a:latin typeface="Calibri" panose="020F0502020204030204" pitchFamily="34" charset="0"/>
                    <a:cs typeface="Calibri" panose="020F0502020204030204" pitchFamily="34" charset="0"/>
                  </a:rPr>
                  <a:t>SYNC_LENGTH  </a:t>
                </a:r>
                <a:endParaRPr kumimoji="0" lang="en-US" sz="1800" b="0" kern="0" dirty="0">
                  <a:latin typeface="Calibri" panose="020F0502020204030204" pitchFamily="34" charset="0"/>
                  <a:cs typeface="Calibri" panose="020F0502020204030204" pitchFamily="34" charset="0"/>
                </a:endParaRPr>
              </a:p>
            </p:txBody>
          </p:sp>
        </mc:Choice>
        <mc:Fallback>
          <p:sp>
            <p:nvSpPr>
              <p:cNvPr id="11" name="내용 개체 틀 2"/>
              <p:cNvSpPr txBox="1">
                <a:spLocks noRot="1" noChangeAspect="1" noMove="1" noResize="1" noEditPoints="1" noAdjustHandles="1" noChangeArrowheads="1" noChangeShapeType="1" noTextEdit="1"/>
              </p:cNvSpPr>
              <p:nvPr/>
            </p:nvSpPr>
            <p:spPr bwMode="auto">
              <a:xfrm>
                <a:off x="381000" y="1803355"/>
                <a:ext cx="8623140" cy="4672058"/>
              </a:xfrm>
              <a:prstGeom prst="rect">
                <a:avLst/>
              </a:prstGeom>
              <a:blipFill rotWithShape="0">
                <a:blip r:embed="rId2"/>
                <a:stretch>
                  <a:fillRect l="-919" t="-1305" r="-56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3465761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533400" y="762000"/>
            <a:ext cx="8470740" cy="685800"/>
          </a:xfrm>
        </p:spPr>
        <p:txBody>
          <a:bodyPr/>
          <a:lstStyle/>
          <a:p>
            <a:r>
              <a:rPr lang="en-US" altLang="ko-KR" sz="2400" dirty="0" smtClean="0">
                <a:ea typeface="Gulim" panose="020B0600000101010101" pitchFamily="34" charset="-127"/>
              </a:rPr>
              <a:t>Sync Pad subfield </a:t>
            </a:r>
            <a:r>
              <a:rPr lang="en-US" altLang="ko-KR" sz="2400" dirty="0" smtClean="0">
                <a:ea typeface="Gulim" panose="020B0600000101010101" pitchFamily="34" charset="-127"/>
              </a:rPr>
              <a:t>in </a:t>
            </a:r>
            <a:r>
              <a:rPr lang="en-US" altLang="ko-KR" sz="2400" dirty="0" smtClean="0">
                <a:ea typeface="Gulim" panose="020B0600000101010101" pitchFamily="34" charset="-127"/>
              </a:rPr>
              <a:t>an EDMG </a:t>
            </a:r>
            <a:r>
              <a:rPr lang="en-US" altLang="ko-KR" sz="2400" dirty="0" err="1" smtClean="0">
                <a:ea typeface="Gulim" panose="020B0600000101010101" pitchFamily="34" charset="-127"/>
              </a:rPr>
              <a:t>multistatic</a:t>
            </a:r>
            <a:r>
              <a:rPr lang="en-US" altLang="ko-KR" sz="2400" dirty="0" smtClean="0">
                <a:ea typeface="Gulim" panose="020B0600000101010101" pitchFamily="34" charset="-127"/>
              </a:rPr>
              <a:t> </a:t>
            </a:r>
            <a:r>
              <a:rPr lang="en-US" altLang="ko-KR" sz="2400" dirty="0" smtClean="0">
                <a:ea typeface="Gulim" panose="020B0600000101010101" pitchFamily="34" charset="-127"/>
              </a:rPr>
              <a:t>sensing PPDU</a:t>
            </a:r>
            <a:endParaRPr lang="ko-KR" altLang="en-US" sz="2400" dirty="0" smtClean="0">
              <a:ea typeface="Gulim" panose="020B0600000101010101" pitchFamily="34" charset="-127"/>
            </a:endParaRP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8</a:t>
            </a:fld>
            <a:endParaRPr lang="en-US" altLang="ko-KR" sz="1200" b="0"/>
          </a:p>
        </p:txBody>
      </p:sp>
      <p:sp>
        <p:nvSpPr>
          <p:cNvPr id="8" name="Footer Placeholder 4"/>
          <p:cNvSpPr>
            <a:spLocks noGrp="1"/>
          </p:cNvSpPr>
          <p:nvPr>
            <p:ph type="ftr" sz="quarter" idx="11"/>
          </p:nvPr>
        </p:nvSpPr>
        <p:spPr>
          <a:xfrm>
            <a:off x="6242076" y="6475413"/>
            <a:ext cx="2301849" cy="184666"/>
          </a:xfrm>
        </p:spPr>
        <p:txBody>
          <a:bodyPr/>
          <a:lstStyle/>
          <a:p>
            <a:pPr>
              <a:defRPr/>
            </a:pPr>
            <a:r>
              <a:rPr lang="en-US" altLang="ko-KR" dirty="0" smtClean="0"/>
              <a:t>Yan Xin, </a:t>
            </a:r>
            <a:r>
              <a:rPr lang="en-US" altLang="ko-KR" i="1" dirty="0" smtClean="0"/>
              <a:t>et. al</a:t>
            </a:r>
            <a:r>
              <a:rPr lang="en-US" altLang="ko-KR" dirty="0" smtClean="0"/>
              <a:t>, Huawei Technologies</a:t>
            </a:r>
            <a:endParaRPr lang="en-US" altLang="ko-KR" dirty="0"/>
          </a:p>
        </p:txBody>
      </p:sp>
      <mc:AlternateContent xmlns:mc="http://schemas.openxmlformats.org/markup-compatibility/2006">
        <mc:Choice xmlns:a14="http://schemas.microsoft.com/office/drawing/2010/main" Requires="a14">
          <p:sp>
            <p:nvSpPr>
              <p:cNvPr id="11" name="내용 개체 틀 2"/>
              <p:cNvSpPr txBox="1">
                <a:spLocks/>
              </p:cNvSpPr>
              <p:nvPr/>
            </p:nvSpPr>
            <p:spPr bwMode="auto">
              <a:xfrm>
                <a:off x="381000" y="1803355"/>
                <a:ext cx="8623140" cy="46720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latinLnBrk="0">
                  <a:spcBef>
                    <a:spcPts val="600"/>
                  </a:spcBef>
                  <a:spcAft>
                    <a:spcPts val="600"/>
                  </a:spcAft>
                  <a:buSzPct val="120000"/>
                  <a:buFontTx/>
                  <a:buChar char="-"/>
                  <a:defRPr/>
                </a:pPr>
                <a:r>
                  <a:rPr kumimoji="0" lang="en-US" sz="1800" b="0" kern="0" dirty="0" smtClean="0">
                    <a:cs typeface="Calibri" panose="020F0502020204030204" pitchFamily="34" charset="0"/>
                  </a:rPr>
                  <a:t>The Sync Pad subfield specified in 802.11bf D1.0 is composed of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a:rPr lang="en-US" sz="1800" b="1" i="1" smtClean="0">
                            <a:latin typeface="Cambria Math" panose="02040503050406030204" pitchFamily="18" charset="0"/>
                          </a:rPr>
                          <m:t>𝒑𝒂𝒅</m:t>
                        </m:r>
                      </m:sub>
                    </m:sSub>
                  </m:oMath>
                </a14:m>
                <a:r>
                  <a:rPr kumimoji="0" lang="en-US" sz="1800" b="0" kern="0" dirty="0" smtClean="0">
                    <a:cs typeface="Calibri" panose="020F0502020204030204" pitchFamily="34" charset="0"/>
                  </a:rPr>
                  <a:t> </a:t>
                </a:r>
                <a:r>
                  <a:rPr kumimoji="0" lang="en-US" sz="1800" b="0" kern="0" dirty="0" err="1" smtClean="0">
                    <a:cs typeface="Calibri" panose="020F0502020204030204" pitchFamily="34" charset="0"/>
                  </a:rPr>
                  <a:t>Golay</a:t>
                </a:r>
                <a:r>
                  <a:rPr kumimoji="0" lang="en-US" sz="1800" b="0" kern="0" dirty="0" smtClean="0">
                    <a:cs typeface="Calibri" panose="020F0502020204030204" pitchFamily="34" charset="0"/>
                  </a:rPr>
                  <a:t> sequences. </a:t>
                </a:r>
                <a:r>
                  <a:rPr kumimoji="0" lang="en-US" sz="1800" b="0" kern="0" dirty="0">
                    <a:cs typeface="Calibri" panose="020F0502020204030204" pitchFamily="34" charset="0"/>
                  </a:rPr>
                  <a:t>The granularity </a:t>
                </a:r>
                <a:r>
                  <a:rPr kumimoji="0" lang="en-US" sz="1800" b="0" kern="0" dirty="0" smtClean="0">
                    <a:cs typeface="Calibri" panose="020F0502020204030204" pitchFamily="34" charset="0"/>
                  </a:rPr>
                  <a:t>is the full </a:t>
                </a:r>
                <a:r>
                  <a:rPr kumimoji="0" lang="en-US" sz="1800" b="0" kern="0" dirty="0" err="1" smtClean="0">
                    <a:cs typeface="Calibri" panose="020F0502020204030204" pitchFamily="34" charset="0"/>
                  </a:rPr>
                  <a:t>Golay</a:t>
                </a:r>
                <a:r>
                  <a:rPr kumimoji="0" lang="en-US" sz="1800" b="0" kern="0" dirty="0" smtClean="0">
                    <a:cs typeface="Calibri" panose="020F0502020204030204" pitchFamily="34" charset="0"/>
                  </a:rPr>
                  <a:t> sequence level. This limits the flexibility of padding operation and may increase the overhead.</a:t>
                </a:r>
              </a:p>
              <a:p>
                <a:pPr algn="just" latinLnBrk="0">
                  <a:spcBef>
                    <a:spcPts val="1200"/>
                  </a:spcBef>
                  <a:buSzPct val="120000"/>
                  <a:buFontTx/>
                  <a:buChar char="-"/>
                  <a:defRPr/>
                </a:pPr>
                <a:r>
                  <a:rPr kumimoji="0" lang="en-US" sz="1800" b="0" kern="0" dirty="0" smtClean="0">
                    <a:cs typeface="Calibri" panose="020F0502020204030204" pitchFamily="34" charset="0"/>
                  </a:rPr>
                  <a:t>To reduce the overhead caused by Sync pad subfield, the granularity of </a:t>
                </a:r>
                <a:r>
                  <a:rPr kumimoji="0" lang="en-US" sz="1800" b="0" kern="0" dirty="0">
                    <a:cs typeface="Calibri" panose="020F0502020204030204" pitchFamily="34" charset="0"/>
                  </a:rPr>
                  <a:t>Sync pad </a:t>
                </a:r>
                <a:r>
                  <a:rPr kumimoji="0" lang="en-US" sz="1800" b="0" kern="0" dirty="0" smtClean="0">
                    <a:cs typeface="Calibri" panose="020F0502020204030204" pitchFamily="34" charset="0"/>
                  </a:rPr>
                  <a:t>subfield is proposed to be decreased to the symbol level, i.e., the length of Sync field is </a:t>
                </a:r>
              </a:p>
              <a:p>
                <a:pPr marL="0" indent="0" algn="just" latinLnBrk="0">
                  <a:spcBef>
                    <a:spcPts val="1200"/>
                  </a:spcBef>
                  <a:buSzPct val="120000"/>
                  <a:buNone/>
                  <a:defRPr/>
                </a:pPr>
                <a:r>
                  <a:rPr kumimoji="0" lang="en-US" sz="1800" b="0" kern="0" dirty="0" smtClean="0">
                    <a:cs typeface="Calibri" panose="020F0502020204030204" pitchFamily="34" charset="0"/>
                  </a:rPr>
                  <a:t>                                </a:t>
                </a:r>
                <a14:m>
                  <m:oMath xmlns:m="http://schemas.openxmlformats.org/officeDocument/2006/math">
                    <m:sSub>
                      <m:sSubPr>
                        <m:ctrlPr>
                          <a:rPr lang="en-US" sz="1800" b="0" i="1"/>
                        </m:ctrlPr>
                      </m:sSubPr>
                      <m:e>
                        <m:r>
                          <a:rPr lang="en-US" sz="1800" b="0" i="1" smtClean="0">
                            <a:latin typeface="Cambria Math" panose="02040503050406030204" pitchFamily="18" charset="0"/>
                          </a:rPr>
                          <m:t>𝑇𝑅𝑁</m:t>
                        </m:r>
                      </m:e>
                      <m:sub>
                        <m:r>
                          <a:rPr lang="en-US" sz="1800" b="0" i="1" smtClean="0">
                            <a:latin typeface="Cambria Math" panose="02040503050406030204" pitchFamily="18" charset="0"/>
                          </a:rPr>
                          <m:t>𝐵𝐿</m:t>
                        </m:r>
                      </m:sub>
                    </m:sSub>
                    <m:r>
                      <a:rPr lang="en-US" sz="1800" b="0" i="1" smtClean="0">
                        <a:latin typeface="Cambria Math" panose="02040503050406030204" pitchFamily="18" charset="0"/>
                        <a:ea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𝑆𝑇𝐴</m:t>
                        </m:r>
                      </m:sub>
                    </m:sSub>
                    <m:r>
                      <a:rPr lang="en-US" sz="1800" i="1"/>
                      <m:t>×</m:t>
                    </m:r>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b="1" i="1" smtClean="0">
                            <a:latin typeface="Cambria Math" panose="02040503050406030204" pitchFamily="18" charset="0"/>
                          </a:rPr>
                          <m:t>𝑺𝒀𝑵𝑪</m:t>
                        </m:r>
                      </m:sub>
                    </m:sSub>
                    <m:r>
                      <a:rPr lang="en-US" sz="1800" b="1" i="1" smtClean="0">
                        <a:latin typeface="Cambria Math" panose="02040503050406030204" pitchFamily="18" charset="0"/>
                      </a:rPr>
                      <m:t>+</m:t>
                    </m:r>
                    <m:sSub>
                      <m:sSubPr>
                        <m:ctrlPr>
                          <a:rPr lang="en-US" sz="180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1" i="1" smtClean="0">
                            <a:latin typeface="Cambria Math" panose="02040503050406030204" pitchFamily="18" charset="0"/>
                          </a:rPr>
                          <m:t>𝒑𝒂𝒅</m:t>
                        </m:r>
                        <m:r>
                          <a:rPr lang="en-US" sz="1800" b="1" i="1" smtClean="0">
                            <a:latin typeface="Cambria Math" panose="02040503050406030204" pitchFamily="18" charset="0"/>
                          </a:rPr>
                          <m:t>_</m:t>
                        </m:r>
                        <m:r>
                          <a:rPr lang="en-US" sz="1800" b="0" i="1" smtClean="0">
                            <a:latin typeface="Cambria Math" panose="02040503050406030204" pitchFamily="18" charset="0"/>
                          </a:rPr>
                          <m:t>𝑆𝑌𝑀</m:t>
                        </m:r>
                      </m:sub>
                    </m:sSub>
                  </m:oMath>
                </a14:m>
                <a:endParaRPr kumimoji="0" lang="en-US" sz="1800" b="0" kern="0" dirty="0" smtClean="0">
                  <a:cs typeface="Calibri" panose="020F0502020204030204" pitchFamily="34" charset="0"/>
                </a:endParaRPr>
              </a:p>
              <a:p>
                <a:pPr marL="0" indent="0" algn="just" latinLnBrk="0">
                  <a:spcBef>
                    <a:spcPts val="600"/>
                  </a:spcBef>
                  <a:spcAft>
                    <a:spcPts val="600"/>
                  </a:spcAft>
                  <a:buSzPct val="120000"/>
                  <a:buNone/>
                  <a:defRPr/>
                </a:pPr>
                <a:r>
                  <a:rPr kumimoji="0" lang="en-US" sz="1800" b="0" kern="0" dirty="0">
                    <a:cs typeface="Calibri" panose="020F0502020204030204" pitchFamily="34" charset="0"/>
                  </a:rPr>
                  <a:t>w</a:t>
                </a:r>
                <a:r>
                  <a:rPr kumimoji="0" lang="en-US" sz="1800" b="0" kern="0" dirty="0" smtClean="0">
                    <a:cs typeface="Calibri" panose="020F0502020204030204" pitchFamily="34" charset="0"/>
                  </a:rPr>
                  <a:t>here </a:t>
                </a:r>
                <a14:m>
                  <m:oMath xmlns:m="http://schemas.openxmlformats.org/officeDocument/2006/math">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i="1">
                            <a:latin typeface="Cambria Math" panose="02040503050406030204" pitchFamily="18" charset="0"/>
                          </a:rPr>
                          <m:t>𝒑𝒂𝒅</m:t>
                        </m:r>
                        <m:r>
                          <a:rPr lang="en-US" sz="1800" i="1">
                            <a:latin typeface="Cambria Math" panose="02040503050406030204" pitchFamily="18" charset="0"/>
                          </a:rPr>
                          <m:t>_</m:t>
                        </m:r>
                        <m:r>
                          <a:rPr lang="en-US" sz="1800" b="0" i="1">
                            <a:latin typeface="Cambria Math" panose="02040503050406030204" pitchFamily="18" charset="0"/>
                          </a:rPr>
                          <m:t>𝑆𝑌𝑀</m:t>
                        </m:r>
                      </m:sub>
                    </m:sSub>
                  </m:oMath>
                </a14:m>
                <a:r>
                  <a:rPr kumimoji="0" lang="en-US" sz="1800" b="0" kern="0" dirty="0" smtClean="0">
                    <a:cs typeface="Calibri" panose="020F0502020204030204" pitchFamily="34" charset="0"/>
                  </a:rPr>
                  <a:t> is the number of symbols in the Sync Pad subfield such that the length of the Sync field is equivalent to an integer number of SC symbol blocks  </a:t>
                </a:r>
              </a:p>
              <a:p>
                <a:pPr marL="0" indent="0" algn="just" latinLnBrk="0">
                  <a:spcBef>
                    <a:spcPts val="1200"/>
                  </a:spcBef>
                  <a:buSzPct val="120000"/>
                  <a:buNone/>
                  <a:defRPr/>
                </a:pPr>
                <a14:m>
                  <m:oMathPara xmlns:m="http://schemas.openxmlformats.org/officeDocument/2006/math">
                    <m:oMathParaPr>
                      <m:jc m:val="centerGroup"/>
                    </m:oMathParaPr>
                    <m:oMath xmlns:m="http://schemas.openxmlformats.org/officeDocument/2006/math">
                      <m:sSub>
                        <m:sSubPr>
                          <m:ctrlPr>
                            <a:rPr lang="en-US" sz="1800" b="0" i="1">
                              <a:latin typeface="Cambria Math" panose="02040503050406030204" pitchFamily="18" charset="0"/>
                            </a:rPr>
                          </m:ctrlPr>
                        </m:sSubPr>
                        <m:e>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𝑏𝑙</m:t>
                              </m:r>
                              <m:r>
                                <a:rPr lang="en-US" sz="1800" b="0" i="1" smtClean="0">
                                  <a:latin typeface="Cambria Math" panose="02040503050406030204" pitchFamily="18" charset="0"/>
                                </a:rPr>
                                <m:t>𝑘</m:t>
                              </m:r>
                              <m:r>
                                <a:rPr lang="en-US" sz="1800" b="0" i="1" smtClean="0">
                                  <a:latin typeface="Cambria Math" panose="02040503050406030204" pitchFamily="18" charset="0"/>
                                </a:rPr>
                                <m:t>_</m:t>
                              </m:r>
                              <m:r>
                                <a:rPr lang="en-US" sz="1800" b="0" i="1" smtClean="0">
                                  <a:latin typeface="Cambria Math" panose="02040503050406030204" pitchFamily="18" charset="0"/>
                                </a:rPr>
                                <m:t>𝑆𝑌𝑁𝐶</m:t>
                              </m:r>
                            </m:sub>
                          </m:sSub>
                          <m:r>
                            <a:rPr lang="en-US" sz="1800" b="0" i="1" smtClean="0">
                              <a:latin typeface="Cambria Math" panose="02040503050406030204" pitchFamily="18" charset="0"/>
                            </a:rPr>
                            <m:t>=(</m:t>
                          </m:r>
                          <m:r>
                            <a:rPr lang="en-US" sz="1800" b="0" i="1">
                              <a:latin typeface="Cambria Math" panose="02040503050406030204" pitchFamily="18" charset="0"/>
                            </a:rPr>
                            <m:t>𝑇𝑅𝑁</m:t>
                          </m:r>
                        </m:e>
                        <m:sub>
                          <m:r>
                            <a:rPr lang="en-US" sz="1800" b="0" i="1">
                              <a:latin typeface="Cambria Math" panose="02040503050406030204" pitchFamily="18" charset="0"/>
                            </a:rPr>
                            <m:t>𝐵𝐿</m:t>
                          </m:r>
                        </m:sub>
                      </m:sSub>
                      <m:r>
                        <a:rPr lang="en-US" sz="1800" b="0" i="1">
                          <a:latin typeface="Cambria Math" panose="02040503050406030204" pitchFamily="18" charset="0"/>
                          <a:ea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𝑆𝑇𝐴</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𝐿</m:t>
                          </m:r>
                        </m:e>
                        <m:sub>
                          <m:r>
                            <a:rPr lang="en-US" sz="1800" i="1">
                              <a:latin typeface="Cambria Math" panose="02040503050406030204" pitchFamily="18" charset="0"/>
                            </a:rPr>
                            <m:t>𝑺𝒀𝑵𝑪</m:t>
                          </m:r>
                        </m:sub>
                      </m:sSub>
                      <m:r>
                        <a:rPr lang="en-US" sz="1800" i="1">
                          <a:latin typeface="Cambria Math" panose="02040503050406030204" pitchFamily="18" charset="0"/>
                        </a:rPr>
                        <m:t>+</m:t>
                      </m:r>
                      <m:sSub>
                        <m:sSubPr>
                          <m:ctrlPr>
                            <a:rPr lang="en-US" sz="1800" i="1">
                              <a:latin typeface="Cambria Math" panose="02040503050406030204" pitchFamily="18" charset="0"/>
                            </a:rPr>
                          </m:ctrlPr>
                        </m:sSubPr>
                        <m:e>
                          <m:r>
                            <a:rPr lang="en-US" sz="1800" b="0" i="1">
                              <a:latin typeface="Cambria Math" panose="02040503050406030204" pitchFamily="18" charset="0"/>
                            </a:rPr>
                            <m:t>𝑁</m:t>
                          </m:r>
                        </m:e>
                        <m:sub>
                          <m:r>
                            <a:rPr lang="en-US" sz="1800" i="1">
                              <a:latin typeface="Cambria Math" panose="02040503050406030204" pitchFamily="18" charset="0"/>
                            </a:rPr>
                            <m:t>𝒑𝒂</m:t>
                          </m:r>
                          <m:r>
                            <a:rPr lang="en-US" sz="1800" b="0" i="1" smtClean="0">
                              <a:latin typeface="Cambria Math" panose="02040503050406030204" pitchFamily="18" charset="0"/>
                            </a:rPr>
                            <m:t>𝑑</m:t>
                          </m:r>
                          <m:r>
                            <a:rPr lang="en-US" sz="1800" b="0" i="1" smtClean="0">
                              <a:latin typeface="Cambria Math" panose="02040503050406030204" pitchFamily="18" charset="0"/>
                            </a:rPr>
                            <m:t>_</m:t>
                          </m:r>
                          <m:r>
                            <a:rPr lang="en-US" sz="1800" b="0" i="1" smtClean="0">
                              <a:latin typeface="Cambria Math" panose="02040503050406030204" pitchFamily="18" charset="0"/>
                            </a:rPr>
                            <m:t>𝑆𝑌𝑀</m:t>
                          </m:r>
                        </m:sub>
                      </m:sSub>
                      <m:r>
                        <a:rPr lang="en-US" sz="1800" b="0" i="1" smtClean="0">
                          <a:latin typeface="Cambria Math" panose="02040503050406030204" pitchFamily="18" charset="0"/>
                        </a:rPr>
                        <m:t>)/512</m:t>
                      </m:r>
                    </m:oMath>
                  </m:oMathPara>
                </a14:m>
                <a:endParaRPr kumimoji="0" lang="en-US" sz="1800" b="0" kern="0" dirty="0" smtClean="0">
                  <a:cs typeface="Calibri" panose="020F0502020204030204" pitchFamily="34" charset="0"/>
                </a:endParaRPr>
              </a:p>
              <a:p>
                <a:pPr marL="0" indent="0" algn="just" latinLnBrk="0">
                  <a:spcBef>
                    <a:spcPts val="1200"/>
                  </a:spcBef>
                  <a:buSzPct val="120000"/>
                  <a:buNone/>
                  <a:defRPr/>
                </a:pPr>
                <a:r>
                  <a:rPr kumimoji="0" lang="en-US" sz="1800" b="0" kern="0" dirty="0">
                    <a:cs typeface="Calibri" panose="020F0502020204030204" pitchFamily="34" charset="0"/>
                  </a:rPr>
                  <a:t>r</a:t>
                </a:r>
                <a:r>
                  <a:rPr kumimoji="0" lang="en-US" sz="1800" b="0" kern="0" dirty="0" smtClean="0">
                    <a:cs typeface="Calibri" panose="020F0502020204030204" pitchFamily="34" charset="0"/>
                  </a:rPr>
                  <a:t>esulting in i</a:t>
                </a:r>
                <a:r>
                  <a:rPr kumimoji="0" lang="en-US" sz="1800" b="0" kern="0" dirty="0" smtClean="0">
                    <a:cs typeface="Calibri" panose="020F0502020204030204" pitchFamily="34" charset="0"/>
                  </a:rPr>
                  <a:t>s the smallest integer value in octets for </a:t>
                </a:r>
                <a14:m>
                  <m:oMath xmlns:m="http://schemas.openxmlformats.org/officeDocument/2006/math">
                    <m:r>
                      <a:rPr lang="en-US" sz="1800" i="1">
                        <a:latin typeface="Cambria Math" panose="02040503050406030204" pitchFamily="18" charset="0"/>
                      </a:rPr>
                      <m:t>𝑆𝑌𝑁𝐶</m:t>
                    </m:r>
                    <m:r>
                      <a:rPr lang="en-US" sz="1800" i="1">
                        <a:latin typeface="Cambria Math" panose="02040503050406030204" pitchFamily="18" charset="0"/>
                      </a:rPr>
                      <m:t>_</m:t>
                    </m:r>
                    <m:r>
                      <a:rPr lang="en-US" sz="1800" i="1">
                        <a:latin typeface="Cambria Math" panose="02040503050406030204" pitchFamily="18" charset="0"/>
                      </a:rPr>
                      <m:t>𝐿𝐸𝑁𝐺𝑇𝐻</m:t>
                    </m:r>
                  </m:oMath>
                </a14:m>
                <a:r>
                  <a:rPr kumimoji="0" lang="en-US" sz="1800" b="0" kern="0" dirty="0" smtClean="0">
                    <a:cs typeface="Calibri" panose="020F0502020204030204" pitchFamily="34" charset="0"/>
                  </a:rPr>
                  <a:t>.</a:t>
                </a:r>
              </a:p>
            </p:txBody>
          </p:sp>
        </mc:Choice>
        <mc:Fallback>
          <p:sp>
            <p:nvSpPr>
              <p:cNvPr id="11" name="내용 개체 틀 2"/>
              <p:cNvSpPr txBox="1">
                <a:spLocks noRot="1" noChangeAspect="1" noMove="1" noResize="1" noEditPoints="1" noAdjustHandles="1" noChangeArrowheads="1" noChangeShapeType="1" noTextEdit="1"/>
              </p:cNvSpPr>
              <p:nvPr/>
            </p:nvSpPr>
            <p:spPr bwMode="auto">
              <a:xfrm>
                <a:off x="381000" y="1803355"/>
                <a:ext cx="8623140" cy="4672058"/>
              </a:xfrm>
              <a:prstGeom prst="rect">
                <a:avLst/>
              </a:prstGeom>
              <a:blipFill rotWithShape="0">
                <a:blip r:embed="rId2"/>
                <a:stretch>
                  <a:fillRect l="-778" t="-1305" r="-56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28375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226540</TotalTime>
  <Words>957</Words>
  <Application>Microsoft Office PowerPoint</Application>
  <PresentationFormat>On-screen Show (4:3)</PresentationFormat>
  <Paragraphs>85</Paragraphs>
  <Slides>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 Unicode MS</vt:lpstr>
      <vt:lpstr>Gulim</vt:lpstr>
      <vt:lpstr>Gulim</vt:lpstr>
      <vt:lpstr>맑은 고딕</vt:lpstr>
      <vt:lpstr>MS Gothic</vt:lpstr>
      <vt:lpstr>Arial</vt:lpstr>
      <vt:lpstr>Calibri</vt:lpstr>
      <vt:lpstr>Cambria Math</vt:lpstr>
      <vt:lpstr>Times New Roman</vt:lpstr>
      <vt:lpstr>802-11-Submission</vt:lpstr>
      <vt:lpstr>Discussion on setting of PSDU Length field in an EDMG multistatic sensing PPDU</vt:lpstr>
      <vt:lpstr>Introduction</vt:lpstr>
      <vt:lpstr>Discussion of Data field in an EDMG multistatic sensing PPDU</vt:lpstr>
      <vt:lpstr>Discussion of Sync field in an EDMG multistatic sensing PPDU</vt:lpstr>
      <vt:lpstr>EDMG multistatic sensing unaware STAs</vt:lpstr>
      <vt:lpstr>PSDU Length field in EDMG-Header-A of an EDMG multistatic sensing PPDU</vt:lpstr>
      <vt:lpstr>Calculation of SYNC_LENGTH based on a Sync field in an EDMG multistatic sensing PPDU</vt:lpstr>
      <vt:lpstr>Sync Pad subfield in an EDMG multistatic sensing PPDU</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Yan Xin</cp:lastModifiedBy>
  <cp:revision>3842</cp:revision>
  <cp:lastPrinted>2019-10-30T14:42:18Z</cp:lastPrinted>
  <dcterms:created xsi:type="dcterms:W3CDTF">2007-05-21T21:00:37Z</dcterms:created>
  <dcterms:modified xsi:type="dcterms:W3CDTF">2023-07-03T22:57:41Z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1578421453</vt:lpwstr>
  </property>
</Properties>
</file>