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86" r:id="rId5"/>
    <p:sldId id="28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</a:t>
            </a:r>
            <a:r>
              <a:rPr lang="en-US" dirty="0" smtClean="0"/>
              <a:t>D1.0 </a:t>
            </a:r>
            <a:r>
              <a:rPr lang="en-US" dirty="0"/>
              <a:t>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815</c:v>
                </c:pt>
                <c:pt idx="1">
                  <c:v>28</c:v>
                </c:pt>
                <c:pt idx="2">
                  <c:v>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815</c:v>
                </c:pt>
                <c:pt idx="1">
                  <c:v>28</c:v>
                </c:pt>
                <c:pt idx="2">
                  <c:v>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561383680"/>
        <c:axId val="-561382592"/>
      </c:barChart>
      <c:catAx>
        <c:axId val="-56138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561382592"/>
        <c:crosses val="autoZero"/>
        <c:auto val="1"/>
        <c:lblAlgn val="ctr"/>
        <c:lblOffset val="100"/>
        <c:noMultiLvlLbl val="0"/>
      </c:catAx>
      <c:valAx>
        <c:axId val="-5613825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56138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47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9446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802.11-23/1111r0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July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2023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2023-07-14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the </a:t>
            </a:r>
            <a:r>
              <a:rPr lang="en-US" altLang="zh-CN" b="1" kern="0" dirty="0" smtClean="0">
                <a:solidFill>
                  <a:srgbClr val="0000FF"/>
                </a:solidFill>
                <a:latin typeface="Times New Roman"/>
              </a:rPr>
              <a:t>July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2023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  <a:endParaRPr lang="en-US" altLang="en-US" sz="2400" b="1" kern="0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July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371600"/>
            <a:ext cx="7315200" cy="49530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Progress during </a:t>
            </a:r>
            <a:r>
              <a:rPr lang="en-US" altLang="zh-CN" sz="1800" dirty="0" smtClean="0">
                <a:solidFill>
                  <a:srgbClr val="0000FF"/>
                </a:solidFill>
              </a:rPr>
              <a:t>July </a:t>
            </a:r>
            <a:r>
              <a:rPr lang="en-US" altLang="zh-CN" sz="1800" dirty="0" smtClean="0"/>
              <a:t>2023 session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rgbClr val="0000FF"/>
                </a:solidFill>
              </a:rPr>
              <a:t>8</a:t>
            </a:r>
            <a:r>
              <a:rPr lang="en-US" altLang="zh-CN" sz="1600" dirty="0"/>
              <a:t> teleconference calls scheduled for </a:t>
            </a:r>
            <a:r>
              <a:rPr lang="en-US" altLang="zh-CN" sz="1600" dirty="0" err="1"/>
              <a:t>TGbf</a:t>
            </a:r>
            <a:r>
              <a:rPr lang="en-US" altLang="zh-CN" sz="1600" dirty="0"/>
              <a:t> (</a:t>
            </a:r>
            <a:r>
              <a:rPr lang="en-US" altLang="zh-CN" sz="1600" dirty="0">
                <a:solidFill>
                  <a:srgbClr val="0000FF"/>
                </a:solidFill>
              </a:rPr>
              <a:t>July 10 AM1 &amp; AM 2, 11 AM1 &amp; PM1, 12 AM1 &amp; AM2, 13 AM1 &amp; PM2</a:t>
            </a:r>
            <a:r>
              <a:rPr lang="en-US" altLang="zh-CN" sz="1600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err="1" smtClean="0"/>
              <a:t>TGbf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ad-hoc meeting on </a:t>
            </a:r>
            <a:r>
              <a:rPr lang="en-US" altLang="zh-CN" sz="1600" dirty="0">
                <a:solidFill>
                  <a:srgbClr val="0000FF"/>
                </a:solidFill>
              </a:rPr>
              <a:t>July 6, 7, 8</a:t>
            </a:r>
            <a:r>
              <a:rPr lang="en-US" altLang="zh-CN" sz="1600" dirty="0"/>
              <a:t>, 2023, in the </a:t>
            </a:r>
            <a:r>
              <a:rPr lang="en-US" altLang="zh-CN" sz="1600" dirty="0">
                <a:solidFill>
                  <a:srgbClr val="0000FF"/>
                </a:solidFill>
              </a:rPr>
              <a:t>Ericsson Office, Lund, Sweden 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solidFill>
                  <a:srgbClr val="0000FF"/>
                </a:solidFill>
              </a:rPr>
              <a:t>Comment </a:t>
            </a:r>
            <a:r>
              <a:rPr lang="en-US" altLang="zh-CN" sz="1600" dirty="0">
                <a:solidFill>
                  <a:srgbClr val="0000FF"/>
                </a:solidFill>
              </a:rPr>
              <a:t>resolution </a:t>
            </a:r>
            <a:r>
              <a:rPr lang="en-US" altLang="zh-CN" sz="1600" dirty="0"/>
              <a:t>for D1.0 (LB272)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/>
              <a:t>the Comment resolution for </a:t>
            </a:r>
            <a:r>
              <a:rPr lang="en-US" altLang="zh-CN" sz="1400" dirty="0" smtClean="0">
                <a:solidFill>
                  <a:srgbClr val="FF0000"/>
                </a:solidFill>
              </a:rPr>
              <a:t>157 </a:t>
            </a:r>
            <a:r>
              <a:rPr lang="en-US" altLang="zh-CN" sz="1400" dirty="0" smtClean="0"/>
              <a:t>CID </a:t>
            </a:r>
            <a:r>
              <a:rPr lang="en-US" altLang="zh-CN" sz="1400" dirty="0"/>
              <a:t>are </a:t>
            </a:r>
            <a:r>
              <a:rPr lang="en-US" altLang="zh-CN" sz="1400" dirty="0">
                <a:solidFill>
                  <a:srgbClr val="0000FF"/>
                </a:solidFill>
              </a:rPr>
              <a:t>newly</a:t>
            </a:r>
            <a:r>
              <a:rPr lang="en-US" altLang="zh-CN" sz="1400" dirty="0"/>
              <a:t> approved </a:t>
            </a:r>
            <a:r>
              <a:rPr lang="en-US" altLang="zh-CN" sz="1400" dirty="0">
                <a:solidFill>
                  <a:schemeClr val="tx1"/>
                </a:solidFill>
              </a:rPr>
              <a:t>or </a:t>
            </a:r>
            <a:r>
              <a:rPr lang="en-US" altLang="zh-CN" sz="1400" dirty="0">
                <a:solidFill>
                  <a:srgbClr val="0000FF"/>
                </a:solidFill>
              </a:rPr>
              <a:t>marked</a:t>
            </a:r>
            <a:r>
              <a:rPr lang="en-US" altLang="zh-CN" sz="1400" dirty="0">
                <a:solidFill>
                  <a:schemeClr val="tx1"/>
                </a:solidFill>
              </a:rPr>
              <a:t> as “ready for motion” </a:t>
            </a:r>
            <a:endParaRPr lang="en-US" altLang="zh-CN" sz="1400" dirty="0"/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>
                <a:solidFill>
                  <a:srgbClr val="FF0000"/>
                </a:solidFill>
              </a:rPr>
              <a:t>100</a:t>
            </a:r>
            <a:r>
              <a:rPr lang="en-US" altLang="zh-CN" sz="1400" dirty="0" smtClean="0">
                <a:solidFill>
                  <a:schemeClr val="tx1"/>
                </a:solidFill>
              </a:rPr>
              <a:t>% </a:t>
            </a:r>
            <a:r>
              <a:rPr lang="en-US" altLang="zh-CN" sz="1400" dirty="0">
                <a:solidFill>
                  <a:schemeClr val="tx1"/>
                </a:solidFill>
              </a:rPr>
              <a:t>of all LB272 comments are now resolved or marked as “ready for motion” 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>
                <a:solidFill>
                  <a:schemeClr val="tx1"/>
                </a:solidFill>
              </a:rPr>
              <a:t>(</a:t>
            </a:r>
            <a:r>
              <a:rPr lang="en-US" altLang="zh-CN" sz="1400" dirty="0" smtClean="0">
                <a:solidFill>
                  <a:srgbClr val="FF0000"/>
                </a:solidFill>
              </a:rPr>
              <a:t>1302</a:t>
            </a:r>
            <a:r>
              <a:rPr lang="en-US" altLang="zh-CN" sz="1400" dirty="0" smtClean="0">
                <a:solidFill>
                  <a:schemeClr val="tx1"/>
                </a:solidFill>
              </a:rPr>
              <a:t>/1302</a:t>
            </a:r>
            <a:r>
              <a:rPr lang="en-US" altLang="zh-CN" sz="1400" dirty="0">
                <a:solidFill>
                  <a:schemeClr val="tx1"/>
                </a:solidFill>
              </a:rPr>
              <a:t>, Please refer to the figure</a:t>
            </a:r>
            <a:r>
              <a:rPr lang="en-US" altLang="zh-CN" sz="1400" dirty="0" smtClean="0">
                <a:solidFill>
                  <a:schemeClr val="tx1"/>
                </a:solidFill>
              </a:rPr>
              <a:t>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>
                <a:solidFill>
                  <a:schemeClr val="tx1"/>
                </a:solidFill>
              </a:rPr>
              <a:t>Finished </a:t>
            </a:r>
            <a:r>
              <a:rPr lang="en-US" altLang="zh-CN" sz="1400" dirty="0" smtClean="0">
                <a:solidFill>
                  <a:schemeClr val="tx1"/>
                </a:solidFill>
              </a:rPr>
              <a:t>CR for LB272</a:t>
            </a:r>
            <a:endParaRPr lang="en-US" altLang="zh-CN" sz="1400" dirty="0">
              <a:solidFill>
                <a:schemeClr val="tx1"/>
              </a:solidFill>
            </a:endParaRP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>
                <a:solidFill>
                  <a:schemeClr val="tx1"/>
                </a:solidFill>
              </a:rPr>
              <a:t>TG Motion passes: </a:t>
            </a:r>
            <a:r>
              <a:rPr lang="en-US" altLang="zh-CN" sz="1400" dirty="0" err="1">
                <a:solidFill>
                  <a:srgbClr val="0000FF"/>
                </a:solidFill>
              </a:rPr>
              <a:t>TGbf</a:t>
            </a:r>
            <a:r>
              <a:rPr lang="en-US" altLang="zh-CN" sz="1400" dirty="0">
                <a:solidFill>
                  <a:srgbClr val="0000FF"/>
                </a:solidFill>
              </a:rPr>
              <a:t> Recirculation </a:t>
            </a:r>
            <a:r>
              <a:rPr lang="en-US" altLang="zh-CN" sz="1400" dirty="0" smtClean="0">
                <a:solidFill>
                  <a:srgbClr val="0000FF"/>
                </a:solidFill>
              </a:rPr>
              <a:t>LB</a:t>
            </a:r>
            <a:endParaRPr lang="en-US" altLang="zh-CN" sz="1400" dirty="0">
              <a:solidFill>
                <a:srgbClr val="0000FF"/>
              </a:solidFill>
            </a:endParaRP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5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Release the </a:t>
            </a:r>
            <a:r>
              <a:rPr lang="en-US" altLang="zh-CN" sz="1600" dirty="0">
                <a:solidFill>
                  <a:srgbClr val="0000FF"/>
                </a:solidFill>
              </a:rPr>
              <a:t>Draft </a:t>
            </a:r>
            <a:r>
              <a:rPr lang="en-US" altLang="zh-CN" sz="1600" dirty="0" smtClean="0">
                <a:solidFill>
                  <a:srgbClr val="0000FF"/>
                </a:solidFill>
              </a:rPr>
              <a:t>2.0</a:t>
            </a:r>
            <a:r>
              <a:rPr lang="en-US" altLang="zh-CN" sz="1600" dirty="0" smtClean="0"/>
              <a:t> 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Comment collection for </a:t>
            </a:r>
            <a:r>
              <a:rPr lang="en-US" altLang="zh-CN" sz="1600" dirty="0" smtClean="0"/>
              <a:t>D2.0</a:t>
            </a:r>
            <a:r>
              <a:rPr lang="en-US" altLang="zh-CN" sz="1600" dirty="0"/>
              <a:t>, and assign the comments</a:t>
            </a:r>
          </a:p>
          <a:p>
            <a:pPr marL="720725" lvl="1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Requested </a:t>
            </a:r>
            <a:r>
              <a:rPr lang="en-US" altLang="zh-CN" sz="1600" dirty="0" smtClean="0">
                <a:solidFill>
                  <a:srgbClr val="0000FF"/>
                </a:solidFill>
              </a:rPr>
              <a:t>1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calls per </a:t>
            </a:r>
            <a:r>
              <a:rPr lang="en-US" altLang="zh-CN" sz="1600" dirty="0" smtClean="0"/>
              <a:t>week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0751956"/>
              </p:ext>
            </p:extLst>
          </p:nvPr>
        </p:nvGraphicFramePr>
        <p:xfrm>
          <a:off x="8001000" y="2209800"/>
          <a:ext cx="396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638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Oct 2020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</a:rPr>
              <a:t>	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rgbClr val="FF0000"/>
                </a:solidFill>
              </a:rPr>
              <a:t>				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Recirculation LB (D2.0)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March 2023</a:t>
            </a:r>
            <a:r>
              <a:rPr lang="en-US" altLang="zh-CN" sz="1400" i="1" dirty="0">
                <a:solidFill>
                  <a:srgbClr val="FF000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FF0000"/>
                </a:solidFill>
                <a:ea typeface="宋体" panose="02010600030101010101" pitchFamily="2" charset="-122"/>
              </a:rPr>
              <a:t> July 2023</a:t>
            </a:r>
            <a:endParaRPr lang="en-US" altLang="zh-CN" sz="1400" i="1" kern="0" dirty="0">
              <a:solidFill>
                <a:srgbClr val="FF000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(D3.0)		</a:t>
            </a:r>
            <a:r>
              <a:rPr lang="en-US" altLang="zh-CN" sz="1400" i="1" kern="0" dirty="0"/>
              <a:t>May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Nov 2023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(D4.0)	 	</a:t>
            </a:r>
            <a:r>
              <a:rPr lang="en-US" altLang="zh-CN" sz="1400" i="1" kern="0" dirty="0"/>
              <a:t>July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2024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Initial SA Ballot (D4.0)	 	Sep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2024</a:t>
            </a:r>
            <a:endParaRPr lang="en-US" altLang="zh-CN" sz="1400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</a:t>
            </a:r>
            <a:r>
              <a:rPr lang="en-US" altLang="zh-CN" sz="1400" i="1" kern="0" dirty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</a:t>
            </a:r>
            <a:r>
              <a:rPr lang="en-US" altLang="zh-CN" sz="1400" i="1" kern="0" dirty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 	Sep 2024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2025</a:t>
            </a:r>
            <a:endParaRPr lang="en-US" altLang="zh-CN" sz="140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</a:t>
            </a:r>
            <a:r>
              <a:rPr lang="en-US" altLang="zh-CN" kern="0" dirty="0" smtClean="0">
                <a:solidFill>
                  <a:srgbClr val="000000"/>
                </a:solidFill>
              </a:rPr>
              <a:t>resolution for D1.0)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5240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 algn="just">
              <a:buFont typeface="Times New Roman" pitchFamily="16" charset="0"/>
              <a:buChar char="•"/>
            </a:pPr>
            <a:r>
              <a:rPr lang="en-US" altLang="zh-CN" sz="20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January 20, 2023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 Working group Motion passes</a:t>
            </a:r>
            <a:r>
              <a:rPr lang="zh-CN" altLang="en-US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：</a:t>
            </a: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802.11bf (WLAN Sensing) Draft 1.0 and Initial Letter Ballot</a:t>
            </a:r>
          </a:p>
          <a:p>
            <a:pPr algn="just">
              <a:buFont typeface="Times New Roman" pitchFamily="16" charset="0"/>
              <a:buChar char="•"/>
            </a:pPr>
            <a:endParaRPr lang="en-US" altLang="zh-CN" sz="2000" kern="0" dirty="0">
              <a:solidFill>
                <a:srgbClr val="000000"/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2000" kern="0" dirty="0">
                <a:solidFill>
                  <a:schemeClr val="bg2"/>
                </a:solidFill>
                <a:latin typeface="Times New Roman"/>
              </a:rPr>
              <a:t>Tuesday January 31, 2023 at 23:59 Eastern Time USA (11:59 PM)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dirty="0">
                <a:solidFill>
                  <a:schemeClr val="bg2"/>
                </a:solidFill>
              </a:rPr>
              <a:t>Initial LB start for D1.0</a:t>
            </a:r>
          </a:p>
          <a:p>
            <a:pPr lvl="1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chemeClr val="bg2"/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2000" kern="0" dirty="0">
                <a:solidFill>
                  <a:schemeClr val="bg2"/>
                </a:solidFill>
                <a:latin typeface="Times New Roman"/>
              </a:rPr>
              <a:t>Thursday March 2, 2023 at 23:59 Eastern Time USA (11:59 PM)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dirty="0">
                <a:solidFill>
                  <a:schemeClr val="bg2"/>
                </a:solidFill>
              </a:rPr>
              <a:t>Initial LB end for D1.0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altLang="zh-CN" sz="1600" dirty="0">
                <a:solidFill>
                  <a:schemeClr val="bg2"/>
                </a:solidFill>
              </a:rPr>
              <a:t>Assign the comments</a:t>
            </a:r>
            <a:endParaRPr lang="en-US" altLang="zh-CN" sz="1600" kern="0" dirty="0">
              <a:solidFill>
                <a:schemeClr val="bg2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endParaRPr lang="en-US" altLang="zh-CN" sz="2000" kern="0" dirty="0" smtClean="0">
              <a:solidFill>
                <a:schemeClr val="bg1">
                  <a:lumMod val="50000"/>
                </a:schemeClr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r>
              <a:rPr lang="en-US" altLang="zh-CN" sz="2000" kern="0" dirty="0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Consider Ad Hoc meeting before July Plenary (decide during May Interim)</a:t>
            </a: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48681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133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838200"/>
            <a:ext cx="546983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Confirmed</a:t>
            </a:r>
            <a:r>
              <a:rPr lang="en-US" altLang="zh-CN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July	17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 – Too close to May Interim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July 	18	(Tuesday),	10</a:t>
            </a:r>
            <a:r>
              <a:rPr lang="zh-CN" altLang="en-US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July 	20	(Thursday),	23</a:t>
            </a:r>
            <a:r>
              <a:rPr lang="zh-CN" altLang="en-US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July 	24	(Monday),	10</a:t>
            </a:r>
            <a:r>
              <a:rPr lang="zh-CN" altLang="en-US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July 	25	(Tuesday),	10</a:t>
            </a:r>
            <a:r>
              <a:rPr lang="zh-CN" altLang="en-US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July 	27	(Thursday),	23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July 	31	(Monday),	10</a:t>
            </a:r>
            <a:r>
              <a:rPr lang="zh-CN" altLang="en-US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00 - 12:00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 	1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Aug 	3	(Thursday),	23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Aug 	7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 </a:t>
            </a:r>
            <a:r>
              <a:rPr lang="en-US" altLang="zh-CN" sz="1100" dirty="0">
                <a:cs typeface="Times New Roman" panose="02020603050405020304" pitchFamily="18" charset="0"/>
              </a:rPr>
              <a:t>– CAC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Aug 	8	(Tuesday),	10</a:t>
            </a:r>
            <a:r>
              <a:rPr lang="zh-CN" altLang="en-US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 	10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 	14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Aug 	15	(Tuesday),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ET-- holiday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 smtClean="0">
                <a:solidFill>
                  <a:schemeClr val="bg2"/>
                </a:solidFill>
                <a:cs typeface="Times New Roman" panose="02020603050405020304" pitchFamily="18" charset="0"/>
              </a:rPr>
              <a:t>Aug 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	17	(Thursday),	23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Aug 	21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 	22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Aug 	24	(Thursday),	23</a:t>
            </a:r>
            <a:r>
              <a:rPr lang="zh-CN" altLang="en-US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Aug 	28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 </a:t>
            </a:r>
            <a:r>
              <a:rPr lang="en-US" altLang="zh-CN" sz="1100" dirty="0">
                <a:cs typeface="Times New Roman" panose="02020603050405020304" pitchFamily="18" charset="0"/>
              </a:rPr>
              <a:t>– CAC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Aug 	29	(Tuesday),	10</a:t>
            </a:r>
            <a:r>
              <a:rPr lang="zh-CN" altLang="en-US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00 - 12:00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 	31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Sept 	4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 holiday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 	5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Sept 	7	(Thursday),	23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00800" y="1054608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To be Confirmed</a:t>
            </a:r>
            <a:r>
              <a:rPr lang="en-US" altLang="zh-CN" sz="1600" b="1" dirty="0">
                <a:solidFill>
                  <a:srgbClr val="FF0000"/>
                </a:solidFill>
                <a:cs typeface="Times New Roman" panose="02020603050405020304" pitchFamily="18" charset="0"/>
              </a:rPr>
              <a:t>: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/>
              <a:t>September Interim 2023 (Sept 10-15) </a:t>
            </a:r>
            <a:r>
              <a:rPr lang="en-US" altLang="zh-CN" sz="1600" dirty="0"/>
              <a:t>	</a:t>
            </a:r>
            <a:endParaRPr lang="en-US" altLang="zh-CN" sz="12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strike="sngStrike" dirty="0">
                <a:solidFill>
                  <a:srgbClr val="FF0000"/>
                </a:solidFill>
                <a:ea typeface="宋体" panose="02010600030101010101" pitchFamily="2" charset="-122"/>
              </a:rPr>
              <a:t>Sept 11    (Monday AM 1),		08:00-10:00 Atlanta time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Sept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 11    (Monday AM 2), 	 	</a:t>
            </a: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10:30-12:30 Atlanta time </a:t>
            </a: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Sept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 12    (Tuesday AM 2),		</a:t>
            </a: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10:30-12:30 Atlanta time </a:t>
            </a: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7030A0"/>
                </a:solidFill>
                <a:ea typeface="宋体" panose="02010600030101010101" pitchFamily="2" charset="-122"/>
              </a:rPr>
              <a:t>Sept</a:t>
            </a:r>
            <a:r>
              <a:rPr lang="en-US" altLang="zh-CN" sz="1200" dirty="0">
                <a:solidFill>
                  <a:srgbClr val="7030A0"/>
                </a:solidFill>
                <a:cs typeface="Times New Roman" panose="02020603050405020304" pitchFamily="18" charset="0"/>
              </a:rPr>
              <a:t> 12    (Tuesday PM 1),		13:30-15:30 </a:t>
            </a:r>
            <a:r>
              <a:rPr lang="en-US" altLang="zh-CN" sz="1200" dirty="0">
                <a:solidFill>
                  <a:srgbClr val="7030A0"/>
                </a:solidFill>
                <a:ea typeface="宋体" panose="02010600030101010101" pitchFamily="2" charset="-122"/>
              </a:rPr>
              <a:t>Atlanta</a:t>
            </a:r>
            <a:r>
              <a:rPr lang="en-US" altLang="zh-CN" sz="1200" dirty="0">
                <a:solidFill>
                  <a:srgbClr val="7030A0"/>
                </a:solidFill>
                <a:cs typeface="Times New Roman" panose="02020603050405020304" pitchFamily="18" charset="0"/>
              </a:rPr>
              <a:t>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ea typeface="宋体" panose="02010600030101010101" pitchFamily="2" charset="-122"/>
              </a:rPr>
              <a:t>Sept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 13    (Wednesday AM 1),		08:00-10:00 </a:t>
            </a:r>
            <a:r>
              <a:rPr lang="en-US" altLang="zh-CN" sz="1200" dirty="0">
                <a:solidFill>
                  <a:srgbClr val="00B050"/>
                </a:solidFill>
                <a:ea typeface="宋体" panose="02010600030101010101" pitchFamily="2" charset="-122"/>
              </a:rPr>
              <a:t>Atlanta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Sept 13    (Wednesday AM 2),		10:30-12:30 Atlanta time 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CN" sz="1200" dirty="0"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Sept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 14    (Thursday AM 2),		</a:t>
            </a: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10:30-12:30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Atlanta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7030A0"/>
                </a:solidFill>
                <a:ea typeface="宋体" panose="02010600030101010101" pitchFamily="2" charset="-122"/>
              </a:rPr>
              <a:t>Sept</a:t>
            </a:r>
            <a:r>
              <a:rPr lang="en-US" altLang="zh-CN" sz="1200" dirty="0">
                <a:solidFill>
                  <a:srgbClr val="7030A0"/>
                </a:solidFill>
                <a:cs typeface="Times New Roman" panose="02020603050405020304" pitchFamily="18" charset="0"/>
              </a:rPr>
              <a:t> 14    (Thursday PM 1),		13:30-15:30 </a:t>
            </a:r>
            <a:r>
              <a:rPr lang="en-US" altLang="zh-CN" sz="1200" dirty="0">
                <a:solidFill>
                  <a:srgbClr val="7030A0"/>
                </a:solidFill>
                <a:ea typeface="宋体" panose="02010600030101010101" pitchFamily="2" charset="-122"/>
              </a:rPr>
              <a:t>Atlanta</a:t>
            </a:r>
            <a:r>
              <a:rPr lang="en-US" altLang="zh-CN" sz="1200" dirty="0">
                <a:solidFill>
                  <a:srgbClr val="7030A0"/>
                </a:solidFill>
                <a:cs typeface="Times New Roman" panose="02020603050405020304" pitchFamily="18" charset="0"/>
              </a:rPr>
              <a:t>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1F497D"/>
              </a:solidFill>
              <a:latin typeface="+mn-lt"/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900" dirty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** 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when conflict with CAC, the call may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(July 2023 – Sept 2023 CAC calls: </a:t>
            </a:r>
            <a:r>
              <a:rPr lang="en-US" altLang="zh-CN" sz="900" dirty="0">
                <a:solidFill>
                  <a:srgbClr val="0000FF"/>
                </a:solidFill>
                <a:cs typeface="Times New Roman" panose="02020603050405020304" pitchFamily="18" charset="0"/>
              </a:rPr>
              <a:t>Aug 7, Aug 28, Sept 10</a:t>
            </a:r>
            <a:r>
              <a:rPr lang="en-US" altLang="zh-CN" sz="900" dirty="0">
                <a:cs typeface="Times New Roman" panose="02020603050405020304" pitchFamily="18" charset="0"/>
              </a:rPr>
              <a:t>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2. </a:t>
            </a:r>
            <a:r>
              <a:rPr lang="en-US" altLang="zh-CN" sz="900" dirty="0">
                <a:cs typeface="MS PGothic" charset="0"/>
              </a:rPr>
              <a:t>Thursday </a:t>
            </a:r>
            <a:r>
              <a:rPr lang="en-US" altLang="zh-CN" sz="9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900" dirty="0">
                <a:cs typeface="MS PGothic" charset="0"/>
              </a:rPr>
              <a:t>(Thursday 20</a:t>
            </a:r>
            <a:r>
              <a:rPr lang="zh-CN" altLang="en-US" sz="900" dirty="0">
                <a:cs typeface="MS PGothic" charset="0"/>
              </a:rPr>
              <a:t>：</a:t>
            </a:r>
            <a:r>
              <a:rPr lang="en-US" altLang="zh-CN" sz="9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900" dirty="0">
                <a:cs typeface="MS PGothic" charset="0"/>
              </a:rPr>
              <a:t>will help to take the minutes for these slots.</a:t>
            </a:r>
            <a:endParaRPr lang="zh-CN" altLang="en-US" sz="900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6553200" y="3814144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305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Atlanta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15:00-17:00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05:00-07:00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17:30-19:30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altLang="en-US" sz="90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altLang="en-US" sz="90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20:30-22:30</a:t>
                      </a:r>
                      <a:endParaRPr lang="zh-CN" altLang="en-US" sz="90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13:30-15:30</a:t>
                      </a:r>
                      <a:endParaRPr lang="zh-CN" altLang="en-US" sz="90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10:30-12:30</a:t>
                      </a:r>
                      <a:endParaRPr lang="zh-CN" altLang="en-US" sz="900" kern="12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22:00-24:00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23:00-01:00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13:00-15:00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02:30-04:30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16:30-18:30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99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1411</TotalTime>
  <Words>428</Words>
  <Application>Microsoft Office PowerPoint</Application>
  <PresentationFormat>宽屏</PresentationFormat>
  <Paragraphs>192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July 2023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96</cp:revision>
  <cp:lastPrinted>1601-01-01T00:00:00Z</cp:lastPrinted>
  <dcterms:created xsi:type="dcterms:W3CDTF">2019-09-06T19:28:44Z</dcterms:created>
  <dcterms:modified xsi:type="dcterms:W3CDTF">2023-07-13T15:31:02Z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(3)aI2zLIplIUeknd7ikzaM8APlaV4+SxM18Xqi47Oa5VLDDOHvBZHAAfmIntudDED0Wi7IaqUd
OiBRwGJ5R4i4qTYOBmpLH4VODk8QpCgcqufPJeMSHBEuA2epcY/juSDOVbCztNkRbrGsI/8e
OaOKm9m5kz3o8VQeeYrmymRZNj/C/7mc0GaEA04zu2/VQtFR5DUceKy/DNp15RpTK3Nyv7/t
TZOQUzmRlFZpAxCgPl</vt:lpwstr>
  </property>
  <property fmtid="{D5CDD505-2E9C-101B-9397-08002B2CF9AE}" pid="3" name="_2015_ms_pID_7253431">
    <vt:lpwstr>e3ob5AgJGED+y9ymA2IxqRn6qY58vE7D5NMcWIMYrssdLv7/mV8Dwr
JafuiGsDJxn4XJzwTIJVg5xqjs68N/YoeqAZ1hm2+7TndagtIiya6KqnCOd+1/h3ljg1DGVs
2si5w6OPlnHb4eCkIneHzvJ88cuNCVjbMIHU0HFFeT5UHWUNP0kcxf+ISOPgcZHddrKdWOg6
56XDyHQzBYdIRc3VQHjwokR4H0rjEAGdjb+5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yQktRBvcKAhptlbtBJtRIrY=</vt:lpwstr>
  </property>
</Properties>
</file>