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36" r:id="rId17"/>
    <p:sldId id="1141" r:id="rId18"/>
    <p:sldId id="1149" r:id="rId19"/>
    <p:sldId id="1142" r:id="rId20"/>
    <p:sldId id="933" r:id="rId21"/>
    <p:sldId id="1074" r:id="rId22"/>
    <p:sldId id="897" r:id="rId23"/>
    <p:sldId id="1143" r:id="rId24"/>
    <p:sldId id="1144" r:id="rId25"/>
    <p:sldId id="1140" r:id="rId26"/>
    <p:sldId id="1146" r:id="rId27"/>
    <p:sldId id="1145" r:id="rId28"/>
    <p:sldId id="1137" r:id="rId29"/>
    <p:sldId id="1147" r:id="rId30"/>
    <p:sldId id="842" r:id="rId31"/>
    <p:sldId id="1024" r:id="rId32"/>
    <p:sldId id="1148" r:id="rId33"/>
    <p:sldId id="1138" r:id="rId34"/>
    <p:sldId id="1139" r:id="rId3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970" autoAdjust="0"/>
  </p:normalViewPr>
  <p:slideViewPr>
    <p:cSldViewPr>
      <p:cViewPr varScale="1">
        <p:scale>
          <a:sx n="97" d="100"/>
          <a:sy n="97" d="100"/>
        </p:scale>
        <p:origin x="91" y="10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339314304"/>
        <c:axId val="-1339313760"/>
      </c:barChart>
      <c:catAx>
        <c:axId val="-133931430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339313760"/>
        <c:crosses val="autoZero"/>
        <c:auto val="1"/>
        <c:lblAlgn val="ctr"/>
        <c:lblOffset val="100"/>
        <c:noMultiLvlLbl val="0"/>
      </c:catAx>
      <c:valAx>
        <c:axId val="-133931376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39314304"/>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84930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76689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0675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4004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7586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2983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476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0154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68014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04784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45654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9591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161122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695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61889" y="304027"/>
            <a:ext cx="337291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1110</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a:t>
            </a:r>
            <a:r>
              <a:rPr lang="en-US" altLang="zh-CN" sz="1800" b="1" baseline="0" dirty="0" smtClean="0"/>
              <a:t> </a:t>
            </a:r>
            <a:r>
              <a:rPr lang="en-US" altLang="zh-CN" sz="1800" b="1" dirty="0" smtClean="0"/>
              <a:t>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64-01-00bf-info-related-to-802-11bf-ad-hoc-meeting-in-lund-sweden-july-2023.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Ad hoc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2522020358"/>
              </p:ext>
            </p:extLst>
          </p:nvPr>
        </p:nvGraphicFramePr>
        <p:xfrm>
          <a:off x="3429000" y="1752600"/>
          <a:ext cx="8305801" cy="410948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LB272 NDPA Instance TTT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23/0994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technical and editorial comments on D1.0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Threshold-based Reporting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23/0530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measurement setup comments resolution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23/0867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23/1126</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CIDs on TF Sounding Phase – part 2</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30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00FF"/>
                          </a:solidFill>
                          <a:latin typeface="+mn-lt"/>
                          <a:ea typeface="+mn-ea"/>
                          <a:cs typeface="+mn-cs"/>
                        </a:rPr>
                        <a:t>23/1107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Zinan Lin (InterDigital)</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a:solidFill>
                            <a:srgbClr val="0000FF"/>
                          </a:solidFill>
                          <a:latin typeface="+mn-lt"/>
                          <a:ea typeface="+mn-ea"/>
                          <a:cs typeface="+mn-cs"/>
                        </a:rPr>
                        <a:t>LB272 CR for CID 1793</a:t>
                      </a:r>
                      <a:endParaRPr lang="zh-CN" sz="1200" kern="120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10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11bf D1.0 Sensing Measurement Report Container field</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23/1030r1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23/1106r0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on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setting of PSDU Length field in an EDMG </a:t>
                      </a:r>
                      <a:r>
                        <a:rPr lang="en-US" altLang="zh-CN" sz="1200" kern="1200" dirty="0" err="1" smtClean="0">
                          <a:solidFill>
                            <a:schemeClr val="tx1"/>
                          </a:solidFill>
                          <a:latin typeface="+mn-lt"/>
                          <a:ea typeface="+mn-ea"/>
                          <a:cs typeface="+mn-cs"/>
                        </a:rPr>
                        <a:t>multistatic</a:t>
                      </a:r>
                      <a:r>
                        <a:rPr lang="en-US" altLang="zh-CN" sz="1200" kern="1200" dirty="0" smtClean="0">
                          <a:solidFill>
                            <a:schemeClr val="tx1"/>
                          </a:solidFill>
                          <a:latin typeface="+mn-lt"/>
                          <a:ea typeface="+mn-ea"/>
                          <a:cs typeface="+mn-cs"/>
                        </a:rPr>
                        <a:t> sensing 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444379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380330904"/>
              </p:ext>
            </p:extLst>
          </p:nvPr>
        </p:nvGraphicFramePr>
        <p:xfrm>
          <a:off x="3429000" y="1752600"/>
          <a:ext cx="8305801" cy="45468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rgbClr val="00B050"/>
                          </a:solidFill>
                          <a:latin typeface="+mn-lt"/>
                          <a:ea typeface="+mn-ea"/>
                          <a:cs typeface="+mn-cs"/>
                        </a:rPr>
                        <a:t>23/1126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CIDs on TF Sounding Phase – part 2</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30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11bf D1.0 Sensing Measurement Report Container field</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23/1030r1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1978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23/1106r0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 - Part 2</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on </a:t>
                      </a:r>
                      <a:r>
                        <a:rPr lang="en-US" altLang="zh-CN" sz="1200" kern="1200" dirty="0" err="1" smtClean="0">
                          <a:solidFill>
                            <a:srgbClr val="00B050"/>
                          </a:solidFill>
                          <a:latin typeface="+mn-lt"/>
                          <a:ea typeface="+mn-ea"/>
                          <a:cs typeface="+mn-cs"/>
                        </a:rPr>
                        <a:t>monostatic</a:t>
                      </a:r>
                      <a:r>
                        <a:rPr lang="en-US" altLang="zh-CN" sz="1200" kern="1200" dirty="0" smtClean="0">
                          <a:solidFill>
                            <a:srgbClr val="00B050"/>
                          </a:solidFill>
                          <a:latin typeface="+mn-lt"/>
                          <a:ea typeface="+mn-ea"/>
                          <a:cs typeface="+mn-cs"/>
                        </a:rPr>
                        <a:t>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CRs on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setting of PSDU Length field in an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sensing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to CID 2283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(1574, 1953)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Naren</a:t>
                      </a:r>
                      <a:r>
                        <a:rPr lang="en-US" altLang="zh-CN" sz="1200" kern="1200" dirty="0" smtClean="0">
                          <a:solidFill>
                            <a:srgbClr val="00B050"/>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2209</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23/0938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SBP procedure CID 1625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43848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7</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3615614559"/>
              </p:ext>
            </p:extLst>
          </p:nvPr>
        </p:nvGraphicFramePr>
        <p:xfrm>
          <a:off x="3429000" y="1752600"/>
          <a:ext cx="8305801" cy="39628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LB272-CID-1376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comments resolution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2063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DMG comment 2103 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1950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LB272_reporting_cid_resolution_part3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23/1184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1589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bug fix for SBP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87432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r>
              <a:rPr lang="en-US" altLang="en-US" sz="1600" dirty="0">
                <a:solidFill>
                  <a:srgbClr val="FF0000"/>
                </a:solidFill>
              </a:rPr>
              <a:t>Privacy discussion for 802.11bf</a:t>
            </a:r>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9" name="表格 10"/>
          <p:cNvGraphicFramePr>
            <a:graphicFrameLocks noGrp="1"/>
          </p:cNvGraphicFramePr>
          <p:nvPr>
            <p:extLst>
              <p:ext uri="{D42A27DB-BD31-4B8C-83A1-F6EECF244321}">
                <p14:modId xmlns:p14="http://schemas.microsoft.com/office/powerpoint/2010/main" val="4096963045"/>
              </p:ext>
            </p:extLst>
          </p:nvPr>
        </p:nvGraphicFramePr>
        <p:xfrm>
          <a:off x="3429000" y="1752600"/>
          <a:ext cx="8305801" cy="458240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kern="1200" dirty="0">
                          <a:solidFill>
                            <a:schemeClr val="tx1"/>
                          </a:solidFill>
                          <a:latin typeface="+mn-lt"/>
                          <a:ea typeface="+mn-ea"/>
                          <a:cs typeface="+mn-cs"/>
                        </a:rPr>
                        <a:t>23/1107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Zinan Lin (InterDigital)</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a:solidFill>
                            <a:schemeClr val="tx1"/>
                          </a:solidFill>
                          <a:latin typeface="+mn-lt"/>
                          <a:ea typeface="+mn-ea"/>
                          <a:cs typeface="+mn-cs"/>
                        </a:rPr>
                        <a:t>LB272 CR for CID 1793</a:t>
                      </a:r>
                      <a:endParaRPr lang="zh-CN" sz="1200" kern="120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OST CIDs (11.55.1.1 Overview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(1574, 1953)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comments DMG comment 2063 resolution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CID 1950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LB272_reporting_cid_resolution_part3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30mins</a:t>
                      </a:r>
                    </a:p>
                  </a:txBody>
                  <a:tcPr marL="36000" marR="36000" marT="17901" marB="17901" anchor="ctr"/>
                </a:tc>
              </a:tr>
              <a:tr h="89561">
                <a:tc>
                  <a:txBody>
                    <a:bodyPr/>
                    <a:lstStyle/>
                    <a:p>
                      <a:pPr>
                        <a:spcAft>
                          <a:spcPts val="0"/>
                        </a:spcAft>
                      </a:pPr>
                      <a:r>
                        <a:rPr lang="en-US" altLang="zh-CN" sz="1200" kern="1200" dirty="0" smtClean="0">
                          <a:solidFill>
                            <a:schemeClr val="tx1"/>
                          </a:solidFill>
                          <a:latin typeface="+mn-lt"/>
                          <a:ea typeface="+mn-ea"/>
                          <a:cs typeface="+mn-cs"/>
                        </a:rPr>
                        <a:t>23/1108</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CR for SBP CID –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chemeClr val="tx1"/>
                          </a:solidFill>
                          <a:latin typeface="+mn-lt"/>
                          <a:ea typeface="+mn-ea"/>
                          <a:cs typeface="+mn-cs"/>
                        </a:rPr>
                        <a:t>23/1197</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LB272 CR for CID 1689</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sz="1200" kern="1200" dirty="0">
                          <a:solidFill>
                            <a:schemeClr val="tx1"/>
                          </a:solidFill>
                          <a:latin typeface="+mn-lt"/>
                          <a:ea typeface="+mn-ea"/>
                          <a:cs typeface="+mn-cs"/>
                        </a:rPr>
                        <a:t>15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bug fix for SBP procedure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Zhuqing</a:t>
                      </a:r>
                      <a:r>
                        <a:rPr lang="en-US" altLang="zh-CN" sz="1200" kern="1200" dirty="0" smtClean="0">
                          <a:solidFill>
                            <a:schemeClr val="tx1"/>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Bug fix contribution - DMG sensing procedure expiry timer</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56692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1446134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46822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err="1" smtClean="0">
                <a:solidFill>
                  <a:srgbClr val="0000FF"/>
                </a:solidFill>
              </a:rPr>
              <a:t>AdHoc</a:t>
            </a:r>
            <a:r>
              <a:rPr lang="en-US" altLang="en-US" sz="3200" smtClean="0">
                <a:solidFill>
                  <a:srgbClr val="0000FF"/>
                </a:solidFill>
              </a:rPr>
              <a:t> meeting</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780500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77.0353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smtClean="0"/>
              <a:t>(</a:t>
            </a:r>
            <a:r>
              <a:rPr lang="en-US" altLang="zh-CN" sz="1600" smtClean="0">
                <a:solidFill>
                  <a:srgbClr val="FF0000"/>
                </a:solidFill>
              </a:rPr>
              <a:t>1003/1302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0.205069124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0.5652842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0.770353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63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17</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0.205069124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0.5652842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0.7703533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1001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08777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safe </a:t>
            </a:r>
            <a:r>
              <a:rPr lang="en-US" altLang="zh-CN" sz="1800" dirty="0" smtClean="0"/>
              <a:t>(e.g., prepare </a:t>
            </a:r>
            <a:r>
              <a:rPr lang="en-US" altLang="zh-CN" sz="1800" dirty="0"/>
              <a:t>material that can be used to explain this</a:t>
            </a:r>
            <a:r>
              <a:rPr lang="en-US" altLang="zh-CN" sz="1800" dirty="0" smtClean="0"/>
              <a:t>)</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2030267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6 (Thursday AM1</a:t>
            </a:r>
            <a:r>
              <a:rPr lang="en-US" altLang="zh-CN" dirty="0">
                <a:solidFill>
                  <a:srgbClr val="00B050"/>
                </a:solidFill>
                <a:cs typeface="Times New Roman" panose="02020603050405020304" pitchFamily="18" charset="0"/>
              </a:rPr>
              <a:t>), 08:00-10:00 Lund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6 (Thursday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7 </a:t>
            </a:r>
            <a:r>
              <a:rPr lang="en-US" altLang="zh-CN" dirty="0">
                <a:solidFill>
                  <a:srgbClr val="00B050"/>
                </a:solidFill>
                <a:cs typeface="Times New Roman" panose="02020603050405020304" pitchFamily="18" charset="0"/>
              </a:rPr>
              <a:t>(Friday AM1), 08:00-10:00 </a:t>
            </a:r>
            <a:r>
              <a:rPr lang="en-US" altLang="zh-CN" dirty="0" smtClean="0">
                <a:solidFill>
                  <a:srgbClr val="00B050"/>
                </a:solidFill>
                <a:cs typeface="Times New Roman" panose="02020603050405020304" pitchFamily="18" charset="0"/>
              </a:rPr>
              <a:t>Lund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7 (Friday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a:t>
            </a:r>
            <a:r>
              <a:rPr lang="en-US" altLang="zh-CN" dirty="0" smtClean="0">
                <a:solidFill>
                  <a:srgbClr val="00B050"/>
                </a:solidFill>
                <a:cs typeface="Times New Roman" panose="02020603050405020304" pitchFamily="18" charset="0"/>
              </a:rPr>
              <a:t>8 </a:t>
            </a:r>
            <a:r>
              <a:rPr lang="en-US" altLang="zh-CN" dirty="0">
                <a:solidFill>
                  <a:srgbClr val="00B050"/>
                </a:solidFill>
                <a:cs typeface="Times New Roman" panose="02020603050405020304" pitchFamily="18" charset="0"/>
              </a:rPr>
              <a:t>(Saturday AM1), 08:00-10:00 Lund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AM2</a:t>
            </a:r>
            <a:r>
              <a:rPr lang="en-US" altLang="zh-CN" dirty="0">
                <a:solidFill>
                  <a:srgbClr val="00B050"/>
                </a:solidFill>
                <a:cs typeface="Times New Roman" panose="02020603050405020304" pitchFamily="18" charset="0"/>
              </a:rPr>
              <a:t>), 10:30-12:30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PM1</a:t>
            </a:r>
            <a:r>
              <a:rPr lang="en-US" altLang="zh-CN" dirty="0">
                <a:solidFill>
                  <a:srgbClr val="00B050"/>
                </a:solidFill>
                <a:cs typeface="Times New Roman" panose="02020603050405020304" pitchFamily="18" charset="0"/>
              </a:rPr>
              <a:t>),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8 (Saturday </a:t>
            </a:r>
            <a:r>
              <a:rPr lang="en-US" altLang="zh-CN" dirty="0" smtClean="0">
                <a:solidFill>
                  <a:srgbClr val="00B050"/>
                </a:solidFill>
                <a:cs typeface="Times New Roman" panose="02020603050405020304" pitchFamily="18" charset="0"/>
              </a:rPr>
              <a:t>PM2</a:t>
            </a:r>
            <a:r>
              <a:rPr lang="en-US" altLang="zh-CN" dirty="0">
                <a:solidFill>
                  <a:srgbClr val="00B050"/>
                </a:solidFill>
                <a:cs typeface="Times New Roman" panose="02020603050405020304" pitchFamily="18" charset="0"/>
              </a:rPr>
              <a:t>),  16:00-18:00</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457200" y="5334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IEEE 802.11 </a:t>
            </a:r>
            <a:r>
              <a:rPr lang="en-US" altLang="zh-CN" sz="2800" dirty="0" err="1"/>
              <a:t>TGbf</a:t>
            </a:r>
            <a:r>
              <a:rPr lang="en-US" altLang="zh-CN" sz="2800" dirty="0"/>
              <a:t> </a:t>
            </a:r>
            <a:r>
              <a:rPr lang="en-US" altLang="zh-CN" sz="2800" dirty="0" err="1"/>
              <a:t>AdHoc</a:t>
            </a:r>
            <a:r>
              <a:rPr lang="en-US" altLang="zh-CN" sz="2800" dirty="0"/>
              <a:t> </a:t>
            </a:r>
            <a:r>
              <a:rPr lang="en-US" altLang="zh-CN" sz="2800" b="0" dirty="0" smtClean="0"/>
              <a:t>July 6-8 </a:t>
            </a:r>
            <a:r>
              <a:rPr lang="en-US" altLang="zh-CN" sz="2800" b="0" dirty="0"/>
              <a:t>2023 - Ericsson Office, Lund, Sweden</a:t>
            </a:r>
            <a:endParaRPr lang="en-US" altLang="en-US" sz="2800" dirty="0">
              <a:solidFill>
                <a:schemeClr val="tx2"/>
              </a:solidFill>
            </a:endParaRPr>
          </a:p>
        </p:txBody>
      </p:sp>
      <p:sp>
        <p:nvSpPr>
          <p:cNvPr id="9" name="Rectangle 3"/>
          <p:cNvSpPr txBox="1">
            <a:spLocks noChangeArrowheads="1"/>
          </p:cNvSpPr>
          <p:nvPr/>
        </p:nvSpPr>
        <p:spPr bwMode="auto">
          <a:xfrm>
            <a:off x="457200" y="1069759"/>
            <a:ext cx="6498561"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a:t>Date</a:t>
            </a:r>
            <a:r>
              <a:rPr lang="en-US" altLang="zh-CN" sz="1800" dirty="0"/>
              <a:t>: 3 days (Thursday- Saturday -- July 6, 7, 8)</a:t>
            </a:r>
          </a:p>
          <a:p>
            <a:pPr marL="685800" lvl="2" indent="-285750" algn="just" defTabSz="914400">
              <a:spcBef>
                <a:spcPct val="0"/>
              </a:spcBef>
              <a:spcAft>
                <a:spcPts val="600"/>
              </a:spcAft>
              <a:buClr>
                <a:srgbClr val="000000"/>
              </a:buClr>
              <a:buFont typeface="微软雅黑" panose="020B0503020204020204" pitchFamily="34" charset="-122"/>
              <a:buChar char="–"/>
              <a:defRPr/>
            </a:pPr>
            <a:r>
              <a:rPr lang="en-US" altLang="zh-CN" sz="1400" dirty="0" smtClean="0">
                <a:solidFill>
                  <a:srgbClr val="000000"/>
                </a:solidFill>
              </a:rPr>
              <a:t>Time</a:t>
            </a:r>
            <a:r>
              <a:rPr lang="en-US" altLang="zh-CN" sz="1400" dirty="0">
                <a:solidFill>
                  <a:srgbClr val="000000"/>
                </a:solidFill>
              </a:rPr>
              <a:t>: 8am to 6pm</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Location</a:t>
            </a:r>
            <a:r>
              <a:rPr lang="en-US" altLang="zh-CN" sz="1800" dirty="0" smtClean="0"/>
              <a:t>: </a:t>
            </a:r>
            <a:r>
              <a:rPr lang="en-US" altLang="zh-CN" sz="1600" dirty="0" smtClean="0"/>
              <a:t>Ericsson Office: </a:t>
            </a:r>
            <a:r>
              <a:rPr lang="sv-SE" altLang="zh-CN" sz="1600" dirty="0" smtClean="0"/>
              <a:t>Mobilvägen </a:t>
            </a:r>
            <a:r>
              <a:rPr lang="sv-SE" altLang="zh-CN" sz="1600" dirty="0"/>
              <a:t>12, 223 62 Lund, </a:t>
            </a:r>
            <a:r>
              <a:rPr lang="en-US" altLang="zh-CN" sz="1600" dirty="0" smtClean="0"/>
              <a:t>Sweden</a:t>
            </a:r>
            <a:endParaRPr lang="en-US" altLang="zh-CN" sz="1400" strike="sngStrike" dirty="0" smtClean="0">
              <a:solidFill>
                <a:schemeClr val="bg1">
                  <a:lumMod val="50000"/>
                </a:schemeClr>
              </a:solidFill>
            </a:endParaRPr>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Traffic: Flying in to Copenhagen airport, then 40 minutes by train to </a:t>
            </a:r>
            <a:r>
              <a:rPr lang="en-US" altLang="zh-CN" sz="1400" dirty="0" smtClean="0"/>
              <a:t>Lund (eaves every 20 minutes, 15 USD one-way)</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Telefonplan</a:t>
            </a:r>
            <a:r>
              <a:rPr lang="en-US" altLang="zh-CN" sz="1100" dirty="0" smtClean="0"/>
              <a:t> is the stop when going to Ericsson or to Motel 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err="1" smtClean="0"/>
              <a:t>Ideontorget</a:t>
            </a:r>
            <a:r>
              <a:rPr lang="en-US" altLang="zh-CN" sz="1100" dirty="0" smtClean="0"/>
              <a:t> </a:t>
            </a:r>
            <a:r>
              <a:rPr lang="en-US" altLang="zh-CN" sz="1100" dirty="0"/>
              <a:t>is the stop for Elite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is the stop for Grand Hotel</a:t>
            </a:r>
          </a:p>
          <a:p>
            <a:pPr marL="981075" lvl="3" indent="-285750" algn="just">
              <a:spcBef>
                <a:spcPct val="0"/>
              </a:spcBef>
              <a:spcAft>
                <a:spcPts val="0"/>
              </a:spcAft>
              <a:buClr>
                <a:srgbClr val="000000"/>
              </a:buClr>
              <a:buFont typeface="Arial" panose="020B0604020202020204" pitchFamily="34" charset="0"/>
              <a:buChar char="•"/>
              <a:defRPr/>
            </a:pPr>
            <a:r>
              <a:rPr lang="en-US" altLang="zh-CN" sz="1100" dirty="0"/>
              <a:t>Lund C- </a:t>
            </a:r>
            <a:r>
              <a:rPr lang="en-US" altLang="zh-CN" sz="1100" dirty="0" err="1"/>
              <a:t>Telefonplan</a:t>
            </a:r>
            <a:r>
              <a:rPr lang="en-US" altLang="zh-CN" sz="1100" dirty="0"/>
              <a:t> takes 7 minutes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Meeting room</a:t>
            </a:r>
            <a:r>
              <a:rPr lang="en-US" altLang="zh-CN" sz="1800" dirty="0" smtClean="0"/>
              <a:t>: </a:t>
            </a:r>
            <a:r>
              <a:rPr lang="en-US" altLang="zh-CN" sz="1600" dirty="0" smtClean="0">
                <a:solidFill>
                  <a:srgbClr val="0000FF"/>
                </a:solidFill>
              </a:rPr>
              <a:t>Meeting </a:t>
            </a:r>
            <a:r>
              <a:rPr lang="en-US" altLang="zh-CN" sz="1600" dirty="0">
                <a:solidFill>
                  <a:srgbClr val="0000FF"/>
                </a:solidFill>
              </a:rPr>
              <a:t>room </a:t>
            </a:r>
            <a:r>
              <a:rPr lang="en-US" altLang="zh-CN" sz="1600" dirty="0" smtClean="0">
                <a:solidFill>
                  <a:srgbClr val="0000FF"/>
                </a:solidFill>
              </a:rPr>
              <a:t>Number/location,  triangle, </a:t>
            </a:r>
            <a:r>
              <a:rPr lang="en-US" altLang="zh-CN" sz="1400" dirty="0" smtClean="0"/>
              <a:t>18 </a:t>
            </a:r>
            <a:r>
              <a:rPr lang="en-US" altLang="zh-CN" sz="1400" dirty="0"/>
              <a:t>seats</a:t>
            </a:r>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Cost</a:t>
            </a:r>
            <a:r>
              <a:rPr lang="en-US" altLang="zh-CN" sz="1800" dirty="0" smtClean="0"/>
              <a:t>: Meeting room, </a:t>
            </a:r>
            <a:r>
              <a:rPr lang="en-US" altLang="zh-CN" sz="1600" dirty="0" smtClean="0"/>
              <a:t>lunch </a:t>
            </a:r>
            <a:r>
              <a:rPr lang="en-US" altLang="zh-CN" sz="1600" dirty="0"/>
              <a:t>and </a:t>
            </a:r>
            <a:r>
              <a:rPr lang="en-US" altLang="zh-CN" sz="1600" dirty="0" smtClean="0"/>
              <a:t>coffee, </a:t>
            </a:r>
            <a:r>
              <a:rPr lang="en-US" altLang="zh-CN" sz="1600" dirty="0"/>
              <a:t>Ericsson (Leif</a:t>
            </a:r>
            <a:r>
              <a:rPr lang="en-US" altLang="zh-CN" sz="1600" dirty="0" smtClean="0"/>
              <a:t>) will cover</a:t>
            </a:r>
            <a:endParaRPr lang="en-US" altLang="zh-CN" sz="1600" dirty="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t>Saturday </a:t>
            </a:r>
            <a:r>
              <a:rPr lang="en-US" altLang="zh-CN" sz="1400" dirty="0" smtClean="0"/>
              <a:t>TBD (</a:t>
            </a:r>
            <a:r>
              <a:rPr lang="en-US" altLang="zh-CN" sz="1400" dirty="0"/>
              <a:t>cold </a:t>
            </a:r>
            <a:r>
              <a:rPr lang="en-US" altLang="zh-CN" sz="1400" dirty="0" smtClean="0"/>
              <a:t>lunch?)</a:t>
            </a: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800" b="1" dirty="0" smtClean="0"/>
              <a:t>More </a:t>
            </a:r>
            <a:r>
              <a:rPr lang="en-US" altLang="zh-CN" sz="1800" b="1" dirty="0"/>
              <a:t>details: </a:t>
            </a:r>
            <a:endParaRPr lang="en-US" altLang="zh-CN" sz="1800" b="1" dirty="0" smtClean="0"/>
          </a:p>
          <a:p>
            <a:pPr marL="685800" lvl="2" indent="-285750" algn="just">
              <a:spcBef>
                <a:spcPct val="0"/>
              </a:spcBef>
              <a:spcAft>
                <a:spcPts val="600"/>
              </a:spcAft>
              <a:buClr>
                <a:srgbClr val="000000"/>
              </a:buClr>
              <a:buFont typeface="微软雅黑" panose="020B0503020204020204" pitchFamily="34" charset="-122"/>
              <a:buChar char="–"/>
              <a:defRPr/>
            </a:pPr>
            <a:r>
              <a:rPr lang="en-US" altLang="zh-CN" sz="1400" dirty="0">
                <a:hlinkClick r:id="rId3"/>
              </a:rPr>
              <a:t>https://</a:t>
            </a:r>
            <a:r>
              <a:rPr lang="en-US" altLang="zh-CN" sz="1400" dirty="0" smtClean="0">
                <a:hlinkClick r:id="rId3"/>
              </a:rPr>
              <a:t>mentor.ieee.org/802.11/dcn/23/11-23-0664-01-00bf-info-related-to-802-11bf-ad-hoc-meeting-in-lund-sweden-july-2023.pptx</a:t>
            </a:r>
            <a:endParaRPr lang="en-US" altLang="zh-CN" sz="1400" dirty="0" smtClean="0"/>
          </a:p>
          <a:p>
            <a:pPr marL="685800" lvl="2" indent="-285750" algn="just">
              <a:spcBef>
                <a:spcPct val="0"/>
              </a:spcBef>
              <a:spcAft>
                <a:spcPts val="600"/>
              </a:spcAft>
              <a:buClr>
                <a:srgbClr val="000000"/>
              </a:buClr>
              <a:buFont typeface="微软雅黑" panose="020B0503020204020204" pitchFamily="34" charset="-122"/>
              <a:buChar char="–"/>
              <a:defRPr/>
            </a:pPr>
            <a:endParaRPr lang="en-US" altLang="zh-CN" sz="1400" dirty="0"/>
          </a:p>
          <a:p>
            <a:pPr marL="361950" lvl="1" indent="-361950" algn="just">
              <a:spcBef>
                <a:spcPct val="0"/>
              </a:spcBef>
              <a:spcAft>
                <a:spcPts val="600"/>
              </a:spcAft>
              <a:buClr>
                <a:srgbClr val="000000"/>
              </a:buClr>
              <a:buFont typeface="Arial" panose="020B0604020202020204" pitchFamily="34" charset="0"/>
              <a:buChar char="•"/>
              <a:defRPr/>
            </a:pPr>
            <a:r>
              <a:rPr lang="en-US" altLang="zh-CN" sz="1600" b="1" dirty="0" smtClean="0"/>
              <a:t>Note</a:t>
            </a:r>
            <a:r>
              <a:rPr lang="en-US" altLang="zh-CN" sz="1600" dirty="0" smtClean="0"/>
              <a:t>:</a:t>
            </a:r>
            <a:endParaRPr lang="en-US" altLang="zh-CN" sz="1600"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Mix-mode meeting</a:t>
            </a:r>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smtClean="0"/>
              <a:t>If decided to add an Ad-hoc </a:t>
            </a:r>
            <a:r>
              <a:rPr lang="en-US" altLang="zh-CN" dirty="0"/>
              <a:t>meeting, you will need location, date, time and </a:t>
            </a:r>
            <a:r>
              <a:rPr lang="en-US" altLang="zh-CN" dirty="0">
                <a:solidFill>
                  <a:srgbClr val="0000FF"/>
                </a:solidFill>
              </a:rPr>
              <a:t>run a motion in the </a:t>
            </a:r>
            <a:r>
              <a:rPr lang="en-US" altLang="zh-CN" dirty="0" smtClean="0">
                <a:solidFill>
                  <a:srgbClr val="0000FF"/>
                </a:solidFill>
              </a:rPr>
              <a:t>May meeting</a:t>
            </a:r>
            <a:r>
              <a:rPr lang="en-US" altLang="zh-CN" dirty="0"/>
              <a:t>. </a:t>
            </a:r>
            <a:r>
              <a:rPr lang="en-US" altLang="zh-CN" dirty="0" smtClean="0"/>
              <a:t>(Reference: </a:t>
            </a:r>
            <a:r>
              <a:rPr lang="en-US" altLang="zh-CN" dirty="0" err="1" smtClean="0"/>
              <a:t>TGme</a:t>
            </a:r>
            <a:r>
              <a:rPr lang="en-US" altLang="zh-CN" dirty="0" smtClean="0"/>
              <a:t> 11-22/1627</a:t>
            </a:r>
            <a:r>
              <a:rPr lang="en-US" altLang="zh-CN" dirty="0"/>
              <a:t>, slide </a:t>
            </a:r>
            <a:r>
              <a:rPr lang="en-US" altLang="zh-CN" dirty="0" smtClean="0"/>
              <a:t>7).</a:t>
            </a:r>
            <a:endParaRPr lang="en-US" altLang="zh-CN" dirty="0"/>
          </a:p>
          <a:p>
            <a:pPr marL="685800" lvl="2" indent="-285750" algn="just">
              <a:spcBef>
                <a:spcPct val="0"/>
              </a:spcBef>
              <a:spcAft>
                <a:spcPts val="0"/>
              </a:spcAft>
              <a:buClr>
                <a:srgbClr val="000000"/>
              </a:buClr>
              <a:buFont typeface="微软雅黑" panose="020B0503020204020204" pitchFamily="34" charset="-122"/>
              <a:buChar char="–"/>
              <a:defRPr/>
            </a:pPr>
            <a:r>
              <a:rPr lang="en-US" altLang="zh-CN" dirty="0"/>
              <a:t>Also, the meeting needs to be </a:t>
            </a:r>
            <a:r>
              <a:rPr lang="en-US" altLang="zh-CN" dirty="0">
                <a:solidFill>
                  <a:srgbClr val="0000FF"/>
                </a:solidFill>
              </a:rPr>
              <a:t>announced 30 days in advance </a:t>
            </a:r>
            <a:r>
              <a:rPr lang="en-US" altLang="zh-CN" dirty="0"/>
              <a:t>on the 802.11 reflector</a:t>
            </a:r>
            <a:r>
              <a:rPr lang="en-US" altLang="zh-CN" dirty="0" smtClean="0"/>
              <a:t>.</a:t>
            </a:r>
            <a:endParaRPr lang="en-US" altLang="zh-CN" sz="1400" dirty="0"/>
          </a:p>
        </p:txBody>
      </p:sp>
      <p:grpSp>
        <p:nvGrpSpPr>
          <p:cNvPr id="2" name="组合 1"/>
          <p:cNvGrpSpPr/>
          <p:nvPr/>
        </p:nvGrpSpPr>
        <p:grpSpPr>
          <a:xfrm>
            <a:off x="7753590" y="1208759"/>
            <a:ext cx="2694414" cy="2133600"/>
            <a:chOff x="5283364" y="1495723"/>
            <a:chExt cx="5251025" cy="4504877"/>
          </a:xfrm>
        </p:grpSpPr>
        <p:pic>
          <p:nvPicPr>
            <p:cNvPr id="14" name="Picture 6">
              <a:extLst>
                <a:ext uri="{FF2B5EF4-FFF2-40B4-BE49-F238E27FC236}">
                  <a16:creationId xmlns="" xmlns:a16="http://schemas.microsoft.com/office/drawing/2014/main" id="{87CFA9C5-B130-5039-7CCF-99F2476257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3364" y="2040160"/>
              <a:ext cx="5013215" cy="396044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8">
              <a:extLst>
                <a:ext uri="{FF2B5EF4-FFF2-40B4-BE49-F238E27FC236}">
                  <a16:creationId xmlns="" xmlns:a16="http://schemas.microsoft.com/office/drawing/2014/main" id="{CD6373EC-3068-CABE-094C-B95BECCDFD84}"/>
                </a:ext>
              </a:extLst>
            </p:cNvPr>
            <p:cNvSpPr txBox="1"/>
            <p:nvPr/>
          </p:nvSpPr>
          <p:spPr>
            <a:xfrm>
              <a:off x="8602824" y="1495723"/>
              <a:ext cx="1246985"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Ericsson</a:t>
              </a:r>
            </a:p>
          </p:txBody>
        </p:sp>
        <p:cxnSp>
          <p:nvCxnSpPr>
            <p:cNvPr id="16" name="Straight Arrow Connector 9">
              <a:extLst>
                <a:ext uri="{FF2B5EF4-FFF2-40B4-BE49-F238E27FC236}">
                  <a16:creationId xmlns="" xmlns:a16="http://schemas.microsoft.com/office/drawing/2014/main" id="{637AE435-A07E-E8CD-4ABB-38D2B1D61F8A}"/>
                </a:ext>
              </a:extLst>
            </p:cNvPr>
            <p:cNvCxnSpPr>
              <a:cxnSpLocks/>
            </p:cNvCxnSpPr>
            <p:nvPr/>
          </p:nvCxnSpPr>
          <p:spPr bwMode="auto">
            <a:xfrm flipH="1">
              <a:off x="8746549" y="2033578"/>
              <a:ext cx="298921" cy="1986803"/>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17" name="TextBox 10">
              <a:extLst>
                <a:ext uri="{FF2B5EF4-FFF2-40B4-BE49-F238E27FC236}">
                  <a16:creationId xmlns="" xmlns:a16="http://schemas.microsoft.com/office/drawing/2014/main" id="{63507B07-7C20-9F63-0172-8BAC37521A75}"/>
                </a:ext>
              </a:extLst>
            </p:cNvPr>
            <p:cNvSpPr txBox="1"/>
            <p:nvPr/>
          </p:nvSpPr>
          <p:spPr>
            <a:xfrm>
              <a:off x="6395395" y="1495723"/>
              <a:ext cx="1511064"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Elite Hotel</a:t>
              </a:r>
            </a:p>
          </p:txBody>
        </p:sp>
        <p:cxnSp>
          <p:nvCxnSpPr>
            <p:cNvPr id="18" name="Straight Arrow Connector 11">
              <a:extLst>
                <a:ext uri="{FF2B5EF4-FFF2-40B4-BE49-F238E27FC236}">
                  <a16:creationId xmlns="" xmlns:a16="http://schemas.microsoft.com/office/drawing/2014/main" id="{C32E555F-EF28-F46B-9DE4-9F037EC19A96}"/>
                </a:ext>
              </a:extLst>
            </p:cNvPr>
            <p:cNvCxnSpPr>
              <a:cxnSpLocks/>
            </p:cNvCxnSpPr>
            <p:nvPr/>
          </p:nvCxnSpPr>
          <p:spPr bwMode="auto">
            <a:xfrm>
              <a:off x="7609038" y="1885242"/>
              <a:ext cx="823370" cy="2027126"/>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cxnSp>
          <p:nvCxnSpPr>
            <p:cNvPr id="19" name="Straight Arrow Connector 12">
              <a:extLst>
                <a:ext uri="{FF2B5EF4-FFF2-40B4-BE49-F238E27FC236}">
                  <a16:creationId xmlns="" xmlns:a16="http://schemas.microsoft.com/office/drawing/2014/main" id="{020B8088-3A0C-0260-F804-7916B26EB739}"/>
                </a:ext>
              </a:extLst>
            </p:cNvPr>
            <p:cNvCxnSpPr>
              <a:cxnSpLocks/>
            </p:cNvCxnSpPr>
            <p:nvPr/>
          </p:nvCxnSpPr>
          <p:spPr bwMode="auto">
            <a:xfrm flipH="1">
              <a:off x="8837213" y="2899853"/>
              <a:ext cx="1697176" cy="1072670"/>
            </a:xfrm>
            <a:prstGeom prst="straightConnector1">
              <a:avLst/>
            </a:prstGeom>
            <a:solidFill>
              <a:srgbClr val="00B8FF"/>
            </a:solidFill>
            <a:ln w="9525" cap="flat" cmpd="sng" algn="ctr">
              <a:solidFill>
                <a:srgbClr val="000000"/>
              </a:solidFill>
              <a:prstDash val="solid"/>
              <a:round/>
              <a:headEnd type="none" w="med" len="med"/>
              <a:tailEnd type="triangle"/>
            </a:ln>
            <a:effectLst/>
          </p:spPr>
        </p:cxnSp>
        <p:sp>
          <p:nvSpPr>
            <p:cNvPr id="20" name="TextBox 13">
              <a:extLst>
                <a:ext uri="{FF2B5EF4-FFF2-40B4-BE49-F238E27FC236}">
                  <a16:creationId xmlns="" xmlns:a16="http://schemas.microsoft.com/office/drawing/2014/main" id="{4AF6136B-DF8D-A0D6-FAC7-ADC1BC54165D}"/>
                </a:ext>
              </a:extLst>
            </p:cNvPr>
            <p:cNvSpPr txBox="1"/>
            <p:nvPr/>
          </p:nvSpPr>
          <p:spPr>
            <a:xfrm>
              <a:off x="9330849" y="2452327"/>
              <a:ext cx="1191038" cy="488171"/>
            </a:xfrm>
            <a:prstGeom prst="rect">
              <a:avLst/>
            </a:prstGeom>
            <a:noFill/>
          </p:spPr>
          <p:txBody>
            <a:bodyPr wrap="none" rtlCol="0">
              <a:spAutoFit/>
            </a:bodyPr>
            <a:lstStyle/>
            <a:p>
              <a:pPr defTabSz="449263">
                <a:buClr>
                  <a:srgbClr val="000000"/>
                </a:buClr>
                <a:buSzPct val="100000"/>
                <a:buFont typeface="Times New Roman" pitchFamily="16" charset="0"/>
                <a:buNone/>
              </a:pPr>
              <a:r>
                <a:rPr lang="aa-ET" sz="1600" dirty="0">
                  <a:solidFill>
                    <a:srgbClr val="000000"/>
                  </a:solidFill>
                  <a:latin typeface="Times New Roman" pitchFamily="16" charset="0"/>
                  <a:ea typeface="MS Gothic" charset="-128"/>
                </a:rPr>
                <a:t>Motel L</a:t>
              </a:r>
            </a:p>
          </p:txBody>
        </p:sp>
      </p:grpSp>
      <p:graphicFrame>
        <p:nvGraphicFramePr>
          <p:cNvPr id="12" name="表格 10"/>
          <p:cNvGraphicFramePr>
            <a:graphicFrameLocks noGrp="1"/>
          </p:cNvGraphicFramePr>
          <p:nvPr>
            <p:extLst>
              <p:ext uri="{D42A27DB-BD31-4B8C-83A1-F6EECF244321}">
                <p14:modId xmlns:p14="http://schemas.microsoft.com/office/powerpoint/2010/main" val="397799347"/>
              </p:ext>
            </p:extLst>
          </p:nvPr>
        </p:nvGraphicFramePr>
        <p:xfrm>
          <a:off x="7995897" y="3484318"/>
          <a:ext cx="2209800" cy="2869480"/>
        </p:xfrm>
        <a:graphic>
          <a:graphicData uri="http://schemas.openxmlformats.org/drawingml/2006/table">
            <a:tbl>
              <a:tblPr firstRow="1" bandRow="1">
                <a:tableStyleId>{C4B1156A-380E-4F78-BDF5-A606A8083BF9}</a:tableStyleId>
              </a:tblPr>
              <a:tblGrid>
                <a:gridCol w="2209800"/>
              </a:tblGrid>
              <a:tr h="245296">
                <a:tc>
                  <a:txBody>
                    <a:bodyPr/>
                    <a:lstStyle/>
                    <a:p>
                      <a:pPr algn="ctr"/>
                      <a:r>
                        <a:rPr lang="en-US" altLang="zh-CN" sz="1200" dirty="0" smtClean="0">
                          <a:solidFill>
                            <a:srgbClr val="0000FF"/>
                          </a:solidFill>
                        </a:rPr>
                        <a:t>Confirmed in-person attendance</a:t>
                      </a:r>
                      <a:endParaRPr lang="zh-CN" altLang="en-US" sz="1200" dirty="0">
                        <a:solidFill>
                          <a:srgbClr val="0000FF"/>
                        </a:solidFill>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Benedikt Schweizer (Apple)</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r>
                        <a:rPr lang="pt-BR" altLang="zh-CN" sz="1200" kern="1200" dirty="0" smtClean="0">
                          <a:solidFill>
                            <a:schemeClr val="tx1"/>
                          </a:solidFill>
                          <a:latin typeface="+mn-lt"/>
                          <a:ea typeface="+mn-ea"/>
                          <a:cs typeface="+mn-cs"/>
                        </a:rPr>
                        <a:t> </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 - TBD</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Tony Xiao Han (Huawei)</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424435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888498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83639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158052</TotalTime>
  <Words>4164</Words>
  <Application>Microsoft Office PowerPoint</Application>
  <PresentationFormat>宽屏</PresentationFormat>
  <Paragraphs>1157</Paragraphs>
  <Slides>34</Slides>
  <Notes>34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34</vt:i4>
      </vt:variant>
    </vt:vector>
  </HeadingPairs>
  <TitlesOfParts>
    <vt:vector size="4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Ad hoc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June teleconference part 2 2023</dc:title>
  <dc:description/>
  <cp:lastModifiedBy>Hanxiao (Tony, WT Lab)</cp:lastModifiedBy>
  <cp:revision>155</cp:revision>
  <cp:lastPrinted>2014-11-04T15:04:57Z</cp:lastPrinted>
  <dcterms:created xsi:type="dcterms:W3CDTF">2007-04-17T18:10:23Z</dcterms:created>
  <dcterms:modified xsi:type="dcterms:W3CDTF">2023-07-08T08:17:22Z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(3)2E3Fjqh1HTZ0YnR8XTYhw70PfL7CpAy8dqLB64uPy1ZW7BnC37ZQQVlAhruSPwTtng8Gzgap
BBGR5VZxh1yuSp19sp/Auxe8OASaVAUR0HpYS6SNFZOcMhkw2qqZcYyZWIKIBtuzUVZTFVT7
d8HgMUML+zam+dBeCGJAB+zUBUfO3EeThIOr+stiJbM9Y9pvC3BNsg67w6utziaDobdBoU54
6QDGM31+VoHOcjKeNE</vt:lpwstr>
  </property>
  <property fmtid="{D5CDD505-2E9C-101B-9397-08002B2CF9AE}" pid="27" name="_2015_ms_pID_7253431">
    <vt:lpwstr>yqLFnFO/cQntOjbo4TRZV84q6UI9CgAkzzMXsUQW4Ud5xHQVuf6AM0
pJ4M2AtKIvxVTrpRrjjWAokYbh6SXEcw1GpG1yJK51r4FiZ0xzLhViwx9MrXlQ1+OKn5WN3P
Dpq2YeP3AYPaZ4NaP8UyefmCrpyB7ahLnfy77a8erylcvTBij5pbFyggVeQN/CxqDrrZ7YHk
8D2Lm7WTgGo55jqQDY7Vuv6GyzPtKKaZMiii</vt:lpwstr>
  </property>
  <property fmtid="{D5CDD505-2E9C-101B-9397-08002B2CF9AE}" pid="28" name="_2015_ms_pID_7253432">
    <vt:lpwstr>UiobtmX3UuAo2ZG7A1afNUo=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