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36" r:id="rId17"/>
    <p:sldId id="1141" r:id="rId18"/>
    <p:sldId id="1142" r:id="rId19"/>
    <p:sldId id="933" r:id="rId20"/>
    <p:sldId id="1074" r:id="rId21"/>
    <p:sldId id="897" r:id="rId22"/>
    <p:sldId id="1143" r:id="rId23"/>
    <p:sldId id="1144" r:id="rId24"/>
    <p:sldId id="1140" r:id="rId25"/>
    <p:sldId id="1146" r:id="rId26"/>
    <p:sldId id="1145" r:id="rId27"/>
    <p:sldId id="1137" r:id="rId28"/>
    <p:sldId id="1147" r:id="rId29"/>
    <p:sldId id="842" r:id="rId30"/>
    <p:sldId id="1024" r:id="rId31"/>
    <p:sldId id="1148" r:id="rId32"/>
    <p:sldId id="1138" r:id="rId33"/>
    <p:sldId id="1139"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970" autoAdjust="0"/>
  </p:normalViewPr>
  <p:slideViewPr>
    <p:cSldViewPr>
      <p:cViewPr varScale="1">
        <p:scale>
          <a:sx n="97" d="100"/>
          <a:sy n="97" d="100"/>
        </p:scale>
        <p:origin x="91" y="10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944679344"/>
        <c:axId val="-944686960"/>
      </c:barChart>
      <c:catAx>
        <c:axId val="-9446793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44686960"/>
        <c:crosses val="autoZero"/>
        <c:auto val="1"/>
        <c:lblAlgn val="ctr"/>
        <c:lblOffset val="100"/>
        <c:noMultiLvlLbl val="0"/>
      </c:catAx>
      <c:valAx>
        <c:axId val="-9446869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446793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76689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0425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5867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29833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47670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01547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6801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654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9591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61889" y="304027"/>
            <a:ext cx="337291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a:t>
            </a:r>
            <a:r>
              <a:rPr lang="en-US" altLang="en-US" sz="1800" b="1" smtClean="0"/>
              <a:t>802.11-23</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smtClean="0">
                <a:solidFill>
                  <a:schemeClr val="tx1"/>
                </a:solidFill>
                <a:latin typeface="Times New Roman" panose="02020603050405020304" pitchFamily="18" charset="0"/>
                <a:ea typeface="MS PGothic" panose="020B0600070205080204" pitchFamily="34" charset="-128"/>
                <a:cs typeface="+mn-cs"/>
              </a:rPr>
              <a:t>1110</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Ad hoc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2023-06-30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96884905"/>
              </p:ext>
            </p:extLst>
          </p:nvPr>
        </p:nvGraphicFramePr>
        <p:xfrm>
          <a:off x="3429000" y="1752600"/>
          <a:ext cx="8305801" cy="410948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and editorial comments on D1.0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23/0530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measurement setup comments resolution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23/0867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SBP comments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chemeClr val="tx1"/>
                          </a:solidFill>
                          <a:latin typeface="+mn-lt"/>
                          <a:ea typeface="+mn-ea"/>
                          <a:cs typeface="+mn-cs"/>
                        </a:rPr>
                        <a:t>23/1126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Dong Wei (NXP)</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LB272 CR for CIDs on TF Sounding Phase – part 2</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23/1107</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Zinan Lin (InterDigital)</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LB272 CR for CID 1793</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11bf D1.0 Sensing Measurement Report Container field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23/1030r1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1978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23/1106r0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setting of PSDU Length field in an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nvPr>
        </p:nvGraphicFramePr>
        <p:xfrm>
          <a:off x="3429000" y="1752600"/>
          <a:ext cx="8305801" cy="9013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43848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rgbClr val="FF0000"/>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nvPr>
        </p:nvGraphicFramePr>
        <p:xfrm>
          <a:off x="3429000" y="1752600"/>
          <a:ext cx="8305801" cy="9013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56692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14461343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4682215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err="1" smtClean="0">
                <a:solidFill>
                  <a:srgbClr val="0000FF"/>
                </a:solidFill>
              </a:rPr>
              <a:t>AdHoc</a:t>
            </a:r>
            <a:r>
              <a:rPr lang="en-US" altLang="en-US" sz="3200" smtClean="0">
                <a:solidFill>
                  <a:srgbClr val="0000FF"/>
                </a:solidFill>
              </a:rPr>
              <a:t> meeting</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7805000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77.0353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smtClean="0"/>
              <a:t>(</a:t>
            </a:r>
            <a:r>
              <a:rPr lang="en-US" altLang="zh-CN" sz="1600" smtClean="0">
                <a:solidFill>
                  <a:srgbClr val="FF0000"/>
                </a:solidFill>
              </a:rPr>
              <a:t>1003/1302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5635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1001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20302675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6 (Thursday AM1</a:t>
            </a:r>
            <a:r>
              <a:rPr lang="en-US" altLang="zh-CN" dirty="0">
                <a:solidFill>
                  <a:srgbClr val="00B050"/>
                </a:solidFill>
                <a:cs typeface="Times New Roman" panose="02020603050405020304" pitchFamily="18" charset="0"/>
              </a:rPr>
              <a:t>), 08:00-10:00 Lund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7 </a:t>
            </a:r>
            <a:r>
              <a:rPr lang="en-US" altLang="zh-CN" dirty="0">
                <a:solidFill>
                  <a:srgbClr val="00B050"/>
                </a:solidFill>
                <a:cs typeface="Times New Roman" panose="02020603050405020304" pitchFamily="18" charset="0"/>
              </a:rPr>
              <a:t>(Friday AM1), 08:00-10:00 </a:t>
            </a:r>
            <a:r>
              <a:rPr lang="en-US" altLang="zh-CN" dirty="0" smtClean="0">
                <a:solidFill>
                  <a:srgbClr val="00B050"/>
                </a:solidFill>
                <a:cs typeface="Times New Roman" panose="02020603050405020304" pitchFamily="18" charset="0"/>
              </a:rPr>
              <a:t>Lund 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8 </a:t>
            </a:r>
            <a:r>
              <a:rPr lang="en-US" altLang="zh-CN" dirty="0">
                <a:solidFill>
                  <a:srgbClr val="00B050"/>
                </a:solidFill>
                <a:cs typeface="Times New Roman" panose="02020603050405020304" pitchFamily="18" charset="0"/>
              </a:rPr>
              <a:t>(Saturday AM1), 08:00-10:00 Lund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Number/location,  triangle,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753590" y="1208759"/>
            <a:ext cx="2694414" cy="2133600"/>
            <a:chOff x="5283364" y="1495723"/>
            <a:chExt cx="5251025" cy="4504877"/>
          </a:xfrm>
        </p:grpSpPr>
        <p:pic>
          <p:nvPicPr>
            <p:cNvPr id="14" name="Picture 6">
              <a:extLst>
                <a:ext uri="{FF2B5EF4-FFF2-40B4-BE49-F238E27FC236}">
                  <a16:creationId xmlns:a16="http://schemas.microsoft.com/office/drawing/2014/main" xmlns=""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a16="http://schemas.microsoft.com/office/drawing/2014/main" xmlns=""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a16="http://schemas.microsoft.com/office/drawing/2014/main" xmlns=""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a16="http://schemas.microsoft.com/office/drawing/2014/main" xmlns=""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a16="http://schemas.microsoft.com/office/drawing/2014/main" xmlns=""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a16="http://schemas.microsoft.com/office/drawing/2014/main" xmlns=""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a16="http://schemas.microsoft.com/office/drawing/2014/main" xmlns=""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graphicFrame>
        <p:nvGraphicFramePr>
          <p:cNvPr id="12" name="表格 10"/>
          <p:cNvGraphicFramePr>
            <a:graphicFrameLocks noGrp="1"/>
          </p:cNvGraphicFramePr>
          <p:nvPr>
            <p:extLst>
              <p:ext uri="{D42A27DB-BD31-4B8C-83A1-F6EECF244321}">
                <p14:modId xmlns:p14="http://schemas.microsoft.com/office/powerpoint/2010/main" val="397799347"/>
              </p:ext>
            </p:extLst>
          </p:nvPr>
        </p:nvGraphicFramePr>
        <p:xfrm>
          <a:off x="7995897" y="3484318"/>
          <a:ext cx="2209800" cy="2869480"/>
        </p:xfrm>
        <a:graphic>
          <a:graphicData uri="http://schemas.openxmlformats.org/drawingml/2006/table">
            <a:tbl>
              <a:tblPr firstRow="1" bandRow="1">
                <a:tableStyleId>{C4B1156A-380E-4F78-BDF5-A606A8083BF9}</a:tableStyleId>
              </a:tblPr>
              <a:tblGrid>
                <a:gridCol w="2209800"/>
              </a:tblGrid>
              <a:tr h="245296">
                <a:tc>
                  <a:txBody>
                    <a:bodyPr/>
                    <a:lstStyle/>
                    <a:p>
                      <a:pPr algn="ctr"/>
                      <a:r>
                        <a:rPr lang="en-US" altLang="zh-CN" sz="1200" dirty="0" smtClean="0">
                          <a:solidFill>
                            <a:srgbClr val="0000FF"/>
                          </a:solidFill>
                        </a:rPr>
                        <a:t>Confirmed in-person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Benedikt Schweizer (Apple)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r>
                        <a:rPr lang="pt-BR" altLang="zh-CN" sz="1200" kern="1200" dirty="0" smtClean="0">
                          <a:solidFill>
                            <a:schemeClr val="tx1"/>
                          </a:solidFill>
                          <a:latin typeface="+mn-lt"/>
                          <a:ea typeface="+mn-ea"/>
                          <a:cs typeface="+mn-cs"/>
                        </a:rPr>
                        <a:t> </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 - TBD</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Tony Xiao Han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42443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156784</TotalTime>
  <Words>3488</Words>
  <Application>Microsoft Office PowerPoint</Application>
  <PresentationFormat>宽屏</PresentationFormat>
  <Paragraphs>974</Paragraphs>
  <Slides>33</Slides>
  <Notes>33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Ad hoc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94</cp:revision>
  <cp:lastPrinted>2014-11-04T15:04:57Z</cp:lastPrinted>
  <dcterms:created xsi:type="dcterms:W3CDTF">2007-04-17T18:10:23Z</dcterms:created>
  <dcterms:modified xsi:type="dcterms:W3CDTF">2023-07-05T18:10:10Z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(3)2E3Fjqh1HTZ0YnR8XTYhw70PfL7CpAy8dqLB64uPy1ZW7BnC37ZQQVlAhruSPwTtng8Gzgap
BBGR5VZxh1yuSp19sp/Auxe8OASaVAUR0HpYS6SNFZOcMhkw2qqZcYyZWIKIBtuzUVZTFVT7
d8HgMUML+zam+dBeCGJAB+zUBUfO3EeThIOr+stiJbM9Y9pvC3BNsg67w6utziaDobdBoU54
6QDGM31+VoHOcjKeNE</vt:lpwstr>
  </property>
  <property fmtid="{D5CDD505-2E9C-101B-9397-08002B2CF9AE}" pid="27" name="_2015_ms_pID_7253431">
    <vt:lpwstr>yqLFnFO/cQntOjbo4TRZV84q6UI9CgAkzzMXsUQW4Ud5xHQVuf6AM0
pJ4M2AtKIvxVTrpRrjjWAokYbh6SXEcw1GpG1yJK51r4FiZ0xzLhViwx9MrXlQ1+OKn5WN3P
Dpq2YeP3AYPaZ4NaP8UyefmCrpyB7ahLnfy77a8erylcvTBij5pbFyggVeQN/CxqDrrZ7YHk
8D2Lm7WTgGo55jqQDY7Vuv6GyzPtKKaZMiii</vt:lpwstr>
  </property>
  <property fmtid="{D5CDD505-2E9C-101B-9397-08002B2CF9AE}" pid="28" name="_2015_ms_pID_7253432">
    <vt:lpwstr>UiobtmX3UuAo2ZG7A1afNUo=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