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1"/>
  </p:notesMasterIdLst>
  <p:handoutMasterIdLst>
    <p:handoutMasterId r:id="rId12"/>
  </p:handoutMasterIdLst>
  <p:sldIdLst>
    <p:sldId id="269" r:id="rId3"/>
    <p:sldId id="478" r:id="rId4"/>
    <p:sldId id="484" r:id="rId5"/>
    <p:sldId id="485" r:id="rId6"/>
    <p:sldId id="489" r:id="rId7"/>
    <p:sldId id="487" r:id="rId8"/>
    <p:sldId id="486" r:id="rId9"/>
    <p:sldId id="48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8/24/2023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8/24/2023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8/24/2023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8/24/2023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8/24/2023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8/24/2023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8/24/2023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8/24/2023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8/24/2023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8/24/2023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8/24/2023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8/24/2023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8/24/2023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8/24/2023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8/24/2023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8/24/2023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36773" y="332601"/>
            <a:ext cx="330872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1103</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8/24/2023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In-Device Interference Discussion</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2023-06-10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06/10/2023</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Recap: In-Device Interference</a:t>
            </a:r>
          </a:p>
        </p:txBody>
      </p:sp>
      <p:sp>
        <p:nvSpPr>
          <p:cNvPr id="3" name="Content Placeholder 2"/>
          <p:cNvSpPr>
            <a:spLocks noGrp="1"/>
          </p:cNvSpPr>
          <p:nvPr>
            <p:ph idx="1"/>
          </p:nvPr>
        </p:nvSpPr>
        <p:spPr>
          <a:xfrm>
            <a:off x="0" y="1143000"/>
            <a:ext cx="9144000" cy="5243900"/>
          </a:xfrm>
        </p:spPr>
        <p:txBody>
          <a:bodyPr/>
          <a:lstStyle/>
          <a:p>
            <a:r>
              <a:rPr lang="en-US" sz="1800" dirty="0"/>
              <a:t>In-device non-</a:t>
            </a:r>
            <a:r>
              <a:rPr lang="en-US" sz="1800" dirty="0" err="1"/>
              <a:t>WiFi</a:t>
            </a:r>
            <a:r>
              <a:rPr lang="en-US" sz="1800" dirty="0"/>
              <a:t> radio types:</a:t>
            </a:r>
          </a:p>
          <a:p>
            <a:pPr lvl="1"/>
            <a:r>
              <a:rPr lang="en-US" sz="1800" dirty="0">
                <a:effectLst/>
                <a:latin typeface="Calibri" panose="020F0502020204030204" pitchFamily="34" charset="0"/>
                <a:ea typeface="DengXian" panose="02010600030101010101" pitchFamily="2" charset="-122"/>
              </a:rPr>
              <a:t>BT</a:t>
            </a:r>
            <a:r>
              <a:rPr lang="en-US" sz="1800" dirty="0">
                <a:latin typeface="Calibri" panose="020F0502020204030204" pitchFamily="34" charset="0"/>
                <a:ea typeface="DengXian" panose="02010600030101010101" pitchFamily="2" charset="-122"/>
              </a:rPr>
              <a:t>, </a:t>
            </a:r>
            <a:r>
              <a:rPr lang="en-US" sz="1800" dirty="0">
                <a:effectLst/>
                <a:latin typeface="Calibri" panose="020F0502020204030204" pitchFamily="34" charset="0"/>
                <a:ea typeface="DengXian" panose="02010600030101010101" pitchFamily="2" charset="-122"/>
              </a:rPr>
              <a:t>BLE</a:t>
            </a:r>
            <a:r>
              <a:rPr lang="en-US" sz="1800" dirty="0">
                <a:latin typeface="Calibri" panose="020F0502020204030204" pitchFamily="34" charset="0"/>
                <a:ea typeface="DengXian" panose="02010600030101010101" pitchFamily="2" charset="-122"/>
              </a:rPr>
              <a:t>, </a:t>
            </a:r>
            <a:r>
              <a:rPr lang="en-US" sz="1800" dirty="0">
                <a:effectLst/>
                <a:latin typeface="Calibri" panose="020F0502020204030204" pitchFamily="34" charset="0"/>
                <a:ea typeface="DengXian" panose="02010600030101010101" pitchFamily="2" charset="-122"/>
              </a:rPr>
              <a:t>15.4</a:t>
            </a:r>
            <a:r>
              <a:rPr lang="en-US" sz="1800" dirty="0">
                <a:latin typeface="Calibri" panose="020F0502020204030204" pitchFamily="34" charset="0"/>
                <a:ea typeface="DengXian" panose="02010600030101010101" pitchFamily="2" charset="-122"/>
              </a:rPr>
              <a:t>, </a:t>
            </a:r>
            <a:r>
              <a:rPr lang="en-US" sz="1800" dirty="0">
                <a:effectLst/>
                <a:latin typeface="Calibri" panose="020F0502020204030204" pitchFamily="34" charset="0"/>
                <a:ea typeface="DengXian" panose="02010600030101010101" pitchFamily="2" charset="-122"/>
              </a:rPr>
              <a:t>UWB, </a:t>
            </a:r>
            <a:r>
              <a:rPr lang="en-US" sz="1800" dirty="0"/>
              <a:t>LTE/NR…</a:t>
            </a:r>
          </a:p>
          <a:p>
            <a:r>
              <a:rPr lang="en-US" sz="1800" dirty="0"/>
              <a:t>In-device non-</a:t>
            </a:r>
            <a:r>
              <a:rPr lang="en-US" sz="1800" dirty="0" err="1"/>
              <a:t>WiFi</a:t>
            </a:r>
            <a:r>
              <a:rPr lang="en-US" sz="1800" dirty="0"/>
              <a:t> radio application profiles:</a:t>
            </a:r>
          </a:p>
          <a:p>
            <a:pPr lvl="1"/>
            <a:r>
              <a:rPr lang="en-US" sz="1800" dirty="0">
                <a:effectLst/>
                <a:latin typeface="Calibri" panose="020F0502020204030204" pitchFamily="34" charset="0"/>
                <a:ea typeface="DengXian" panose="02010600030101010101" pitchFamily="2" charset="-122"/>
              </a:rPr>
              <a:t>Periodic</a:t>
            </a:r>
          </a:p>
          <a:p>
            <a:pPr lvl="2"/>
            <a:r>
              <a:rPr lang="en-US" dirty="0">
                <a:latin typeface="Calibri" panose="020F0502020204030204" pitchFamily="34" charset="0"/>
                <a:ea typeface="DengXian" panose="02010600030101010101" pitchFamily="2" charset="-122"/>
              </a:rPr>
              <a:t>The different applications may have different intervals, durations with different granularities</a:t>
            </a:r>
            <a:endParaRPr lang="en-US" dirty="0">
              <a:effectLst/>
              <a:latin typeface="Calibri" panose="020F0502020204030204" pitchFamily="34" charset="0"/>
              <a:ea typeface="DengXian" panose="02010600030101010101" pitchFamily="2" charset="-122"/>
            </a:endParaRPr>
          </a:p>
          <a:p>
            <a:pPr lvl="1"/>
            <a:r>
              <a:rPr lang="en-US" sz="1800" dirty="0">
                <a:effectLst/>
                <a:latin typeface="Calibri" panose="020F0502020204030204" pitchFamily="34" charset="0"/>
                <a:ea typeface="DengXian" panose="02010600030101010101" pitchFamily="2" charset="-122"/>
              </a:rPr>
              <a:t>aperiodic</a:t>
            </a:r>
            <a:r>
              <a:rPr lang="en-US" sz="1800" dirty="0"/>
              <a:t>.</a:t>
            </a:r>
          </a:p>
          <a:p>
            <a:r>
              <a:rPr lang="en-US" sz="1800" dirty="0"/>
              <a:t>Devices with non-</a:t>
            </a:r>
            <a:r>
              <a:rPr lang="en-US" sz="1800" dirty="0" err="1"/>
              <a:t>WiFi</a:t>
            </a:r>
            <a:r>
              <a:rPr lang="en-US" sz="1800" dirty="0"/>
              <a:t> radio</a:t>
            </a:r>
          </a:p>
          <a:p>
            <a:pPr lvl="1"/>
            <a:r>
              <a:rPr lang="en-US" sz="1800" dirty="0"/>
              <a:t>Non-AP STA</a:t>
            </a:r>
          </a:p>
          <a:p>
            <a:pPr lvl="1"/>
            <a:r>
              <a:rPr lang="en-US" sz="1800" dirty="0"/>
              <a:t>Soft/mobile AP</a:t>
            </a:r>
          </a:p>
          <a:p>
            <a:pPr lvl="1"/>
            <a:endParaRPr lang="en-US" sz="16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518262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Periodic In-device Interference Duration Report</a:t>
            </a:r>
          </a:p>
        </p:txBody>
      </p:sp>
      <p:sp>
        <p:nvSpPr>
          <p:cNvPr id="3" name="Content Placeholder 2"/>
          <p:cNvSpPr>
            <a:spLocks noGrp="1"/>
          </p:cNvSpPr>
          <p:nvPr>
            <p:ph idx="1"/>
          </p:nvPr>
        </p:nvSpPr>
        <p:spPr>
          <a:xfrm>
            <a:off x="0" y="1143000"/>
            <a:ext cx="9144000" cy="5105401"/>
          </a:xfrm>
        </p:spPr>
        <p:txBody>
          <a:bodyPr/>
          <a:lstStyle/>
          <a:p>
            <a:r>
              <a:rPr lang="en-US" sz="1800" dirty="0"/>
              <a:t>An AP/STA with in-device non-</a:t>
            </a:r>
            <a:r>
              <a:rPr lang="en-US" sz="1800" dirty="0" err="1"/>
              <a:t>WiFi</a:t>
            </a:r>
            <a:r>
              <a:rPr lang="en-US" sz="1800" dirty="0"/>
              <a:t> radio whose application profiles include periodic traffic reports its periodic SPs of in-device non-</a:t>
            </a:r>
            <a:r>
              <a:rPr lang="en-US" sz="1800" dirty="0" err="1"/>
              <a:t>WiFi</a:t>
            </a:r>
            <a:r>
              <a:rPr lang="en-US" sz="1800" dirty="0"/>
              <a:t> radio to its peer device.</a:t>
            </a:r>
          </a:p>
          <a:p>
            <a:pPr lvl="1"/>
            <a:r>
              <a:rPr lang="en-US" sz="1800" dirty="0"/>
              <a:t>the AP may broadcast its periodic SPs of in-device non-</a:t>
            </a:r>
            <a:r>
              <a:rPr lang="en-US" sz="1800" dirty="0" err="1"/>
              <a:t>WiFi</a:t>
            </a:r>
            <a:r>
              <a:rPr lang="en-US" sz="1800" dirty="0"/>
              <a:t> radio through Beacon or the other broadcast Management frame.</a:t>
            </a:r>
          </a:p>
          <a:p>
            <a:pPr lvl="1"/>
            <a:r>
              <a:rPr lang="en-US" sz="1800" dirty="0"/>
              <a:t>The report of the periodic SPs in a new defined element should be adaptable to various application profiles, e.g.</a:t>
            </a:r>
          </a:p>
          <a:p>
            <a:pPr lvl="2"/>
            <a:r>
              <a:rPr lang="en-US" sz="1600" dirty="0"/>
              <a:t>The start time, interval, SP duration should not be in unit of TU.</a:t>
            </a:r>
          </a:p>
          <a:p>
            <a:pPr lvl="2"/>
            <a:r>
              <a:rPr lang="en-US" sz="1600" dirty="0"/>
              <a:t>The BW being affected should be in unit of 20MHz.</a:t>
            </a:r>
          </a:p>
          <a:p>
            <a:pPr lvl="2"/>
            <a:r>
              <a:rPr lang="en-US" sz="1600" dirty="0"/>
              <a:t>The information of multiple application profiles can be reported in one element.</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488750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Aperiodic Interference Analysis</a:t>
            </a:r>
          </a:p>
        </p:txBody>
      </p:sp>
      <p:sp>
        <p:nvSpPr>
          <p:cNvPr id="3" name="Content Placeholder 2"/>
          <p:cNvSpPr>
            <a:spLocks noGrp="1"/>
          </p:cNvSpPr>
          <p:nvPr>
            <p:ph idx="1"/>
          </p:nvPr>
        </p:nvSpPr>
        <p:spPr>
          <a:xfrm>
            <a:off x="0" y="1143000"/>
            <a:ext cx="9144000" cy="5243900"/>
          </a:xfrm>
        </p:spPr>
        <p:txBody>
          <a:bodyPr/>
          <a:lstStyle/>
          <a:p>
            <a:r>
              <a:rPr lang="en-US" sz="1800" dirty="0"/>
              <a:t>When receiving a PPDU with an A-MPDU addressed to it, the in-device non-</a:t>
            </a:r>
            <a:r>
              <a:rPr lang="en-US" sz="1800" dirty="0" err="1"/>
              <a:t>WiFi</a:t>
            </a:r>
            <a:r>
              <a:rPr lang="en-US" sz="1800" dirty="0"/>
              <a:t> radio of the TXOP responder (AP or STA) may start the transmission of non-</a:t>
            </a:r>
            <a:r>
              <a:rPr lang="en-US" sz="1800" dirty="0" err="1"/>
              <a:t>WiFi</a:t>
            </a:r>
            <a:r>
              <a:rPr lang="en-US" sz="1800" dirty="0"/>
              <a:t> packet.</a:t>
            </a:r>
          </a:p>
          <a:p>
            <a:pPr lvl="1"/>
            <a:r>
              <a:rPr lang="en-US" sz="1400" dirty="0"/>
              <a:t>The TXOP responder receives part of the A-MPDU in the PPDU.</a:t>
            </a:r>
          </a:p>
          <a:p>
            <a:r>
              <a:rPr lang="en-US" sz="1800" dirty="0"/>
              <a:t>If the TXOP holder solicits the immediate response from the TXOP responder (AP or STA) while the in-device non-</a:t>
            </a:r>
            <a:r>
              <a:rPr lang="en-US" sz="1800" dirty="0" err="1"/>
              <a:t>WiFi</a:t>
            </a:r>
            <a:r>
              <a:rPr lang="en-US" sz="1800" dirty="0"/>
              <a:t> radio of the TXOP responder is receiving a packet with higher priority, the TXOP responder may not transmit the immediate response.</a:t>
            </a:r>
          </a:p>
          <a:p>
            <a:pPr marL="457200" lvl="1" indent="0">
              <a:buNone/>
            </a:pPr>
            <a:endParaRPr lang="en-US" sz="1400" dirty="0"/>
          </a:p>
          <a:p>
            <a:r>
              <a:rPr lang="en-US" sz="1800" dirty="0"/>
              <a:t>When a STA’s in-device non-</a:t>
            </a:r>
            <a:r>
              <a:rPr lang="en-US" sz="1800" dirty="0" err="1"/>
              <a:t>WiFi</a:t>
            </a:r>
            <a:r>
              <a:rPr lang="en-US" sz="1800" dirty="0"/>
              <a:t> radio is transmitting a packet, the TXOP holder transmits a PPDU with the A-MPDU to the STA.</a:t>
            </a:r>
          </a:p>
          <a:p>
            <a:pPr lvl="1"/>
            <a:r>
              <a:rPr lang="en-US" sz="1400" dirty="0"/>
              <a:t>The STA misses the whole A-MPDU.</a:t>
            </a:r>
          </a:p>
          <a:p>
            <a:endParaRPr lang="en-US" sz="1800" dirty="0"/>
          </a:p>
          <a:p>
            <a:r>
              <a:rPr lang="en-US" sz="1800" dirty="0"/>
              <a:t>When transmitting a responding frame other than the TXOP’s first frame exchange, the TXOP responder (AP or STA) knows the start time of the packet exchanges of its in-device non-</a:t>
            </a:r>
            <a:r>
              <a:rPr lang="en-US" sz="1800" dirty="0" err="1"/>
              <a:t>WiFi</a:t>
            </a:r>
            <a:r>
              <a:rPr lang="en-US" sz="1800" dirty="0"/>
              <a:t> radio that will overlap with the TXOP.</a:t>
            </a:r>
          </a:p>
          <a:p>
            <a:endParaRPr lang="en-US" sz="1800" dirty="0"/>
          </a:p>
          <a:p>
            <a:r>
              <a:rPr lang="en-US" sz="1800" dirty="0"/>
              <a:t>When receiving the first frame of the TXOP, the TXOP responder (AP or STA) knows the start time of  the packet exchanges of its in-device non-</a:t>
            </a:r>
            <a:r>
              <a:rPr lang="en-US" sz="1800" dirty="0" err="1"/>
              <a:t>WiFi</a:t>
            </a:r>
            <a:r>
              <a:rPr lang="en-US" sz="1800" dirty="0"/>
              <a:t> radio that will overlap with the TXOP.</a:t>
            </a:r>
          </a:p>
          <a:p>
            <a:pPr lvl="1"/>
            <a:endParaRPr lang="en-US" sz="16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275725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Aperiodic Interference Mitigation (1)</a:t>
            </a:r>
          </a:p>
        </p:txBody>
      </p:sp>
      <p:sp>
        <p:nvSpPr>
          <p:cNvPr id="3" name="Content Placeholder 2"/>
          <p:cNvSpPr>
            <a:spLocks noGrp="1"/>
          </p:cNvSpPr>
          <p:nvPr>
            <p:ph idx="1"/>
          </p:nvPr>
        </p:nvSpPr>
        <p:spPr>
          <a:xfrm>
            <a:off x="0" y="1143000"/>
            <a:ext cx="9144000" cy="5105400"/>
          </a:xfrm>
        </p:spPr>
        <p:txBody>
          <a:bodyPr/>
          <a:lstStyle/>
          <a:p>
            <a:r>
              <a:rPr lang="en-US" sz="1800" dirty="0"/>
              <a:t>An AP/STA announces whether it has active in-device non-</a:t>
            </a:r>
            <a:r>
              <a:rPr lang="en-US" sz="1800" dirty="0" err="1"/>
              <a:t>WiFi</a:t>
            </a:r>
            <a:r>
              <a:rPr lang="en-US" sz="1800" dirty="0"/>
              <a:t> radio.</a:t>
            </a:r>
          </a:p>
          <a:p>
            <a:pPr lvl="1"/>
            <a:r>
              <a:rPr lang="en-US" sz="1800" dirty="0"/>
              <a:t>A STA may also report the BW being interfered by the  active in-device non-</a:t>
            </a:r>
            <a:r>
              <a:rPr lang="en-US" sz="1800" dirty="0" err="1"/>
              <a:t>WiFi</a:t>
            </a:r>
            <a:r>
              <a:rPr lang="en-US" sz="1800" dirty="0"/>
              <a:t> radio in unit of 20MHz.</a:t>
            </a:r>
          </a:p>
          <a:p>
            <a:pPr lvl="2"/>
            <a:r>
              <a:rPr lang="en-US" sz="1600" dirty="0"/>
              <a:t>The 20MHz channel bitmap can be used for such report.</a:t>
            </a:r>
          </a:p>
          <a:p>
            <a:r>
              <a:rPr lang="en-US" sz="2200" dirty="0"/>
              <a:t>An AP considers its associated STA’s active in-device non-</a:t>
            </a:r>
            <a:r>
              <a:rPr lang="en-US" sz="2200" dirty="0" err="1"/>
              <a:t>WiFi</a:t>
            </a:r>
            <a:r>
              <a:rPr lang="en-US" sz="2200" dirty="0"/>
              <a:t> radio information when doing MU transmission, link adaptation, rate/MCS selection.</a:t>
            </a:r>
          </a:p>
          <a:p>
            <a:r>
              <a:rPr lang="en-US" sz="2200" dirty="0"/>
              <a:t>A STA considers its associated AP’s active in-device non-</a:t>
            </a:r>
            <a:r>
              <a:rPr lang="en-US" sz="2200" dirty="0" err="1"/>
              <a:t>WiFi</a:t>
            </a:r>
            <a:r>
              <a:rPr lang="en-US" sz="2200" dirty="0"/>
              <a:t> radio information when doing link adaptation, rate/MCS selection.</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857720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Aperiodic Interference Mitigation (2)</a:t>
            </a:r>
          </a:p>
        </p:txBody>
      </p:sp>
      <p:sp>
        <p:nvSpPr>
          <p:cNvPr id="3" name="Content Placeholder 2"/>
          <p:cNvSpPr>
            <a:spLocks noGrp="1"/>
          </p:cNvSpPr>
          <p:nvPr>
            <p:ph idx="1"/>
          </p:nvPr>
        </p:nvSpPr>
        <p:spPr>
          <a:xfrm>
            <a:off x="0" y="1143000"/>
            <a:ext cx="9144000" cy="5105400"/>
          </a:xfrm>
        </p:spPr>
        <p:txBody>
          <a:bodyPr/>
          <a:lstStyle/>
          <a:p>
            <a:r>
              <a:rPr lang="en-US" sz="1800" dirty="0"/>
              <a:t>The BA frame carries the indication of in-device radio interference if the TXOP responder (AP or STA) figures out the in-device interference during the reception of an A-MPDU.</a:t>
            </a:r>
          </a:p>
          <a:p>
            <a:pPr marL="457200" lvl="1" indent="0">
              <a:buNone/>
            </a:pPr>
            <a:endParaRPr lang="en-US" sz="1400" dirty="0"/>
          </a:p>
          <a:p>
            <a:r>
              <a:rPr lang="en-US" sz="1800" dirty="0"/>
              <a:t>If a TXOP responder (AP or STA) can’t transmit the solicited immediate BA because of the packet Tx/Rx of the in-device non-</a:t>
            </a:r>
            <a:r>
              <a:rPr lang="en-US" sz="1800" dirty="0" err="1"/>
              <a:t>WiFi</a:t>
            </a:r>
            <a:r>
              <a:rPr lang="en-US" sz="1800" dirty="0"/>
              <a:t> radio, one of the following can be done</a:t>
            </a:r>
          </a:p>
          <a:p>
            <a:pPr lvl="1"/>
            <a:r>
              <a:rPr lang="en-US" sz="1400" dirty="0"/>
              <a:t>the TXOP responder may transmit an unsolicited frame with the indication of not being able to transmit the solicited BA.</a:t>
            </a:r>
          </a:p>
          <a:p>
            <a:pPr lvl="2"/>
            <a:r>
              <a:rPr lang="en-US" sz="1200" dirty="0"/>
              <a:t>The indication can be carried in HE Control field.</a:t>
            </a:r>
          </a:p>
          <a:p>
            <a:pPr lvl="1"/>
            <a:r>
              <a:rPr lang="en-US" sz="1400" dirty="0"/>
              <a:t>The TXOP responder may transmit the BA after receiving the following BAR</a:t>
            </a:r>
          </a:p>
          <a:p>
            <a:pPr lvl="2"/>
            <a:r>
              <a:rPr lang="en-US" sz="1200" dirty="0"/>
              <a:t>The BA carries the indication that the in-device interference during when BA is solicited.</a:t>
            </a:r>
          </a:p>
          <a:p>
            <a:endParaRPr lang="en-US" sz="1800" dirty="0"/>
          </a:p>
          <a:p>
            <a:r>
              <a:rPr lang="en-US" sz="1800" dirty="0"/>
              <a:t>If a TXOP responder (AP or STA) misses the whole A-MPDU solicited by a BAR, the TXOP responder may respond a BA with the announcement of the most recent in-device radio activity (start time, duration).</a:t>
            </a:r>
          </a:p>
          <a:p>
            <a:pPr lvl="1"/>
            <a:r>
              <a:rPr lang="en-US" sz="1400" dirty="0"/>
              <a:t>The most recent in-device radio activity (start time, duration) can also be carried in HE Control frame of the QoS Null.</a:t>
            </a:r>
          </a:p>
          <a:p>
            <a:pPr lvl="1"/>
            <a:r>
              <a:rPr lang="en-US" sz="1400" dirty="0"/>
              <a:t>A STA/AP may announce its most recent in-device radio activity without the soliciting in the HE Control of the QoS Null or the other frame.</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420098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b="0" dirty="0"/>
              <a:t>Aperiodic Interference Mitigation (3)</a:t>
            </a:r>
          </a:p>
        </p:txBody>
      </p:sp>
      <p:sp>
        <p:nvSpPr>
          <p:cNvPr id="3" name="Content Placeholder 2"/>
          <p:cNvSpPr>
            <a:spLocks noGrp="1"/>
          </p:cNvSpPr>
          <p:nvPr>
            <p:ph idx="1"/>
          </p:nvPr>
        </p:nvSpPr>
        <p:spPr>
          <a:xfrm>
            <a:off x="0" y="1143000"/>
            <a:ext cx="9144000" cy="5243900"/>
          </a:xfrm>
        </p:spPr>
        <p:txBody>
          <a:bodyPr/>
          <a:lstStyle/>
          <a:p>
            <a:r>
              <a:rPr lang="en-US" sz="1800" dirty="0"/>
              <a:t>When receiving the first frame (e.g. RTS/MU-RTS) of the TXOP, the TXOP responder (AP or STA) knows the start time of  the packet exchanges of its in-device non-</a:t>
            </a:r>
            <a:r>
              <a:rPr lang="en-US" sz="1800" dirty="0" err="1"/>
              <a:t>WiFi</a:t>
            </a:r>
            <a:r>
              <a:rPr lang="en-US" sz="1800" dirty="0"/>
              <a:t> radio that will overlap with the TXOP.</a:t>
            </a:r>
          </a:p>
          <a:p>
            <a:pPr lvl="1"/>
            <a:r>
              <a:rPr lang="en-US" sz="1400" dirty="0"/>
              <a:t>In this case, the TXOP responder uses the Duration field in the first responding frame (e.g. CTS) of the TXOP to carry the expected ending time of the frame exchanges with it.</a:t>
            </a:r>
          </a:p>
          <a:p>
            <a:pPr marL="0" indent="0">
              <a:buNone/>
            </a:pPr>
            <a:endParaRPr lang="en-US" sz="1800" dirty="0"/>
          </a:p>
          <a:p>
            <a:r>
              <a:rPr lang="en-US" sz="1800" dirty="0"/>
              <a:t>When transmitting a responding frame (e.g. QoS Data frames) other than the TXOP’s first frame exchange, the TXOP responder (AP or STA) knows the start time of the packet exchanges of its in-device non-</a:t>
            </a:r>
            <a:r>
              <a:rPr lang="en-US" sz="1800" dirty="0" err="1"/>
              <a:t>WiFi</a:t>
            </a:r>
            <a:r>
              <a:rPr lang="en-US" sz="1800" dirty="0"/>
              <a:t> radio that will overlap with the TXOP.</a:t>
            </a:r>
          </a:p>
          <a:p>
            <a:pPr lvl="1"/>
            <a:r>
              <a:rPr lang="en-US" sz="1400" dirty="0"/>
              <a:t>In this case, the TXOP responder uses the Duration field in the responding frame (e.g. QoS Data frames) of the TXOP to carry the expected ending time of the frame exchanges with it.</a:t>
            </a:r>
          </a:p>
          <a:p>
            <a:pPr lvl="1"/>
            <a:endParaRPr lang="en-US" sz="1400" dirty="0"/>
          </a:p>
          <a:p>
            <a:endParaRPr lang="en-US" sz="1800" dirty="0"/>
          </a:p>
          <a:p>
            <a:pPr lvl="1"/>
            <a:endParaRPr lang="en-US" sz="16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273095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1052900"/>
          </a:xfrm>
        </p:spPr>
        <p:txBody>
          <a:bodyPr/>
          <a:lstStyle/>
          <a:p>
            <a:r>
              <a:rPr lang="en-US" sz="3200" dirty="0"/>
              <a:t>Impact Mitigation of In-device Coexisting Interference</a:t>
            </a:r>
            <a:r>
              <a:rPr lang="en-US" sz="2000" kern="0" dirty="0">
                <a:latin typeface="Times New Roman" panose="02020603050405020304" pitchFamily="18" charset="0"/>
                <a:cs typeface="Times New Roman" panose="02020603050405020304" pitchFamily="18" charset="0"/>
              </a:rPr>
              <a:t> </a:t>
            </a:r>
            <a:r>
              <a:rPr lang="en-US" sz="3200" dirty="0"/>
              <a:t>under MLD</a:t>
            </a:r>
            <a:endParaRPr lang="en-US" b="0" dirty="0"/>
          </a:p>
        </p:txBody>
      </p:sp>
      <p:sp>
        <p:nvSpPr>
          <p:cNvPr id="3" name="Content Placeholder 2"/>
          <p:cNvSpPr>
            <a:spLocks noGrp="1"/>
          </p:cNvSpPr>
          <p:nvPr>
            <p:ph idx="1"/>
          </p:nvPr>
        </p:nvSpPr>
        <p:spPr>
          <a:xfrm>
            <a:off x="0" y="1600200"/>
            <a:ext cx="9144000" cy="4786700"/>
          </a:xfrm>
        </p:spPr>
        <p:txBody>
          <a:bodyPr/>
          <a:lstStyle/>
          <a:p>
            <a:r>
              <a:rPr lang="en-US" dirty="0"/>
              <a:t>The mitigation of in-device coexisting Interference is a link level feature when the STA/AP is affiliated with non-AP/AP MLD.</a:t>
            </a:r>
          </a:p>
          <a:p>
            <a:r>
              <a:rPr lang="en-US" dirty="0"/>
              <a:t>The related management frame, HE Control for one link can be transmitted in another link.</a:t>
            </a:r>
          </a:p>
          <a:p>
            <a:pPr lvl="1"/>
            <a:r>
              <a:rPr lang="en-US" sz="2000" dirty="0"/>
              <a:t>The MLO Link Information element in the frame indicates the link where the management frame is applied. </a:t>
            </a:r>
          </a:p>
          <a:p>
            <a:pPr lvl="1"/>
            <a:r>
              <a:rPr lang="en-US" dirty="0"/>
              <a:t>Any information of the coexisting radios other than Wi-Fi in one link can be reported in another link through Action, HE Control in Data/Management frame.</a:t>
            </a:r>
            <a:endParaRPr lang="en-US" sz="2000" dirty="0"/>
          </a:p>
          <a:p>
            <a:endParaRPr lang="en-US" sz="1800" dirty="0"/>
          </a:p>
          <a:p>
            <a:pPr lvl="1"/>
            <a:endParaRPr lang="en-US" sz="16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8196116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1089</Words>
  <Application>Microsoft Office PowerPoint</Application>
  <PresentationFormat>On-screen Show (4:3)</PresentationFormat>
  <Paragraphs>107</Paragraphs>
  <Slides>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Times New Roman</vt:lpstr>
      <vt:lpstr>Wingdings</vt:lpstr>
      <vt:lpstr>802-11-Submission</vt:lpstr>
      <vt:lpstr>Custom Design</vt:lpstr>
      <vt:lpstr>In-Device Interference Discussion</vt:lpstr>
      <vt:lpstr>Recap: In-Device Interference</vt:lpstr>
      <vt:lpstr>Periodic In-device Interference Duration Report</vt:lpstr>
      <vt:lpstr>Aperiodic Interference Analysis</vt:lpstr>
      <vt:lpstr>Aperiodic Interference Mitigation (1)</vt:lpstr>
      <vt:lpstr>Aperiodic Interference Mitigation (2)</vt:lpstr>
      <vt:lpstr>Aperiodic Interference Mitigation (3)</vt:lpstr>
      <vt:lpstr>Impact Mitigation of In-device Coexisting Interference under MLD</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2026</cp:revision>
  <cp:lastPrinted>1998-02-10T13:28:06Z</cp:lastPrinted>
  <dcterms:created xsi:type="dcterms:W3CDTF">2007-05-21T21:00:37Z</dcterms:created>
  <dcterms:modified xsi:type="dcterms:W3CDTF">2023-08-24T21:26:43Z</dcterms:modified>
  <cp:category>Submission</cp:category>
</cp:coreProperties>
</file>