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3"/>
  </p:notesMasterIdLst>
  <p:handoutMasterIdLst>
    <p:handoutMasterId r:id="rId14"/>
  </p:handoutMasterIdLst>
  <p:sldIdLst>
    <p:sldId id="269" r:id="rId3"/>
    <p:sldId id="511" r:id="rId4"/>
    <p:sldId id="515" r:id="rId5"/>
    <p:sldId id="519" r:id="rId6"/>
    <p:sldId id="520" r:id="rId7"/>
    <p:sldId id="521" r:id="rId8"/>
    <p:sldId id="522" r:id="rId9"/>
    <p:sldId id="514" r:id="rId10"/>
    <p:sldId id="516" r:id="rId11"/>
    <p:sldId id="51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9/14/2023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9/14/2023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9/14/2023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9/14/2023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9/14/2023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9/14/2023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9/14/2023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9/14/2023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9/14/2023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9/14/2023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9/14/2023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9/14/2023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9/14/2023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9/14/2023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9/14/2023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36773" y="332601"/>
            <a:ext cx="330872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1102</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9/14/2023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Security Enhancement Follow Up </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2023-06-20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06/20/2023</a:t>
            </a:r>
          </a:p>
        </p:txBody>
      </p:sp>
      <p:graphicFrame>
        <p:nvGraphicFramePr>
          <p:cNvPr id="6" name="Table 5"/>
          <p:cNvGraphicFramePr>
            <a:graphicFrameLocks noGrp="1"/>
          </p:cNvGraphicFramePr>
          <p:nvPr>
            <p:extLst>
              <p:ext uri="{D42A27DB-BD31-4B8C-83A1-F6EECF244321}">
                <p14:modId xmlns:p14="http://schemas.microsoft.com/office/powerpoint/2010/main" val="994779743"/>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CPTK vs GPTK (Cont’d)</a:t>
            </a:r>
            <a:endParaRPr lang="en-US" sz="2400" b="0" dirty="0"/>
          </a:p>
        </p:txBody>
      </p:sp>
      <p:sp>
        <p:nvSpPr>
          <p:cNvPr id="3" name="Content Placeholder 2"/>
          <p:cNvSpPr>
            <a:spLocks noGrp="1"/>
          </p:cNvSpPr>
          <p:nvPr>
            <p:ph idx="1"/>
          </p:nvPr>
        </p:nvSpPr>
        <p:spPr>
          <a:xfrm>
            <a:off x="19438" y="1172998"/>
            <a:ext cx="9124562" cy="2142898"/>
          </a:xfrm>
        </p:spPr>
        <p:txBody>
          <a:bodyPr/>
          <a:lstStyle/>
          <a:p>
            <a:pPr>
              <a:spcBef>
                <a:spcPts val="0"/>
              </a:spcBef>
              <a:spcAft>
                <a:spcPts val="0"/>
              </a:spcAft>
            </a:pPr>
            <a:r>
              <a:rPr lang="en-US" sz="1800" dirty="0">
                <a:latin typeface="Calibri" panose="020F0502020204030204" pitchFamily="34" charset="0"/>
                <a:ea typeface="Times New Roman" panose="02020603050405020304" pitchFamily="18" charset="0"/>
              </a:rPr>
              <a:t>An AP announces whether it will not transmit protected broadcast Control frame unless the protected Control frame is unavoidable.</a:t>
            </a:r>
          </a:p>
          <a:p>
            <a:pPr>
              <a:spcBef>
                <a:spcPts val="0"/>
              </a:spcBef>
              <a:spcAft>
                <a:spcPts val="0"/>
              </a:spcAft>
            </a:pPr>
            <a:r>
              <a:rPr lang="en-US" sz="1800" dirty="0">
                <a:latin typeface="Calibri" panose="020F0502020204030204" pitchFamily="34" charset="0"/>
                <a:ea typeface="Times New Roman" panose="02020603050405020304" pitchFamily="18" charset="0"/>
              </a:rPr>
              <a:t>A STA that supports the Control frame protection discards the protected Control frame addressed to it if its associated AP announce no transmission of the protected broadcast Control frame unless the protected Control frame is unavoidable.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cxnSp>
        <p:nvCxnSpPr>
          <p:cNvPr id="8" name="Straight Connector 7">
            <a:extLst>
              <a:ext uri="{FF2B5EF4-FFF2-40B4-BE49-F238E27FC236}">
                <a16:creationId xmlns:a16="http://schemas.microsoft.com/office/drawing/2014/main" id="{C1545B52-3AB9-95DC-E39B-1C8F65BFF158}"/>
              </a:ext>
            </a:extLst>
          </p:cNvPr>
          <p:cNvCxnSpPr/>
          <p:nvPr/>
        </p:nvCxnSpPr>
        <p:spPr bwMode="auto">
          <a:xfrm>
            <a:off x="350471" y="5514686"/>
            <a:ext cx="327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a:extLst>
              <a:ext uri="{FF2B5EF4-FFF2-40B4-BE49-F238E27FC236}">
                <a16:creationId xmlns:a16="http://schemas.microsoft.com/office/drawing/2014/main" id="{65065386-62B2-9A96-B364-49FC9CF2E157}"/>
              </a:ext>
            </a:extLst>
          </p:cNvPr>
          <p:cNvSpPr/>
          <p:nvPr/>
        </p:nvSpPr>
        <p:spPr bwMode="auto">
          <a:xfrm>
            <a:off x="655271" y="534822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BDA6023D-F5DB-B2CA-D36D-A9E75641244F}"/>
              </a:ext>
            </a:extLst>
          </p:cNvPr>
          <p:cNvSpPr/>
          <p:nvPr/>
        </p:nvSpPr>
        <p:spPr bwMode="auto">
          <a:xfrm>
            <a:off x="655271" y="519065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4B4EBCD9-8F14-665F-C52E-F76EB8DAF402}"/>
              </a:ext>
            </a:extLst>
          </p:cNvPr>
          <p:cNvSpPr/>
          <p:nvPr/>
        </p:nvSpPr>
        <p:spPr bwMode="auto">
          <a:xfrm>
            <a:off x="657506" y="504453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A8964F46-3A66-AF69-1855-A254BE9F87B6}"/>
              </a:ext>
            </a:extLst>
          </p:cNvPr>
          <p:cNvSpPr/>
          <p:nvPr/>
        </p:nvSpPr>
        <p:spPr bwMode="auto">
          <a:xfrm>
            <a:off x="657506" y="488696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BEA0759D-90A7-457C-3790-0598BA7A1CCB}"/>
              </a:ext>
            </a:extLst>
          </p:cNvPr>
          <p:cNvSpPr/>
          <p:nvPr/>
        </p:nvSpPr>
        <p:spPr bwMode="auto">
          <a:xfrm>
            <a:off x="1188671" y="5196939"/>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2D1AD5FB-CB3B-1C74-9F45-B04803AFB451}"/>
              </a:ext>
            </a:extLst>
          </p:cNvPr>
          <p:cNvSpPr/>
          <p:nvPr/>
        </p:nvSpPr>
        <p:spPr bwMode="auto">
          <a:xfrm>
            <a:off x="1188671" y="4872902"/>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169F43AC-FB5A-3042-CFA4-84E1FEA03D61}"/>
              </a:ext>
            </a:extLst>
          </p:cNvPr>
          <p:cNvSpPr/>
          <p:nvPr/>
        </p:nvSpPr>
        <p:spPr bwMode="auto">
          <a:xfrm>
            <a:off x="2490714" y="535229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04DCE8D9-1041-2C53-566E-5A8BEB976F95}"/>
              </a:ext>
            </a:extLst>
          </p:cNvPr>
          <p:cNvSpPr/>
          <p:nvPr/>
        </p:nvSpPr>
        <p:spPr bwMode="auto">
          <a:xfrm>
            <a:off x="2490714" y="519472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8782DBB7-F023-81C7-2D12-9A2D9C0053A1}"/>
              </a:ext>
            </a:extLst>
          </p:cNvPr>
          <p:cNvSpPr/>
          <p:nvPr/>
        </p:nvSpPr>
        <p:spPr bwMode="auto">
          <a:xfrm>
            <a:off x="2492949" y="504860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D1086FC0-58BE-E38D-097A-B68C9AFA41A5}"/>
              </a:ext>
            </a:extLst>
          </p:cNvPr>
          <p:cNvSpPr/>
          <p:nvPr/>
        </p:nvSpPr>
        <p:spPr bwMode="auto">
          <a:xfrm>
            <a:off x="2492949" y="489103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0" name="Straight Arrow Connector 19">
            <a:extLst>
              <a:ext uri="{FF2B5EF4-FFF2-40B4-BE49-F238E27FC236}">
                <a16:creationId xmlns:a16="http://schemas.microsoft.com/office/drawing/2014/main" id="{A494AE6A-508A-5022-45C1-A022ACE6FC0C}"/>
              </a:ext>
            </a:extLst>
          </p:cNvPr>
          <p:cNvCxnSpPr/>
          <p:nvPr/>
        </p:nvCxnSpPr>
        <p:spPr bwMode="auto">
          <a:xfrm>
            <a:off x="513984" y="4491902"/>
            <a:ext cx="304800" cy="381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TextBox 20">
            <a:extLst>
              <a:ext uri="{FF2B5EF4-FFF2-40B4-BE49-F238E27FC236}">
                <a16:creationId xmlns:a16="http://schemas.microsoft.com/office/drawing/2014/main" id="{C218485F-2A56-DD0F-2806-CF3A2AE403BA}"/>
              </a:ext>
            </a:extLst>
          </p:cNvPr>
          <p:cNvSpPr txBox="1"/>
          <p:nvPr/>
        </p:nvSpPr>
        <p:spPr>
          <a:xfrm>
            <a:off x="152400" y="4104403"/>
            <a:ext cx="2329356" cy="461665"/>
          </a:xfrm>
          <a:prstGeom prst="rect">
            <a:avLst/>
          </a:prstGeom>
          <a:noFill/>
        </p:spPr>
        <p:txBody>
          <a:bodyPr wrap="none" rtlCol="0">
            <a:spAutoFit/>
          </a:bodyPr>
          <a:lstStyle/>
          <a:p>
            <a:r>
              <a:rPr lang="en-US" dirty="0"/>
              <a:t>Protected broadcast Trigger frame </a:t>
            </a:r>
          </a:p>
          <a:p>
            <a:r>
              <a:rPr lang="en-US" dirty="0"/>
              <a:t>in non-HT duplicated PPDU</a:t>
            </a:r>
          </a:p>
        </p:txBody>
      </p:sp>
      <p:cxnSp>
        <p:nvCxnSpPr>
          <p:cNvPr id="22" name="Straight Arrow Connector 21">
            <a:extLst>
              <a:ext uri="{FF2B5EF4-FFF2-40B4-BE49-F238E27FC236}">
                <a16:creationId xmlns:a16="http://schemas.microsoft.com/office/drawing/2014/main" id="{5F36C79E-97DC-955F-A513-58F81465A9D8}"/>
              </a:ext>
            </a:extLst>
          </p:cNvPr>
          <p:cNvCxnSpPr>
            <a:cxnSpLocks/>
          </p:cNvCxnSpPr>
          <p:nvPr/>
        </p:nvCxnSpPr>
        <p:spPr bwMode="auto">
          <a:xfrm flipV="1">
            <a:off x="2255471" y="5548348"/>
            <a:ext cx="457200" cy="2533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E50ABA72-6D0B-B6FA-8F77-515A67227D3D}"/>
              </a:ext>
            </a:extLst>
          </p:cNvPr>
          <p:cNvSpPr txBox="1"/>
          <p:nvPr/>
        </p:nvSpPr>
        <p:spPr>
          <a:xfrm>
            <a:off x="466158" y="5710535"/>
            <a:ext cx="2537939" cy="461665"/>
          </a:xfrm>
          <a:prstGeom prst="rect">
            <a:avLst/>
          </a:prstGeom>
          <a:noFill/>
        </p:spPr>
        <p:txBody>
          <a:bodyPr wrap="none" rtlCol="0">
            <a:spAutoFit/>
          </a:bodyPr>
          <a:lstStyle/>
          <a:p>
            <a:r>
              <a:rPr lang="en-US" dirty="0"/>
              <a:t>Protected broadcast Multi-STA frame </a:t>
            </a:r>
          </a:p>
          <a:p>
            <a:r>
              <a:rPr lang="en-US" dirty="0"/>
              <a:t>in non-HT duplicated PPDU</a:t>
            </a:r>
          </a:p>
        </p:txBody>
      </p:sp>
      <p:cxnSp>
        <p:nvCxnSpPr>
          <p:cNvPr id="25" name="Straight Connector 24">
            <a:extLst>
              <a:ext uri="{FF2B5EF4-FFF2-40B4-BE49-F238E27FC236}">
                <a16:creationId xmlns:a16="http://schemas.microsoft.com/office/drawing/2014/main" id="{653DD49F-6F21-B8D5-A8BB-70DE641A3526}"/>
              </a:ext>
            </a:extLst>
          </p:cNvPr>
          <p:cNvCxnSpPr/>
          <p:nvPr/>
        </p:nvCxnSpPr>
        <p:spPr bwMode="auto">
          <a:xfrm>
            <a:off x="5344867" y="5500629"/>
            <a:ext cx="327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a:extLst>
              <a:ext uri="{FF2B5EF4-FFF2-40B4-BE49-F238E27FC236}">
                <a16:creationId xmlns:a16="http://schemas.microsoft.com/office/drawing/2014/main" id="{B0902C79-98CC-A883-F819-5E5DB87A1295}"/>
              </a:ext>
            </a:extLst>
          </p:cNvPr>
          <p:cNvSpPr/>
          <p:nvPr/>
        </p:nvSpPr>
        <p:spPr bwMode="auto">
          <a:xfrm>
            <a:off x="5649666" y="5196939"/>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Rectangle 29">
            <a:extLst>
              <a:ext uri="{FF2B5EF4-FFF2-40B4-BE49-F238E27FC236}">
                <a16:creationId xmlns:a16="http://schemas.microsoft.com/office/drawing/2014/main" id="{17955627-5D3B-E3A7-A31F-6A8EE381E9CB}"/>
              </a:ext>
            </a:extLst>
          </p:cNvPr>
          <p:cNvSpPr/>
          <p:nvPr/>
        </p:nvSpPr>
        <p:spPr bwMode="auto">
          <a:xfrm>
            <a:off x="6183067" y="5182882"/>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F799A0F2-349E-F57C-79AB-BB822AA7CE81}"/>
              </a:ext>
            </a:extLst>
          </p:cNvPr>
          <p:cNvSpPr/>
          <p:nvPr/>
        </p:nvSpPr>
        <p:spPr bwMode="auto">
          <a:xfrm>
            <a:off x="6183067" y="4876601"/>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52F9B53F-EF61-09A3-FBEB-95516328C16A}"/>
              </a:ext>
            </a:extLst>
          </p:cNvPr>
          <p:cNvSpPr/>
          <p:nvPr/>
        </p:nvSpPr>
        <p:spPr bwMode="auto">
          <a:xfrm>
            <a:off x="5651146" y="4869944"/>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6D4C7782-B07F-23CC-7D67-BAAA7CCFFDFB}"/>
              </a:ext>
            </a:extLst>
          </p:cNvPr>
          <p:cNvSpPr/>
          <p:nvPr/>
        </p:nvSpPr>
        <p:spPr bwMode="auto">
          <a:xfrm>
            <a:off x="7475509" y="5196939"/>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9F410560-2F39-624B-1C97-C40472063813}"/>
              </a:ext>
            </a:extLst>
          </p:cNvPr>
          <p:cNvSpPr/>
          <p:nvPr/>
        </p:nvSpPr>
        <p:spPr bwMode="auto">
          <a:xfrm>
            <a:off x="7476989" y="4869944"/>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9" name="Straight Arrow Connector 38">
            <a:extLst>
              <a:ext uri="{FF2B5EF4-FFF2-40B4-BE49-F238E27FC236}">
                <a16:creationId xmlns:a16="http://schemas.microsoft.com/office/drawing/2014/main" id="{043097D0-8C91-FBFF-1E62-C1071692E940}"/>
              </a:ext>
            </a:extLst>
          </p:cNvPr>
          <p:cNvCxnSpPr/>
          <p:nvPr/>
        </p:nvCxnSpPr>
        <p:spPr bwMode="auto">
          <a:xfrm>
            <a:off x="5562274" y="4481916"/>
            <a:ext cx="304800" cy="381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0" name="TextBox 39">
            <a:extLst>
              <a:ext uri="{FF2B5EF4-FFF2-40B4-BE49-F238E27FC236}">
                <a16:creationId xmlns:a16="http://schemas.microsoft.com/office/drawing/2014/main" id="{65F50EAB-0E6B-85B0-5D4A-89202038DEF1}"/>
              </a:ext>
            </a:extLst>
          </p:cNvPr>
          <p:cNvSpPr txBox="1"/>
          <p:nvPr/>
        </p:nvSpPr>
        <p:spPr>
          <a:xfrm>
            <a:off x="4128625" y="4025585"/>
            <a:ext cx="2234779" cy="461665"/>
          </a:xfrm>
          <a:prstGeom prst="rect">
            <a:avLst/>
          </a:prstGeom>
          <a:noFill/>
        </p:spPr>
        <p:txBody>
          <a:bodyPr wrap="none" rtlCol="0">
            <a:spAutoFit/>
          </a:bodyPr>
          <a:lstStyle/>
          <a:p>
            <a:r>
              <a:rPr lang="en-US" dirty="0"/>
              <a:t>Protected unicast Trigger frames </a:t>
            </a:r>
          </a:p>
          <a:p>
            <a:r>
              <a:rPr lang="en-US" dirty="0"/>
              <a:t>in DL MU PPDU</a:t>
            </a:r>
          </a:p>
        </p:txBody>
      </p:sp>
      <p:cxnSp>
        <p:nvCxnSpPr>
          <p:cNvPr id="41" name="Straight Arrow Connector 40">
            <a:extLst>
              <a:ext uri="{FF2B5EF4-FFF2-40B4-BE49-F238E27FC236}">
                <a16:creationId xmlns:a16="http://schemas.microsoft.com/office/drawing/2014/main" id="{4C62C2FA-CAAD-DCCA-BB80-4DE7386BFEB4}"/>
              </a:ext>
            </a:extLst>
          </p:cNvPr>
          <p:cNvCxnSpPr>
            <a:cxnSpLocks/>
          </p:cNvCxnSpPr>
          <p:nvPr/>
        </p:nvCxnSpPr>
        <p:spPr bwMode="auto">
          <a:xfrm flipV="1">
            <a:off x="7170708" y="5506547"/>
            <a:ext cx="457200" cy="2533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TextBox 41">
            <a:extLst>
              <a:ext uri="{FF2B5EF4-FFF2-40B4-BE49-F238E27FC236}">
                <a16:creationId xmlns:a16="http://schemas.microsoft.com/office/drawing/2014/main" id="{EA29E539-65FA-DF25-BF33-C1994068895F}"/>
              </a:ext>
            </a:extLst>
          </p:cNvPr>
          <p:cNvSpPr txBox="1"/>
          <p:nvPr/>
        </p:nvSpPr>
        <p:spPr>
          <a:xfrm>
            <a:off x="6183067" y="5706794"/>
            <a:ext cx="1984389" cy="461665"/>
          </a:xfrm>
          <a:prstGeom prst="rect">
            <a:avLst/>
          </a:prstGeom>
          <a:noFill/>
        </p:spPr>
        <p:txBody>
          <a:bodyPr wrap="none" rtlCol="0">
            <a:spAutoFit/>
          </a:bodyPr>
          <a:lstStyle/>
          <a:p>
            <a:r>
              <a:rPr lang="en-US" dirty="0"/>
              <a:t>Protected unicast BA frames </a:t>
            </a:r>
          </a:p>
          <a:p>
            <a:r>
              <a:rPr lang="en-US" dirty="0"/>
              <a:t>in DL MU PPDU</a:t>
            </a:r>
          </a:p>
        </p:txBody>
      </p:sp>
    </p:spTree>
    <p:extLst>
      <p:ext uri="{BB962C8B-B14F-4D97-AF65-F5344CB8AC3E}">
        <p14:creationId xmlns:p14="http://schemas.microsoft.com/office/powerpoint/2010/main" val="35886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Recap: Control Frame Protection and MAC Header Protection</a:t>
            </a:r>
            <a:endParaRPr lang="en-US" sz="2400" b="0" dirty="0"/>
          </a:p>
        </p:txBody>
      </p:sp>
      <p:sp>
        <p:nvSpPr>
          <p:cNvPr id="3" name="Content Placeholder 2"/>
          <p:cNvSpPr>
            <a:spLocks noGrp="1"/>
          </p:cNvSpPr>
          <p:nvPr>
            <p:ph idx="1"/>
          </p:nvPr>
        </p:nvSpPr>
        <p:spPr>
          <a:xfrm>
            <a:off x="19438" y="1184699"/>
            <a:ext cx="9124562" cy="2852379"/>
          </a:xfrm>
        </p:spPr>
        <p:txBody>
          <a:bodyPr/>
          <a:lstStyle/>
          <a:p>
            <a:pPr>
              <a:spcBef>
                <a:spcPts val="0"/>
              </a:spcBef>
              <a:spcAft>
                <a:spcPts val="0"/>
              </a:spcAft>
            </a:pPr>
            <a:r>
              <a:rPr lang="en-US" sz="2000" dirty="0">
                <a:latin typeface="Calibri" panose="020F0502020204030204" pitchFamily="34" charset="0"/>
                <a:ea typeface="Times New Roman" panose="02020603050405020304" pitchFamily="18" charset="0"/>
              </a:rPr>
              <a:t>At least Trigger and BA related Control frame are protected through integrity protection.</a:t>
            </a:r>
          </a:p>
          <a:p>
            <a:pPr>
              <a:spcBef>
                <a:spcPts val="0"/>
              </a:spcBef>
              <a:spcAft>
                <a:spcPts val="0"/>
              </a:spcAft>
            </a:pPr>
            <a:r>
              <a:rPr lang="en-US" sz="2000" dirty="0">
                <a:latin typeface="Calibri" panose="020F0502020204030204" pitchFamily="34" charset="0"/>
                <a:ea typeface="Times New Roman" panose="02020603050405020304" pitchFamily="18" charset="0"/>
              </a:rPr>
              <a:t>Per link CPTK/CGTK and related PN space are defined.</a:t>
            </a:r>
          </a:p>
          <a:p>
            <a:pPr>
              <a:spcBef>
                <a:spcPts val="0"/>
              </a:spcBef>
              <a:spcAft>
                <a:spcPts val="0"/>
              </a:spcAft>
            </a:pPr>
            <a:r>
              <a:rPr lang="en-US" sz="2000" dirty="0">
                <a:latin typeface="Calibri" panose="020F0502020204030204" pitchFamily="34" charset="0"/>
                <a:ea typeface="Times New Roman" panose="02020603050405020304" pitchFamily="18" charset="0"/>
              </a:rPr>
              <a:t>MAC header protection is used for unicast Data/Management frame only.</a:t>
            </a:r>
          </a:p>
          <a:p>
            <a:pPr lvl="1">
              <a:spcBef>
                <a:spcPts val="0"/>
              </a:spcBef>
              <a:spcAft>
                <a:spcPts val="0"/>
              </a:spcAft>
            </a:pPr>
            <a:r>
              <a:rPr lang="en-US" dirty="0">
                <a:latin typeface="Calibri" panose="020F0502020204030204" pitchFamily="34" charset="0"/>
                <a:ea typeface="Times New Roman" panose="02020603050405020304" pitchFamily="18" charset="0"/>
              </a:rPr>
              <a:t>If MAC header protection is applied for broadcast Management frame, the different format of MAC header protection should be defined. </a:t>
            </a:r>
          </a:p>
          <a:p>
            <a:pPr>
              <a:spcBef>
                <a:spcPts val="0"/>
              </a:spcBef>
              <a:spcAft>
                <a:spcPts val="0"/>
              </a:spcAft>
            </a:pPr>
            <a:r>
              <a:rPr lang="en-US" sz="2000" dirty="0">
                <a:latin typeface="Calibri" panose="020F0502020204030204" pitchFamily="34" charset="0"/>
                <a:ea typeface="Times New Roman" panose="02020603050405020304" pitchFamily="18" charset="0"/>
              </a:rPr>
              <a:t>The optional support announcement of Control frame and MAC header protection should be provided.</a:t>
            </a:r>
          </a:p>
          <a:p>
            <a:pPr marL="0" indent="0">
              <a:spcBef>
                <a:spcPts val="0"/>
              </a:spcBef>
              <a:spcAft>
                <a:spcPts val="0"/>
              </a:spcAft>
              <a:buNone/>
            </a:pPr>
            <a:endParaRPr lang="en-US" sz="1800" dirty="0">
              <a:latin typeface="Calibri" panose="020F0502020204030204" pitchFamily="34" charset="0"/>
              <a:ea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582964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RTS Consideration </a:t>
            </a:r>
            <a:endParaRPr lang="en-US" sz="2400" b="0" dirty="0"/>
          </a:p>
        </p:txBody>
      </p:sp>
      <p:sp>
        <p:nvSpPr>
          <p:cNvPr id="3" name="Content Placeholder 2"/>
          <p:cNvSpPr>
            <a:spLocks noGrp="1"/>
          </p:cNvSpPr>
          <p:nvPr>
            <p:ph idx="1"/>
          </p:nvPr>
        </p:nvSpPr>
        <p:spPr>
          <a:xfrm>
            <a:off x="19438" y="1184699"/>
            <a:ext cx="9124562" cy="3996901"/>
          </a:xfrm>
        </p:spPr>
        <p:txBody>
          <a:bodyPr/>
          <a:lstStyle/>
          <a:p>
            <a:pPr>
              <a:spcBef>
                <a:spcPts val="0"/>
              </a:spcBef>
              <a:spcAft>
                <a:spcPts val="0"/>
              </a:spcAft>
            </a:pPr>
            <a:r>
              <a:rPr lang="en-US" sz="2000" dirty="0">
                <a:latin typeface="Calibri" panose="020F0502020204030204" pitchFamily="34" charset="0"/>
                <a:ea typeface="Times New Roman" panose="02020603050405020304" pitchFamily="18" charset="0"/>
              </a:rPr>
              <a:t>Unless RTS is protected, the 3</a:t>
            </a:r>
            <a:r>
              <a:rPr lang="en-US" sz="2000" baseline="30000" dirty="0">
                <a:latin typeface="Calibri" panose="020F0502020204030204" pitchFamily="34" charset="0"/>
                <a:ea typeface="Times New Roman" panose="02020603050405020304" pitchFamily="18" charset="0"/>
              </a:rPr>
              <a:t>rd</a:t>
            </a:r>
            <a:r>
              <a:rPr lang="en-US" sz="2000" dirty="0">
                <a:latin typeface="Calibri" panose="020F0502020204030204" pitchFamily="34" charset="0"/>
                <a:ea typeface="Times New Roman" panose="02020603050405020304" pitchFamily="18" charset="0"/>
              </a:rPr>
              <a:t> party STA can use unprotected RTS to solicit a STA in dynamic SM power save to use multiple RF chains.</a:t>
            </a:r>
          </a:p>
          <a:p>
            <a:pPr>
              <a:spcBef>
                <a:spcPts val="0"/>
              </a:spcBef>
              <a:spcAft>
                <a:spcPts val="0"/>
              </a:spcAft>
            </a:pPr>
            <a:r>
              <a:rPr lang="en-US" sz="2000" dirty="0">
                <a:latin typeface="Calibri" panose="020F0502020204030204" pitchFamily="34" charset="0"/>
                <a:ea typeface="Times New Roman" panose="02020603050405020304" pitchFamily="18" charset="0"/>
              </a:rPr>
              <a:t>One way to address </a:t>
            </a:r>
            <a:r>
              <a:rPr lang="en-US" sz="2000">
                <a:latin typeface="Calibri" panose="020F0502020204030204" pitchFamily="34" charset="0"/>
                <a:ea typeface="Times New Roman" panose="02020603050405020304" pitchFamily="18" charset="0"/>
              </a:rPr>
              <a:t>this issue is </a:t>
            </a:r>
            <a:r>
              <a:rPr lang="en-US" sz="2000" dirty="0">
                <a:latin typeface="Calibri" panose="020F0502020204030204" pitchFamily="34" charset="0"/>
                <a:ea typeface="Times New Roman" panose="02020603050405020304" pitchFamily="18" charset="0"/>
              </a:rPr>
              <a:t>that the RTS is not used to address to a STA/AP that supports Control frame protection.</a:t>
            </a:r>
          </a:p>
          <a:p>
            <a:pPr lvl="1">
              <a:spcBef>
                <a:spcPts val="0"/>
              </a:spcBef>
              <a:spcAft>
                <a:spcPts val="0"/>
              </a:spcAft>
            </a:pPr>
            <a:r>
              <a:rPr lang="en-US" dirty="0">
                <a:latin typeface="Calibri" panose="020F0502020204030204" pitchFamily="34" charset="0"/>
                <a:ea typeface="Times New Roman" panose="02020603050405020304" pitchFamily="18" charset="0"/>
              </a:rPr>
              <a:t>With this dynamic BW negotiation can’t be used.</a:t>
            </a:r>
          </a:p>
          <a:p>
            <a:pPr lvl="1">
              <a:spcBef>
                <a:spcPts val="0"/>
              </a:spcBef>
              <a:spcAft>
                <a:spcPts val="0"/>
              </a:spcAft>
            </a:pPr>
            <a:r>
              <a:rPr lang="en-US" dirty="0">
                <a:latin typeface="Calibri" panose="020F0502020204030204" pitchFamily="34" charset="0"/>
                <a:ea typeface="Times New Roman" panose="02020603050405020304" pitchFamily="18" charset="0"/>
              </a:rPr>
              <a:t>This means allowing the Tx of MU-RTS at the STA side. Another possibility is that the Tx of RTS is allowed at STA side.</a:t>
            </a:r>
          </a:p>
          <a:p>
            <a:pPr>
              <a:spcBef>
                <a:spcPts val="0"/>
              </a:spcBef>
              <a:spcAft>
                <a:spcPts val="0"/>
              </a:spcAft>
            </a:pPr>
            <a:r>
              <a:rPr lang="en-US" sz="2000" dirty="0">
                <a:latin typeface="Calibri" panose="020F0502020204030204" pitchFamily="34" charset="0"/>
                <a:ea typeface="Times New Roman" panose="02020603050405020304" pitchFamily="18" charset="0"/>
              </a:rPr>
              <a:t>Another way is that the RTS is not used to address to a STA/AP that supports Control frame protection with the following exception</a:t>
            </a:r>
          </a:p>
          <a:p>
            <a:pPr lvl="1">
              <a:spcBef>
                <a:spcPts val="0"/>
              </a:spcBef>
              <a:spcAft>
                <a:spcPts val="0"/>
              </a:spcAft>
            </a:pPr>
            <a:r>
              <a:rPr lang="en-US" dirty="0">
                <a:latin typeface="Calibri" panose="020F0502020204030204" pitchFamily="34" charset="0"/>
                <a:ea typeface="Times New Roman" panose="02020603050405020304" pitchFamily="18" charset="0"/>
              </a:rPr>
              <a:t>RTS can be used for dynamic BW negotiation</a:t>
            </a:r>
          </a:p>
          <a:p>
            <a:pPr>
              <a:spcBef>
                <a:spcPts val="0"/>
              </a:spcBef>
              <a:spcAft>
                <a:spcPts val="0"/>
              </a:spcAft>
            </a:pPr>
            <a:r>
              <a:rPr lang="en-US" sz="2000" dirty="0">
                <a:latin typeface="Calibri" panose="020F0502020204030204" pitchFamily="34" charset="0"/>
                <a:ea typeface="Times New Roman" panose="02020603050405020304" pitchFamily="18" charset="0"/>
              </a:rPr>
              <a:t>The third way is that the RTS is not used to address to a STA that supports Control frame protection with the following exception</a:t>
            </a:r>
          </a:p>
          <a:p>
            <a:pPr lvl="1">
              <a:spcBef>
                <a:spcPts val="0"/>
              </a:spcBef>
              <a:spcAft>
                <a:spcPts val="0"/>
              </a:spcAft>
            </a:pPr>
            <a:r>
              <a:rPr lang="en-US" dirty="0">
                <a:latin typeface="Calibri" panose="020F0502020204030204" pitchFamily="34" charset="0"/>
                <a:ea typeface="Times New Roman" panose="02020603050405020304" pitchFamily="18" charset="0"/>
              </a:rPr>
              <a:t>RTS can be used for dynamic BW negotiation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900277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PS Poll Consideration </a:t>
            </a:r>
            <a:endParaRPr lang="en-US" sz="2400" b="0" dirty="0"/>
          </a:p>
        </p:txBody>
      </p:sp>
      <p:sp>
        <p:nvSpPr>
          <p:cNvPr id="3" name="Content Placeholder 2"/>
          <p:cNvSpPr>
            <a:spLocks noGrp="1"/>
          </p:cNvSpPr>
          <p:nvPr>
            <p:ph idx="1"/>
          </p:nvPr>
        </p:nvSpPr>
        <p:spPr>
          <a:xfrm>
            <a:off x="19438" y="1184699"/>
            <a:ext cx="9124562" cy="3996901"/>
          </a:xfrm>
        </p:spPr>
        <p:txBody>
          <a:bodyPr/>
          <a:lstStyle/>
          <a:p>
            <a:pPr>
              <a:spcBef>
                <a:spcPts val="0"/>
              </a:spcBef>
              <a:spcAft>
                <a:spcPts val="0"/>
              </a:spcAft>
            </a:pPr>
            <a:r>
              <a:rPr lang="en-US" sz="2000" dirty="0">
                <a:latin typeface="Calibri" panose="020F0502020204030204" pitchFamily="34" charset="0"/>
                <a:ea typeface="Times New Roman" panose="02020603050405020304" pitchFamily="18" charset="0"/>
              </a:rPr>
              <a:t>Attack analysis</a:t>
            </a:r>
          </a:p>
          <a:p>
            <a:pPr lvl="1">
              <a:spcBef>
                <a:spcPts val="0"/>
              </a:spcBef>
              <a:spcAft>
                <a:spcPts val="0"/>
              </a:spcAft>
            </a:pPr>
            <a:r>
              <a:rPr lang="en-US" sz="1400" dirty="0">
                <a:solidFill>
                  <a:schemeClr val="tx1"/>
                </a:solidFill>
              </a:rPr>
              <a:t>For a STA that wakes up through listening interval, an attacker can transmit PS-Poll before the STA’s awaking to ask the AP to transmit the buffered frames for the STA</a:t>
            </a:r>
            <a:r>
              <a:rPr lang="en-US" sz="1400" dirty="0">
                <a:effectLst/>
                <a:ea typeface="Times New Roman" panose="02020603050405020304" pitchFamily="18" charset="0"/>
              </a:rPr>
              <a:t>.</a:t>
            </a:r>
          </a:p>
          <a:p>
            <a:pPr lvl="2">
              <a:spcBef>
                <a:spcPts val="0"/>
              </a:spcBef>
              <a:spcAft>
                <a:spcPts val="0"/>
              </a:spcAft>
            </a:pPr>
            <a:r>
              <a:rPr lang="en-US" sz="1600" dirty="0">
                <a:effectLst/>
                <a:ea typeface="Times New Roman" panose="02020603050405020304" pitchFamily="18" charset="0"/>
              </a:rPr>
              <a:t>When the STA wakes up, the AP has no buffered frames for it</a:t>
            </a:r>
            <a:r>
              <a:rPr lang="en-US" sz="1600" dirty="0">
                <a:solidFill>
                  <a:schemeClr val="tx1"/>
                </a:solidFill>
              </a:rPr>
              <a:t>.</a:t>
            </a:r>
          </a:p>
          <a:p>
            <a:pPr lvl="1">
              <a:spcBef>
                <a:spcPts val="0"/>
              </a:spcBef>
              <a:spcAft>
                <a:spcPts val="0"/>
              </a:spcAft>
            </a:pPr>
            <a:r>
              <a:rPr lang="en-US" sz="1800" dirty="0"/>
              <a:t>The other attack through PS-Poll could also be possible.</a:t>
            </a:r>
          </a:p>
          <a:p>
            <a:pPr lvl="1">
              <a:spcBef>
                <a:spcPts val="0"/>
              </a:spcBef>
              <a:spcAft>
                <a:spcPts val="0"/>
              </a:spcAft>
            </a:pPr>
            <a:endParaRPr lang="en-US" dirty="0">
              <a:latin typeface="Calibri" panose="020F0502020204030204" pitchFamily="34" charset="0"/>
              <a:ea typeface="Times New Roman" panose="02020603050405020304" pitchFamily="18" charset="0"/>
            </a:endParaRPr>
          </a:p>
          <a:p>
            <a:pPr>
              <a:spcBef>
                <a:spcPts val="0"/>
              </a:spcBef>
              <a:spcAft>
                <a:spcPts val="0"/>
              </a:spcAft>
            </a:pPr>
            <a:r>
              <a:rPr lang="en-US" dirty="0">
                <a:latin typeface="Calibri" panose="020F0502020204030204" pitchFamily="34" charset="0"/>
                <a:ea typeface="Times New Roman" panose="02020603050405020304" pitchFamily="18" charset="0"/>
              </a:rPr>
              <a:t>Solution:</a:t>
            </a:r>
          </a:p>
          <a:p>
            <a:pPr lvl="1">
              <a:spcBef>
                <a:spcPts val="0"/>
              </a:spcBef>
              <a:spcAft>
                <a:spcPts val="0"/>
              </a:spcAft>
            </a:pPr>
            <a:r>
              <a:rPr lang="en-US" dirty="0">
                <a:latin typeface="Calibri" panose="020F0502020204030204" pitchFamily="34" charset="0"/>
                <a:ea typeface="Times New Roman" panose="02020603050405020304" pitchFamily="18" charset="0"/>
              </a:rPr>
              <a:t>All STAs that support control frame protection need to support UAPSD.</a:t>
            </a:r>
          </a:p>
          <a:p>
            <a:pPr lvl="2">
              <a:spcBef>
                <a:spcPts val="0"/>
              </a:spcBef>
              <a:spcAft>
                <a:spcPts val="0"/>
              </a:spcAft>
            </a:pPr>
            <a:r>
              <a:rPr lang="en-US" dirty="0">
                <a:latin typeface="Calibri" panose="020F0502020204030204" pitchFamily="34" charset="0"/>
                <a:ea typeface="Times New Roman" panose="02020603050405020304" pitchFamily="18" charset="0"/>
              </a:rPr>
              <a:t>The protected UAPSD trigger frame is used instead of PS-Poll to notify the AP of STA’s awake state.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67385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Ack Consideration </a:t>
            </a:r>
            <a:endParaRPr lang="en-US" sz="2400" b="0" dirty="0"/>
          </a:p>
        </p:txBody>
      </p:sp>
      <p:sp>
        <p:nvSpPr>
          <p:cNvPr id="3" name="Content Placeholder 2"/>
          <p:cNvSpPr>
            <a:spLocks noGrp="1"/>
          </p:cNvSpPr>
          <p:nvPr>
            <p:ph idx="1"/>
          </p:nvPr>
        </p:nvSpPr>
        <p:spPr>
          <a:xfrm>
            <a:off x="19438" y="1184699"/>
            <a:ext cx="9124562" cy="3996901"/>
          </a:xfrm>
        </p:spPr>
        <p:txBody>
          <a:bodyPr/>
          <a:lstStyle/>
          <a:p>
            <a:pPr>
              <a:spcBef>
                <a:spcPts val="0"/>
              </a:spcBef>
              <a:spcAft>
                <a:spcPts val="0"/>
              </a:spcAft>
            </a:pPr>
            <a:r>
              <a:rPr lang="en-US" dirty="0">
                <a:latin typeface="Calibri" panose="020F0502020204030204" pitchFamily="34" charset="0"/>
                <a:ea typeface="Times New Roman" panose="02020603050405020304" pitchFamily="18" charset="0"/>
              </a:rPr>
              <a:t>All STAs that support control frame protection need to support the transmission and the reception of Multi-STA BA.</a:t>
            </a:r>
          </a:p>
          <a:p>
            <a:pPr lvl="1">
              <a:spcBef>
                <a:spcPts val="0"/>
              </a:spcBef>
              <a:spcAft>
                <a:spcPts val="0"/>
              </a:spcAft>
            </a:pPr>
            <a:r>
              <a:rPr lang="en-US" dirty="0">
                <a:latin typeface="Calibri" panose="020F0502020204030204" pitchFamily="34" charset="0"/>
                <a:ea typeface="Times New Roman" panose="02020603050405020304" pitchFamily="18" charset="0"/>
              </a:rPr>
              <a:t>The protected Multi-STA BA frame is used instead of Ack between AP and STA that support control frame protection.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96887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Compressed BA Consideration </a:t>
            </a:r>
            <a:endParaRPr lang="en-US" sz="2400" b="0" dirty="0"/>
          </a:p>
        </p:txBody>
      </p:sp>
      <p:sp>
        <p:nvSpPr>
          <p:cNvPr id="3" name="Content Placeholder 2"/>
          <p:cNvSpPr>
            <a:spLocks noGrp="1"/>
          </p:cNvSpPr>
          <p:nvPr>
            <p:ph idx="1"/>
          </p:nvPr>
        </p:nvSpPr>
        <p:spPr>
          <a:xfrm>
            <a:off x="19438" y="1184699"/>
            <a:ext cx="9124562" cy="3996901"/>
          </a:xfrm>
        </p:spPr>
        <p:txBody>
          <a:bodyPr/>
          <a:lstStyle/>
          <a:p>
            <a:pPr>
              <a:spcBef>
                <a:spcPts val="0"/>
              </a:spcBef>
              <a:spcAft>
                <a:spcPts val="0"/>
              </a:spcAft>
            </a:pPr>
            <a:r>
              <a:rPr lang="en-US" dirty="0">
                <a:latin typeface="Calibri" panose="020F0502020204030204" pitchFamily="34" charset="0"/>
                <a:ea typeface="Times New Roman" panose="02020603050405020304" pitchFamily="18" charset="0"/>
              </a:rPr>
              <a:t>Given that each STA that supports control frame protection needs to support the Multi-STA BA, the protected Multi-STA BA frame will be used instead of compressed BA between AP and STA that support control frame protection.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36181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599"/>
            <a:ext cx="9144000" cy="498901"/>
          </a:xfrm>
        </p:spPr>
        <p:txBody>
          <a:bodyPr/>
          <a:lstStyle/>
          <a:p>
            <a:r>
              <a:rPr lang="en-US" sz="2400" dirty="0"/>
              <a:t>CF-End CTS Consideration </a:t>
            </a:r>
            <a:endParaRPr lang="en-US" sz="2400" b="0" dirty="0"/>
          </a:p>
        </p:txBody>
      </p:sp>
      <p:sp>
        <p:nvSpPr>
          <p:cNvPr id="3" name="Content Placeholder 2"/>
          <p:cNvSpPr>
            <a:spLocks noGrp="1"/>
          </p:cNvSpPr>
          <p:nvPr>
            <p:ph idx="1"/>
          </p:nvPr>
        </p:nvSpPr>
        <p:spPr>
          <a:xfrm>
            <a:off x="19438" y="1184699"/>
            <a:ext cx="9124562" cy="3996901"/>
          </a:xfrm>
        </p:spPr>
        <p:txBody>
          <a:bodyPr/>
          <a:lstStyle/>
          <a:p>
            <a:pPr>
              <a:spcBef>
                <a:spcPts val="0"/>
              </a:spcBef>
              <a:spcAft>
                <a:spcPts val="0"/>
              </a:spcAft>
            </a:pPr>
            <a:r>
              <a:rPr lang="en-US" dirty="0">
                <a:latin typeface="Calibri" panose="020F0502020204030204" pitchFamily="34" charset="0"/>
                <a:ea typeface="Times New Roman" panose="02020603050405020304" pitchFamily="18" charset="0"/>
              </a:rPr>
              <a:t>It seems we don’t need to protect CF-End and CTS.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13195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599"/>
            <a:ext cx="9144000" cy="528493"/>
          </a:xfrm>
        </p:spPr>
        <p:txBody>
          <a:bodyPr/>
          <a:lstStyle/>
          <a:p>
            <a:r>
              <a:rPr lang="en-US" sz="2400" dirty="0"/>
              <a:t>Optional Support of Protected Control Frame Protection</a:t>
            </a:r>
            <a:endParaRPr lang="en-US" sz="2400" b="0" dirty="0"/>
          </a:p>
        </p:txBody>
      </p:sp>
      <p:sp>
        <p:nvSpPr>
          <p:cNvPr id="3" name="Content Placeholder 2"/>
          <p:cNvSpPr>
            <a:spLocks noGrp="1"/>
          </p:cNvSpPr>
          <p:nvPr>
            <p:ph idx="1"/>
          </p:nvPr>
        </p:nvSpPr>
        <p:spPr>
          <a:xfrm>
            <a:off x="0" y="1138092"/>
            <a:ext cx="9124562" cy="2976708"/>
          </a:xfrm>
        </p:spPr>
        <p:txBody>
          <a:bodyPr/>
          <a:lstStyle/>
          <a:p>
            <a:pPr>
              <a:spcBef>
                <a:spcPts val="0"/>
              </a:spcBef>
              <a:spcAft>
                <a:spcPts val="0"/>
              </a:spcAft>
            </a:pPr>
            <a:r>
              <a:rPr lang="en-US" dirty="0">
                <a:latin typeface="Calibri" panose="020F0502020204030204" pitchFamily="34" charset="0"/>
                <a:ea typeface="Times New Roman" panose="02020603050405020304" pitchFamily="18" charset="0"/>
              </a:rPr>
              <a:t>We assume that UHR includes the protection of unicast control frame.</a:t>
            </a:r>
          </a:p>
          <a:p>
            <a:pPr lvl="1">
              <a:spcBef>
                <a:spcPts val="0"/>
              </a:spcBef>
              <a:spcAft>
                <a:spcPts val="0"/>
              </a:spcAft>
            </a:pPr>
            <a:r>
              <a:rPr lang="en-US" dirty="0">
                <a:latin typeface="Calibri" panose="020F0502020204030204" pitchFamily="34" charset="0"/>
                <a:ea typeface="Times New Roman" panose="02020603050405020304" pitchFamily="18" charset="0"/>
              </a:rPr>
              <a:t>The KID, PN, MIC are carried in the protected unicast frame.</a:t>
            </a:r>
          </a:p>
          <a:p>
            <a:pPr lvl="2">
              <a:spcBef>
                <a:spcPts val="0"/>
              </a:spcBef>
              <a:spcAft>
                <a:spcPts val="0"/>
              </a:spcAft>
            </a:pPr>
            <a:r>
              <a:rPr lang="en-US" dirty="0">
                <a:latin typeface="Calibri" panose="020F0502020204030204" pitchFamily="34" charset="0"/>
                <a:ea typeface="Times New Roman" panose="02020603050405020304" pitchFamily="18" charset="0"/>
              </a:rPr>
              <a:t>Such change means the new frame format to the STAs that doesn’t support Control frame protection.</a:t>
            </a:r>
          </a:p>
          <a:p>
            <a:pPr lvl="3">
              <a:spcBef>
                <a:spcPts val="0"/>
              </a:spcBef>
              <a:spcAft>
                <a:spcPts val="0"/>
              </a:spcAft>
            </a:pPr>
            <a:r>
              <a:rPr lang="en-US" dirty="0">
                <a:latin typeface="Calibri" panose="020F0502020204030204" pitchFamily="34" charset="0"/>
                <a:ea typeface="Times New Roman" panose="02020603050405020304" pitchFamily="18" charset="0"/>
              </a:rPr>
              <a:t>Such STAs may discard them that are addressed to such STAs. </a:t>
            </a:r>
          </a:p>
          <a:p>
            <a:pPr>
              <a:spcBef>
                <a:spcPts val="0"/>
              </a:spcBef>
              <a:spcAft>
                <a:spcPts val="0"/>
              </a:spcAft>
            </a:pPr>
            <a:r>
              <a:rPr lang="en-US" dirty="0">
                <a:latin typeface="Calibri" panose="020F0502020204030204" pitchFamily="34" charset="0"/>
                <a:ea typeface="Times New Roman" panose="02020603050405020304" pitchFamily="18" charset="0"/>
              </a:rPr>
              <a:t>With this consideration, UHR needs to support the announcement about whether a STA/AP supports the Control frame Protection. </a:t>
            </a:r>
          </a:p>
          <a:p>
            <a:pPr>
              <a:spcBef>
                <a:spcPts val="0"/>
              </a:spcBef>
              <a:spcAft>
                <a:spcPts val="0"/>
              </a:spcAft>
            </a:pPr>
            <a:endParaRPr lang="en-US" dirty="0">
              <a:latin typeface="Calibri" panose="020F0502020204030204" pitchFamily="34" charset="0"/>
              <a:ea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35830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9"/>
            <a:ext cx="9144000" cy="498901"/>
          </a:xfrm>
        </p:spPr>
        <p:txBody>
          <a:bodyPr/>
          <a:lstStyle/>
          <a:p>
            <a:r>
              <a:rPr lang="en-US" sz="2400" dirty="0"/>
              <a:t>CPTK vs GPTK</a:t>
            </a:r>
            <a:endParaRPr lang="en-US" sz="2400" b="0" dirty="0"/>
          </a:p>
        </p:txBody>
      </p:sp>
      <p:sp>
        <p:nvSpPr>
          <p:cNvPr id="3" name="Content Placeholder 2"/>
          <p:cNvSpPr>
            <a:spLocks noGrp="1"/>
          </p:cNvSpPr>
          <p:nvPr>
            <p:ph idx="1"/>
          </p:nvPr>
        </p:nvSpPr>
        <p:spPr>
          <a:xfrm>
            <a:off x="19438" y="1172998"/>
            <a:ext cx="9124562" cy="2142898"/>
          </a:xfrm>
        </p:spPr>
        <p:txBody>
          <a:bodyPr/>
          <a:lstStyle/>
          <a:p>
            <a:pPr>
              <a:spcBef>
                <a:spcPts val="0"/>
              </a:spcBef>
              <a:spcAft>
                <a:spcPts val="0"/>
              </a:spcAft>
            </a:pPr>
            <a:r>
              <a:rPr lang="en-US" sz="1800" dirty="0">
                <a:latin typeface="Calibri" panose="020F0502020204030204" pitchFamily="34" charset="0"/>
                <a:ea typeface="Times New Roman" panose="02020603050405020304" pitchFamily="18" charset="0"/>
              </a:rPr>
              <a:t>With CPTK, the 3</a:t>
            </a:r>
            <a:r>
              <a:rPr lang="en-US" sz="1800" baseline="30000" dirty="0">
                <a:latin typeface="Calibri" panose="020F0502020204030204" pitchFamily="34" charset="0"/>
                <a:ea typeface="Times New Roman" panose="02020603050405020304" pitchFamily="18" charset="0"/>
              </a:rPr>
              <a:t>rd</a:t>
            </a:r>
            <a:r>
              <a:rPr lang="en-US" sz="1800" dirty="0">
                <a:latin typeface="Calibri" panose="020F0502020204030204" pitchFamily="34" charset="0"/>
                <a:ea typeface="Times New Roman" panose="02020603050405020304" pitchFamily="18" charset="0"/>
              </a:rPr>
              <a:t>-party STA with GPTK can’t attack the STAs with broadcast Control frames through transmitting multiple protected/unprotected unicast Control frames to the STAs per the control frame protection capabilities of the STAs. </a:t>
            </a:r>
          </a:p>
          <a:p>
            <a:pPr lvl="1">
              <a:spcBef>
                <a:spcPts val="0"/>
              </a:spcBef>
              <a:spcAft>
                <a:spcPts val="0"/>
              </a:spcAft>
            </a:pPr>
            <a:r>
              <a:rPr lang="en-US" sz="1800" dirty="0">
                <a:latin typeface="Calibri" panose="020F0502020204030204" pitchFamily="34" charset="0"/>
                <a:ea typeface="Times New Roman" panose="02020603050405020304" pitchFamily="18" charset="0"/>
              </a:rPr>
              <a:t>This method can’t be used in EMLSR mode as the DL initiating Control frame.</a:t>
            </a:r>
          </a:p>
          <a:p>
            <a:pPr lvl="1">
              <a:spcBef>
                <a:spcPts val="0"/>
              </a:spcBef>
              <a:spcAft>
                <a:spcPts val="0"/>
              </a:spcAft>
            </a:pPr>
            <a:r>
              <a:rPr lang="en-US" sz="1800" dirty="0">
                <a:latin typeface="Calibri" panose="020F0502020204030204" pitchFamily="34" charset="0"/>
                <a:ea typeface="Times New Roman" panose="02020603050405020304" pitchFamily="18" charset="0"/>
              </a:rPr>
              <a:t>The AP’s implementation becomes complicated.</a:t>
            </a:r>
          </a:p>
          <a:p>
            <a:pPr lvl="1">
              <a:spcBef>
                <a:spcPts val="0"/>
              </a:spcBef>
              <a:spcAft>
                <a:spcPts val="0"/>
              </a:spcAft>
            </a:pPr>
            <a:r>
              <a:rPr lang="en-US" sz="1800" dirty="0">
                <a:latin typeface="Calibri" panose="020F0502020204030204" pitchFamily="34" charset="0"/>
                <a:ea typeface="Times New Roman" panose="02020603050405020304" pitchFamily="18" charset="0"/>
              </a:rPr>
              <a:t>The TXOP protection is weak in 2.4/5GHz band.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06/20/2023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8" name="Straight Connector 7">
            <a:extLst>
              <a:ext uri="{FF2B5EF4-FFF2-40B4-BE49-F238E27FC236}">
                <a16:creationId xmlns:a16="http://schemas.microsoft.com/office/drawing/2014/main" id="{C1545B52-3AB9-95DC-E39B-1C8F65BFF158}"/>
              </a:ext>
            </a:extLst>
          </p:cNvPr>
          <p:cNvCxnSpPr/>
          <p:nvPr/>
        </p:nvCxnSpPr>
        <p:spPr bwMode="auto">
          <a:xfrm>
            <a:off x="350471" y="5514686"/>
            <a:ext cx="327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a:extLst>
              <a:ext uri="{FF2B5EF4-FFF2-40B4-BE49-F238E27FC236}">
                <a16:creationId xmlns:a16="http://schemas.microsoft.com/office/drawing/2014/main" id="{65065386-62B2-9A96-B364-49FC9CF2E157}"/>
              </a:ext>
            </a:extLst>
          </p:cNvPr>
          <p:cNvSpPr/>
          <p:nvPr/>
        </p:nvSpPr>
        <p:spPr bwMode="auto">
          <a:xfrm>
            <a:off x="655271" y="534822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BDA6023D-F5DB-B2CA-D36D-A9E75641244F}"/>
              </a:ext>
            </a:extLst>
          </p:cNvPr>
          <p:cNvSpPr/>
          <p:nvPr/>
        </p:nvSpPr>
        <p:spPr bwMode="auto">
          <a:xfrm>
            <a:off x="655271" y="519065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4B4EBCD9-8F14-665F-C52E-F76EB8DAF402}"/>
              </a:ext>
            </a:extLst>
          </p:cNvPr>
          <p:cNvSpPr/>
          <p:nvPr/>
        </p:nvSpPr>
        <p:spPr bwMode="auto">
          <a:xfrm>
            <a:off x="657506" y="504453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A8964F46-3A66-AF69-1855-A254BE9F87B6}"/>
              </a:ext>
            </a:extLst>
          </p:cNvPr>
          <p:cNvSpPr/>
          <p:nvPr/>
        </p:nvSpPr>
        <p:spPr bwMode="auto">
          <a:xfrm>
            <a:off x="657506" y="488696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BEA0759D-90A7-457C-3790-0598BA7A1CCB}"/>
              </a:ext>
            </a:extLst>
          </p:cNvPr>
          <p:cNvSpPr/>
          <p:nvPr/>
        </p:nvSpPr>
        <p:spPr bwMode="auto">
          <a:xfrm>
            <a:off x="1188671" y="5196939"/>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Rectangle 13">
            <a:extLst>
              <a:ext uri="{FF2B5EF4-FFF2-40B4-BE49-F238E27FC236}">
                <a16:creationId xmlns:a16="http://schemas.microsoft.com/office/drawing/2014/main" id="{2D1AD5FB-CB3B-1C74-9F45-B04803AFB451}"/>
              </a:ext>
            </a:extLst>
          </p:cNvPr>
          <p:cNvSpPr/>
          <p:nvPr/>
        </p:nvSpPr>
        <p:spPr bwMode="auto">
          <a:xfrm>
            <a:off x="1188671" y="4872902"/>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169F43AC-FB5A-3042-CFA4-84E1FEA03D61}"/>
              </a:ext>
            </a:extLst>
          </p:cNvPr>
          <p:cNvSpPr/>
          <p:nvPr/>
        </p:nvSpPr>
        <p:spPr bwMode="auto">
          <a:xfrm>
            <a:off x="2490714" y="535229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04DCE8D9-1041-2C53-566E-5A8BEB976F95}"/>
              </a:ext>
            </a:extLst>
          </p:cNvPr>
          <p:cNvSpPr/>
          <p:nvPr/>
        </p:nvSpPr>
        <p:spPr bwMode="auto">
          <a:xfrm>
            <a:off x="2490714" y="519472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Rectangle 16">
            <a:extLst>
              <a:ext uri="{FF2B5EF4-FFF2-40B4-BE49-F238E27FC236}">
                <a16:creationId xmlns:a16="http://schemas.microsoft.com/office/drawing/2014/main" id="{8782DBB7-F023-81C7-2D12-9A2D9C0053A1}"/>
              </a:ext>
            </a:extLst>
          </p:cNvPr>
          <p:cNvSpPr/>
          <p:nvPr/>
        </p:nvSpPr>
        <p:spPr bwMode="auto">
          <a:xfrm>
            <a:off x="2492949" y="5048609"/>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D1086FC0-58BE-E38D-097A-B68C9AFA41A5}"/>
              </a:ext>
            </a:extLst>
          </p:cNvPr>
          <p:cNvSpPr/>
          <p:nvPr/>
        </p:nvSpPr>
        <p:spPr bwMode="auto">
          <a:xfrm>
            <a:off x="2492949" y="4891030"/>
            <a:ext cx="3048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20" name="Straight Arrow Connector 19">
            <a:extLst>
              <a:ext uri="{FF2B5EF4-FFF2-40B4-BE49-F238E27FC236}">
                <a16:creationId xmlns:a16="http://schemas.microsoft.com/office/drawing/2014/main" id="{A494AE6A-508A-5022-45C1-A022ACE6FC0C}"/>
              </a:ext>
            </a:extLst>
          </p:cNvPr>
          <p:cNvCxnSpPr/>
          <p:nvPr/>
        </p:nvCxnSpPr>
        <p:spPr bwMode="auto">
          <a:xfrm>
            <a:off x="513984" y="4491902"/>
            <a:ext cx="304800" cy="381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1" name="TextBox 20">
            <a:extLst>
              <a:ext uri="{FF2B5EF4-FFF2-40B4-BE49-F238E27FC236}">
                <a16:creationId xmlns:a16="http://schemas.microsoft.com/office/drawing/2014/main" id="{C218485F-2A56-DD0F-2806-CF3A2AE403BA}"/>
              </a:ext>
            </a:extLst>
          </p:cNvPr>
          <p:cNvSpPr txBox="1"/>
          <p:nvPr/>
        </p:nvSpPr>
        <p:spPr>
          <a:xfrm>
            <a:off x="152400" y="4104403"/>
            <a:ext cx="2329356" cy="461665"/>
          </a:xfrm>
          <a:prstGeom prst="rect">
            <a:avLst/>
          </a:prstGeom>
          <a:noFill/>
        </p:spPr>
        <p:txBody>
          <a:bodyPr wrap="none" rtlCol="0">
            <a:spAutoFit/>
          </a:bodyPr>
          <a:lstStyle/>
          <a:p>
            <a:r>
              <a:rPr lang="en-US" dirty="0"/>
              <a:t>Protected broadcast Trigger frame </a:t>
            </a:r>
          </a:p>
          <a:p>
            <a:r>
              <a:rPr lang="en-US" dirty="0"/>
              <a:t>in non-HT duplicated PPDU</a:t>
            </a:r>
          </a:p>
        </p:txBody>
      </p:sp>
      <p:cxnSp>
        <p:nvCxnSpPr>
          <p:cNvPr id="22" name="Straight Arrow Connector 21">
            <a:extLst>
              <a:ext uri="{FF2B5EF4-FFF2-40B4-BE49-F238E27FC236}">
                <a16:creationId xmlns:a16="http://schemas.microsoft.com/office/drawing/2014/main" id="{5F36C79E-97DC-955F-A513-58F81465A9D8}"/>
              </a:ext>
            </a:extLst>
          </p:cNvPr>
          <p:cNvCxnSpPr>
            <a:cxnSpLocks/>
          </p:cNvCxnSpPr>
          <p:nvPr/>
        </p:nvCxnSpPr>
        <p:spPr bwMode="auto">
          <a:xfrm flipV="1">
            <a:off x="2255471" y="5548348"/>
            <a:ext cx="457200" cy="2533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4" name="TextBox 23">
            <a:extLst>
              <a:ext uri="{FF2B5EF4-FFF2-40B4-BE49-F238E27FC236}">
                <a16:creationId xmlns:a16="http://schemas.microsoft.com/office/drawing/2014/main" id="{E50ABA72-6D0B-B6FA-8F77-515A67227D3D}"/>
              </a:ext>
            </a:extLst>
          </p:cNvPr>
          <p:cNvSpPr txBox="1"/>
          <p:nvPr/>
        </p:nvSpPr>
        <p:spPr>
          <a:xfrm>
            <a:off x="466158" y="5710535"/>
            <a:ext cx="2537939" cy="461665"/>
          </a:xfrm>
          <a:prstGeom prst="rect">
            <a:avLst/>
          </a:prstGeom>
          <a:noFill/>
        </p:spPr>
        <p:txBody>
          <a:bodyPr wrap="none" rtlCol="0">
            <a:spAutoFit/>
          </a:bodyPr>
          <a:lstStyle/>
          <a:p>
            <a:r>
              <a:rPr lang="en-US" dirty="0"/>
              <a:t>Protected broadcast Multi-STA frame </a:t>
            </a:r>
          </a:p>
          <a:p>
            <a:r>
              <a:rPr lang="en-US" dirty="0"/>
              <a:t>in non-HT duplicated PPDU</a:t>
            </a:r>
          </a:p>
        </p:txBody>
      </p:sp>
      <p:cxnSp>
        <p:nvCxnSpPr>
          <p:cNvPr id="25" name="Straight Connector 24">
            <a:extLst>
              <a:ext uri="{FF2B5EF4-FFF2-40B4-BE49-F238E27FC236}">
                <a16:creationId xmlns:a16="http://schemas.microsoft.com/office/drawing/2014/main" id="{653DD49F-6F21-B8D5-A8BB-70DE641A3526}"/>
              </a:ext>
            </a:extLst>
          </p:cNvPr>
          <p:cNvCxnSpPr/>
          <p:nvPr/>
        </p:nvCxnSpPr>
        <p:spPr bwMode="auto">
          <a:xfrm>
            <a:off x="5344867" y="5500629"/>
            <a:ext cx="3276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a:extLst>
              <a:ext uri="{FF2B5EF4-FFF2-40B4-BE49-F238E27FC236}">
                <a16:creationId xmlns:a16="http://schemas.microsoft.com/office/drawing/2014/main" id="{B0902C79-98CC-A883-F819-5E5DB87A1295}"/>
              </a:ext>
            </a:extLst>
          </p:cNvPr>
          <p:cNvSpPr/>
          <p:nvPr/>
        </p:nvSpPr>
        <p:spPr bwMode="auto">
          <a:xfrm>
            <a:off x="5649666" y="5196939"/>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Rectangle 29">
            <a:extLst>
              <a:ext uri="{FF2B5EF4-FFF2-40B4-BE49-F238E27FC236}">
                <a16:creationId xmlns:a16="http://schemas.microsoft.com/office/drawing/2014/main" id="{17955627-5D3B-E3A7-A31F-6A8EE381E9CB}"/>
              </a:ext>
            </a:extLst>
          </p:cNvPr>
          <p:cNvSpPr/>
          <p:nvPr/>
        </p:nvSpPr>
        <p:spPr bwMode="auto">
          <a:xfrm>
            <a:off x="6183067" y="5182882"/>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a:extLst>
              <a:ext uri="{FF2B5EF4-FFF2-40B4-BE49-F238E27FC236}">
                <a16:creationId xmlns:a16="http://schemas.microsoft.com/office/drawing/2014/main" id="{F799A0F2-349E-F57C-79AB-BB822AA7CE81}"/>
              </a:ext>
            </a:extLst>
          </p:cNvPr>
          <p:cNvSpPr/>
          <p:nvPr/>
        </p:nvSpPr>
        <p:spPr bwMode="auto">
          <a:xfrm>
            <a:off x="6183067" y="4876601"/>
            <a:ext cx="1066800"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6" name="Rectangle 35">
            <a:extLst>
              <a:ext uri="{FF2B5EF4-FFF2-40B4-BE49-F238E27FC236}">
                <a16:creationId xmlns:a16="http://schemas.microsoft.com/office/drawing/2014/main" id="{52F9B53F-EF61-09A3-FBEB-95516328C16A}"/>
              </a:ext>
            </a:extLst>
          </p:cNvPr>
          <p:cNvSpPr/>
          <p:nvPr/>
        </p:nvSpPr>
        <p:spPr bwMode="auto">
          <a:xfrm>
            <a:off x="5651146" y="4869944"/>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6D4C7782-B07F-23CC-7D67-BAAA7CCFFDFB}"/>
              </a:ext>
            </a:extLst>
          </p:cNvPr>
          <p:cNvSpPr/>
          <p:nvPr/>
        </p:nvSpPr>
        <p:spPr bwMode="auto">
          <a:xfrm>
            <a:off x="7475509" y="5196939"/>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9F410560-2F39-624B-1C97-C40472063813}"/>
              </a:ext>
            </a:extLst>
          </p:cNvPr>
          <p:cNvSpPr/>
          <p:nvPr/>
        </p:nvSpPr>
        <p:spPr bwMode="auto">
          <a:xfrm>
            <a:off x="7476989" y="4869944"/>
            <a:ext cx="304799" cy="31071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39" name="Straight Arrow Connector 38">
            <a:extLst>
              <a:ext uri="{FF2B5EF4-FFF2-40B4-BE49-F238E27FC236}">
                <a16:creationId xmlns:a16="http://schemas.microsoft.com/office/drawing/2014/main" id="{043097D0-8C91-FBFF-1E62-C1071692E940}"/>
              </a:ext>
            </a:extLst>
          </p:cNvPr>
          <p:cNvCxnSpPr/>
          <p:nvPr/>
        </p:nvCxnSpPr>
        <p:spPr bwMode="auto">
          <a:xfrm>
            <a:off x="5562274" y="4481916"/>
            <a:ext cx="304800" cy="381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0" name="TextBox 39">
            <a:extLst>
              <a:ext uri="{FF2B5EF4-FFF2-40B4-BE49-F238E27FC236}">
                <a16:creationId xmlns:a16="http://schemas.microsoft.com/office/drawing/2014/main" id="{65F50EAB-0E6B-85B0-5D4A-89202038DEF1}"/>
              </a:ext>
            </a:extLst>
          </p:cNvPr>
          <p:cNvSpPr txBox="1"/>
          <p:nvPr/>
        </p:nvSpPr>
        <p:spPr>
          <a:xfrm>
            <a:off x="4128625" y="4025585"/>
            <a:ext cx="2234779" cy="461665"/>
          </a:xfrm>
          <a:prstGeom prst="rect">
            <a:avLst/>
          </a:prstGeom>
          <a:noFill/>
        </p:spPr>
        <p:txBody>
          <a:bodyPr wrap="none" rtlCol="0">
            <a:spAutoFit/>
          </a:bodyPr>
          <a:lstStyle/>
          <a:p>
            <a:r>
              <a:rPr lang="en-US" dirty="0"/>
              <a:t>Protected unicast Trigger frames </a:t>
            </a:r>
          </a:p>
          <a:p>
            <a:r>
              <a:rPr lang="en-US" dirty="0"/>
              <a:t>in DL MU PPDU</a:t>
            </a:r>
          </a:p>
        </p:txBody>
      </p:sp>
      <p:cxnSp>
        <p:nvCxnSpPr>
          <p:cNvPr id="41" name="Straight Arrow Connector 40">
            <a:extLst>
              <a:ext uri="{FF2B5EF4-FFF2-40B4-BE49-F238E27FC236}">
                <a16:creationId xmlns:a16="http://schemas.microsoft.com/office/drawing/2014/main" id="{4C62C2FA-CAAD-DCCA-BB80-4DE7386BFEB4}"/>
              </a:ext>
            </a:extLst>
          </p:cNvPr>
          <p:cNvCxnSpPr>
            <a:cxnSpLocks/>
          </p:cNvCxnSpPr>
          <p:nvPr/>
        </p:nvCxnSpPr>
        <p:spPr bwMode="auto">
          <a:xfrm flipV="1">
            <a:off x="7170708" y="5506547"/>
            <a:ext cx="457200" cy="2533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2" name="TextBox 41">
            <a:extLst>
              <a:ext uri="{FF2B5EF4-FFF2-40B4-BE49-F238E27FC236}">
                <a16:creationId xmlns:a16="http://schemas.microsoft.com/office/drawing/2014/main" id="{EA29E539-65FA-DF25-BF33-C1994068895F}"/>
              </a:ext>
            </a:extLst>
          </p:cNvPr>
          <p:cNvSpPr txBox="1"/>
          <p:nvPr/>
        </p:nvSpPr>
        <p:spPr>
          <a:xfrm>
            <a:off x="6183067" y="5706794"/>
            <a:ext cx="1984389" cy="461665"/>
          </a:xfrm>
          <a:prstGeom prst="rect">
            <a:avLst/>
          </a:prstGeom>
          <a:noFill/>
        </p:spPr>
        <p:txBody>
          <a:bodyPr wrap="none" rtlCol="0">
            <a:spAutoFit/>
          </a:bodyPr>
          <a:lstStyle/>
          <a:p>
            <a:r>
              <a:rPr lang="en-US" dirty="0"/>
              <a:t>Protected unicast BA frames </a:t>
            </a:r>
          </a:p>
          <a:p>
            <a:r>
              <a:rPr lang="en-US" dirty="0"/>
              <a:t>in DL MU PPDU</a:t>
            </a:r>
          </a:p>
        </p:txBody>
      </p:sp>
    </p:spTree>
    <p:extLst>
      <p:ext uri="{BB962C8B-B14F-4D97-AF65-F5344CB8AC3E}">
        <p14:creationId xmlns:p14="http://schemas.microsoft.com/office/powerpoint/2010/main" val="7152663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859</Words>
  <Application>Microsoft Office PowerPoint</Application>
  <PresentationFormat>On-screen Show (4:3)</PresentationFormat>
  <Paragraphs>113</Paragraphs>
  <Slides>10</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Times New Roman</vt:lpstr>
      <vt:lpstr>Wingdings</vt:lpstr>
      <vt:lpstr>802-11-Submission</vt:lpstr>
      <vt:lpstr>Custom Design</vt:lpstr>
      <vt:lpstr>Security Enhancement Follow Up </vt:lpstr>
      <vt:lpstr>Recap: Control Frame Protection and MAC Header Protection</vt:lpstr>
      <vt:lpstr>RTS Consideration </vt:lpstr>
      <vt:lpstr>PS Poll Consideration </vt:lpstr>
      <vt:lpstr>Ack Consideration </vt:lpstr>
      <vt:lpstr>Compressed BA Consideration </vt:lpstr>
      <vt:lpstr>CF-End CTS Consideration </vt:lpstr>
      <vt:lpstr>Optional Support of Protected Control Frame Protection</vt:lpstr>
      <vt:lpstr>CPTK vs GPTK</vt:lpstr>
      <vt:lpstr>CPTK vs GPTK (Cont’d)</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Liwen Chu</dc:creator>
  <cp:keywords>September 2017</cp:keywords>
  <dc:description/>
  <cp:lastModifiedBy>Liwen Chu</cp:lastModifiedBy>
  <cp:revision>2086</cp:revision>
  <cp:lastPrinted>1998-02-10T13:28:06Z</cp:lastPrinted>
  <dcterms:created xsi:type="dcterms:W3CDTF">2007-05-21T21:00:37Z</dcterms:created>
  <dcterms:modified xsi:type="dcterms:W3CDTF">2023-09-14T12:20:20Z</dcterms:modified>
  <cp:category>Submission</cp:category>
</cp:coreProperties>
</file>