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371" r:id="rId3"/>
    <p:sldId id="372" r:id="rId4"/>
    <p:sldId id="374" r:id="rId5"/>
    <p:sldId id="376" r:id="rId6"/>
    <p:sldId id="377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FFCC"/>
    <a:srgbClr val="90D6E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499FA8-D14D-4DBF-9262-E47FBCA4C25C}" v="51" dt="2023-06-29T21:25:11.0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35" autoAdjust="0"/>
    <p:restoredTop sz="92004" autoAdjust="0"/>
  </p:normalViewPr>
  <p:slideViewPr>
    <p:cSldViewPr>
      <p:cViewPr varScale="1">
        <p:scale>
          <a:sx n="93" d="100"/>
          <a:sy n="93" d="100"/>
        </p:scale>
        <p:origin x="1632" y="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-91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960" y="-50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753DC19-8812-4792-945A-014656748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6401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E0F2C28F-FB9A-4C03-A25C-86CE5AB16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36284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802.11-10/0903r0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68BAF402-F008-4966-9D92-CECD4570A3E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665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65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6609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8BE05D0-6E6B-42EE-890D-928060938A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25779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1"/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27A80772-3626-4457-B273-75FCAA2B6C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303870" y="364851"/>
            <a:ext cx="314163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802.11-23/1100r0</a:t>
            </a: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685800" y="380842"/>
            <a:ext cx="87684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Jun 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 baseline="0"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19200"/>
          </a:xfrm>
        </p:spPr>
        <p:txBody>
          <a:bodyPr/>
          <a:lstStyle/>
          <a:p>
            <a:pPr algn="ctr"/>
            <a:r>
              <a:rPr lang="en-US" dirty="0"/>
              <a:t>Low Power and Long Range Preamble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838200"/>
          </a:xfrm>
        </p:spPr>
        <p:txBody>
          <a:bodyPr/>
          <a:lstStyle/>
          <a:p>
            <a:pPr algn="ctr"/>
            <a:r>
              <a:rPr lang="en-US" dirty="0"/>
              <a:t>June 2023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C074D50F-3BCA-4A6B-9986-C459617B2FC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998502"/>
              </p:ext>
            </p:extLst>
          </p:nvPr>
        </p:nvGraphicFramePr>
        <p:xfrm>
          <a:off x="457200" y="3404937"/>
          <a:ext cx="8229600" cy="22240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96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n-lt"/>
                        </a:rPr>
                        <a:t>Name</a:t>
                      </a:r>
                      <a:endParaRPr lang="en-AU" sz="1400" b="1" kern="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Affiliation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Phone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email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Brian Hart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brianh@cisco.com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Malcolm Smith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5771376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Juan Carlos Zuniga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71803078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Stephen Orr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20422799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Jerome Henry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651415"/>
                  </a:ext>
                </a:extLst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759015" cy="180975"/>
          </a:xfrm>
        </p:spPr>
        <p:txBody>
          <a:bodyPr/>
          <a:lstStyle/>
          <a:p>
            <a:r>
              <a:rPr lang="da-DK" dirty="0"/>
              <a:t>Hart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213419C3-5937-882D-5CCA-8AD3AC497658}"/>
              </a:ext>
            </a:extLst>
          </p:cNvPr>
          <p:cNvSpPr/>
          <p:nvPr/>
        </p:nvSpPr>
        <p:spPr bwMode="auto">
          <a:xfrm>
            <a:off x="344711" y="1600201"/>
            <a:ext cx="8646889" cy="3200400"/>
          </a:xfrm>
          <a:prstGeom prst="roundRect">
            <a:avLst/>
          </a:prstGeom>
          <a:solidFill>
            <a:schemeClr val="accent3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BA48BA-B00B-190D-C78A-053BA8AC4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Low Power Listening Mode was proposed in 22/1414 and 22/1841 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2524CD-AAB6-281D-8D3B-137F046EFB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807B1-7244-132F-E47C-1C69F583BF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77265FE-FED8-775F-D5D3-119A78145D0B}"/>
              </a:ext>
            </a:extLst>
          </p:cNvPr>
          <p:cNvSpPr txBox="1">
            <a:spLocks/>
          </p:cNvSpPr>
          <p:nvPr/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r>
              <a:rPr lang="da-DK"/>
              <a:t>Hart et al (Cisco Systems)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90FE31-C600-5829-0EE3-91BE1AB5377F}"/>
              </a:ext>
            </a:extLst>
          </p:cNvPr>
          <p:cNvSpPr>
            <a:spLocks noGrp="1"/>
          </p:cNvSpPr>
          <p:nvPr/>
        </p:nvSpPr>
        <p:spPr bwMode="auto">
          <a:xfrm>
            <a:off x="839786" y="3512225"/>
            <a:ext cx="7694614" cy="15224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257175" indent="-257175" algn="l" defTabSz="336947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36947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947" rtl="0" eaLnBrk="1" fontAlgn="base" hangingPunct="1">
              <a:spcBef>
                <a:spcPts val="3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The initial frame provides flexibility for implementation on the listening operation.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Different implementations can choose their preferred alternative to leverage the initial frame and trade off.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44EA06B-8FF9-4EC3-6D67-F2F7148AB1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711" y="1626781"/>
            <a:ext cx="8449784" cy="1864179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FFC9352-2CCA-890F-FEBA-5E1B7AA9EF3A}"/>
              </a:ext>
            </a:extLst>
          </p:cNvPr>
          <p:cNvSpPr txBox="1">
            <a:spLocks/>
          </p:cNvSpPr>
          <p:nvPr/>
        </p:nvSpPr>
        <p:spPr bwMode="auto">
          <a:xfrm>
            <a:off x="839786" y="4953000"/>
            <a:ext cx="8006315" cy="155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Client only has its lower-power mode radio awake (low MCS-capable, 1SS)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RTS/Trigger indicates the recipient and lists many PHY parameters (NSS, bandwidth, MCS)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Based on RTS/Trigger, client can wake up and tune the resources needed for its high-power radio</a:t>
            </a:r>
          </a:p>
        </p:txBody>
      </p:sp>
    </p:spTree>
    <p:extLst>
      <p:ext uri="{BB962C8B-B14F-4D97-AF65-F5344CB8AC3E}">
        <p14:creationId xmlns:p14="http://schemas.microsoft.com/office/powerpoint/2010/main" val="2395223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A48BA-B00B-190D-C78A-053BA8AC4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… yet this seems inefficient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2524CD-AAB6-281D-8D3B-137F046EFB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807B1-7244-132F-E47C-1C69F583BF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77265FE-FED8-775F-D5D3-119A78145D0B}"/>
              </a:ext>
            </a:extLst>
          </p:cNvPr>
          <p:cNvSpPr txBox="1">
            <a:spLocks/>
          </p:cNvSpPr>
          <p:nvPr/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r>
              <a:rPr lang="da-DK"/>
              <a:t>Hart et al (Cisco Systems)</a:t>
            </a:r>
            <a:endParaRPr lang="en-AU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4F6B516-EF31-9CB7-3903-C2254DA4CC6E}"/>
              </a:ext>
            </a:extLst>
          </p:cNvPr>
          <p:cNvSpPr txBox="1">
            <a:spLocks/>
          </p:cNvSpPr>
          <p:nvPr/>
        </p:nvSpPr>
        <p:spPr bwMode="auto">
          <a:xfrm>
            <a:off x="838200" y="18288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This is a Trigger frame sent before transmitting on the </a:t>
            </a:r>
            <a:r>
              <a:rPr lang="en-US" sz="1600" b="0" i="1" kern="0" dirty="0"/>
              <a:t>downlink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The NSS, MCS and BW fields are already signaled in the preamble of the main PPDU – so this is sending SIG info </a:t>
            </a:r>
            <a:r>
              <a:rPr lang="en-US" sz="1600" b="0" i="1" kern="0" dirty="0"/>
              <a:t>duplicates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Is there a more efficient option that allows for just CTS2self, or no MAC protection at all?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For context: </a:t>
            </a:r>
          </a:p>
          <a:p>
            <a:pPr marL="574675" lvl="2" indent="-3492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0" kern="0" dirty="0" err="1"/>
              <a:t>Signalable</a:t>
            </a:r>
            <a:r>
              <a:rPr lang="en-US" b="0" kern="0" dirty="0"/>
              <a:t> </a:t>
            </a:r>
            <a:r>
              <a:rPr lang="en-US" b="0" kern="0" dirty="0" err="1"/>
              <a:t>eMLSR</a:t>
            </a:r>
            <a:r>
              <a:rPr lang="en-US" b="0" kern="0" dirty="0"/>
              <a:t> transition delays are </a:t>
            </a:r>
            <a:r>
              <a:rPr lang="en-US" b="1" kern="0" dirty="0"/>
              <a:t>0/16/32/64</a:t>
            </a:r>
            <a:r>
              <a:rPr lang="en-US" b="0" kern="0" dirty="0"/>
              <a:t>/128/256 </a:t>
            </a:r>
            <a:r>
              <a:rPr lang="en-US" b="0" kern="0" dirty="0" err="1"/>
              <a:t>usec</a:t>
            </a:r>
            <a:endParaRPr lang="en-US" b="0" kern="0" dirty="0"/>
          </a:p>
          <a:p>
            <a:pPr marL="574675" lvl="2" indent="-3492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kern="0" dirty="0"/>
              <a:t>CTS2self </a:t>
            </a:r>
            <a:r>
              <a:rPr lang="en-US" b="0" kern="0" dirty="0"/>
              <a:t>at non-HT/MCS0 </a:t>
            </a:r>
            <a:r>
              <a:rPr lang="en-US" kern="0" dirty="0"/>
              <a:t>is 60 </a:t>
            </a:r>
            <a:r>
              <a:rPr lang="en-US" kern="0" dirty="0" err="1"/>
              <a:t>usec</a:t>
            </a:r>
            <a:endParaRPr lang="en-US" b="0" kern="0" dirty="0"/>
          </a:p>
          <a:p>
            <a:pPr marL="574675" lvl="2" indent="-3492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0" kern="0" dirty="0"/>
              <a:t>RTS + SIFS + CTS + SIFS at non-HT/MCS0 is </a:t>
            </a:r>
            <a:r>
              <a:rPr lang="en-US" b="1" kern="0" dirty="0"/>
              <a:t>128 </a:t>
            </a:r>
            <a:r>
              <a:rPr lang="en-US" b="0" kern="0" dirty="0" err="1"/>
              <a:t>usec</a:t>
            </a:r>
            <a:r>
              <a:rPr lang="en-US" b="0" kern="0" dirty="0"/>
              <a:t> long; then “UHR-SIG” info adds a further </a:t>
            </a:r>
            <a:r>
              <a:rPr lang="en-US" b="1" kern="0" dirty="0"/>
              <a:t>N*4</a:t>
            </a:r>
            <a:r>
              <a:rPr lang="en-US" b="0" kern="0" dirty="0"/>
              <a:t> </a:t>
            </a:r>
            <a:r>
              <a:rPr lang="en-US" b="0" kern="0" dirty="0" err="1"/>
              <a:t>usec</a:t>
            </a:r>
            <a:r>
              <a:rPr lang="en-US" b="0" kern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12066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A48BA-B00B-190D-C78A-053BA8AC4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Proposal: Preamble Extension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2524CD-AAB6-281D-8D3B-137F046EFB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807B1-7244-132F-E47C-1C69F583BF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77265FE-FED8-775F-D5D3-119A78145D0B}"/>
              </a:ext>
            </a:extLst>
          </p:cNvPr>
          <p:cNvSpPr txBox="1">
            <a:spLocks/>
          </p:cNvSpPr>
          <p:nvPr/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r>
              <a:rPr lang="da-DK"/>
              <a:t>Hart et al (Cisco Systems)</a:t>
            </a:r>
            <a:endParaRPr lang="en-AU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4F6B516-EF31-9CB7-3903-C2254DA4CC6E}"/>
              </a:ext>
            </a:extLst>
          </p:cNvPr>
          <p:cNvSpPr txBox="1">
            <a:spLocks/>
          </p:cNvSpPr>
          <p:nvPr/>
        </p:nvSpPr>
        <p:spPr bwMode="auto">
          <a:xfrm>
            <a:off x="838199" y="1600200"/>
            <a:ext cx="8006315" cy="155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A Preamble Extension field is inserted between: </a:t>
            </a:r>
          </a:p>
          <a:p>
            <a:pPr marL="539750" lvl="3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Signaling of recipient(s) and their NSS(s), BW(s) and MCS(s) (</a:t>
            </a:r>
            <a:r>
              <a:rPr lang="en-US" sz="1600" b="0" kern="0" dirty="0" err="1"/>
              <a:t>etc</a:t>
            </a:r>
            <a:r>
              <a:rPr lang="en-US" sz="1600" b="0" kern="0" dirty="0"/>
              <a:t>)</a:t>
            </a:r>
          </a:p>
          <a:p>
            <a:pPr marL="539750" lvl="3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kern="0" dirty="0"/>
              <a:t>When that signaling is utilized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The minimum duration of the Preamble Extension field needed by the recipient is negotiated with it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An indication of the duration of the Preamble Extension field is provided in an earlier field (e.g., USIG)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26FA55C-D9B7-CC5E-DB35-F98AD56A7A00}"/>
              </a:ext>
            </a:extLst>
          </p:cNvPr>
          <p:cNvSpPr/>
          <p:nvPr/>
        </p:nvSpPr>
        <p:spPr bwMode="auto">
          <a:xfrm>
            <a:off x="1095153" y="4530670"/>
            <a:ext cx="6096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LSTF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BF7CD16-5746-2147-AACB-590122925A2F}"/>
              </a:ext>
            </a:extLst>
          </p:cNvPr>
          <p:cNvSpPr/>
          <p:nvPr/>
        </p:nvSpPr>
        <p:spPr bwMode="auto">
          <a:xfrm>
            <a:off x="1704753" y="4530670"/>
            <a:ext cx="6096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LLTF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A8C7BD9-2DA5-6CE5-69D7-DAAE378C2F6A}"/>
              </a:ext>
            </a:extLst>
          </p:cNvPr>
          <p:cNvSpPr/>
          <p:nvPr/>
        </p:nvSpPr>
        <p:spPr bwMode="auto">
          <a:xfrm>
            <a:off x="2314353" y="4530670"/>
            <a:ext cx="6096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LSIG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3413312-56E2-699D-77C6-01179A6E6D87}"/>
              </a:ext>
            </a:extLst>
          </p:cNvPr>
          <p:cNvSpPr/>
          <p:nvPr/>
        </p:nvSpPr>
        <p:spPr bwMode="auto">
          <a:xfrm>
            <a:off x="2923953" y="4530670"/>
            <a:ext cx="6096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R-LSIG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559473A-45C6-9E37-3833-0D9E400301CD}"/>
              </a:ext>
            </a:extLst>
          </p:cNvPr>
          <p:cNvSpPr/>
          <p:nvPr/>
        </p:nvSpPr>
        <p:spPr bwMode="auto">
          <a:xfrm>
            <a:off x="3533553" y="4530670"/>
            <a:ext cx="6096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USIG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E8AD12E-A7FE-A59E-FBB7-B46214EFF6F1}"/>
              </a:ext>
            </a:extLst>
          </p:cNvPr>
          <p:cNvSpPr/>
          <p:nvPr/>
        </p:nvSpPr>
        <p:spPr bwMode="auto">
          <a:xfrm>
            <a:off x="4143153" y="4530670"/>
            <a:ext cx="6096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UHR SIG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0EABB53-D59C-8A75-16DA-497D36D055D4}"/>
              </a:ext>
            </a:extLst>
          </p:cNvPr>
          <p:cNvSpPr/>
          <p:nvPr/>
        </p:nvSpPr>
        <p:spPr bwMode="auto">
          <a:xfrm>
            <a:off x="4752752" y="4530670"/>
            <a:ext cx="886047" cy="5334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Preamble Extension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06E5716-AC09-F6C9-AAA8-F3FEC964785B}"/>
              </a:ext>
            </a:extLst>
          </p:cNvPr>
          <p:cNvSpPr/>
          <p:nvPr/>
        </p:nvSpPr>
        <p:spPr bwMode="auto">
          <a:xfrm>
            <a:off x="5638800" y="4530670"/>
            <a:ext cx="6096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UHR STF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29EFEA6-2A17-96F4-99F4-A41A2816CCE9}"/>
              </a:ext>
            </a:extLst>
          </p:cNvPr>
          <p:cNvSpPr/>
          <p:nvPr/>
        </p:nvSpPr>
        <p:spPr bwMode="auto">
          <a:xfrm>
            <a:off x="6248400" y="4530670"/>
            <a:ext cx="6096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UHR LTF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B84E464-2427-76F1-0AD3-3F616C6FF662}"/>
              </a:ext>
            </a:extLst>
          </p:cNvPr>
          <p:cNvSpPr/>
          <p:nvPr/>
        </p:nvSpPr>
        <p:spPr bwMode="auto">
          <a:xfrm>
            <a:off x="6858000" y="4530670"/>
            <a:ext cx="6096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Data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5162C7D-0309-78BE-0E08-4D80690A7040}"/>
              </a:ext>
            </a:extLst>
          </p:cNvPr>
          <p:cNvSpPr/>
          <p:nvPr/>
        </p:nvSpPr>
        <p:spPr bwMode="auto">
          <a:xfrm>
            <a:off x="7467600" y="4530670"/>
            <a:ext cx="6096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8E1F6BC-0ADA-CD27-4E69-AC2B5F69DEF4}"/>
              </a:ext>
            </a:extLst>
          </p:cNvPr>
          <p:cNvSpPr/>
          <p:nvPr/>
        </p:nvSpPr>
        <p:spPr bwMode="auto">
          <a:xfrm>
            <a:off x="4752749" y="5238093"/>
            <a:ext cx="886047" cy="1238907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Padding used to wake up hi-capability RX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C6D0C4E-2381-FA54-5952-124AE663E440}"/>
              </a:ext>
            </a:extLst>
          </p:cNvPr>
          <p:cNvSpPr/>
          <p:nvPr/>
        </p:nvSpPr>
        <p:spPr bwMode="auto">
          <a:xfrm>
            <a:off x="3554816" y="5238093"/>
            <a:ext cx="1197933" cy="533399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Single copy of SIG parameters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AD9DA2-BF3B-1779-B9E4-961DE5D4DFFB}"/>
              </a:ext>
            </a:extLst>
          </p:cNvPr>
          <p:cNvSpPr/>
          <p:nvPr/>
        </p:nvSpPr>
        <p:spPr bwMode="auto">
          <a:xfrm>
            <a:off x="5638799" y="5927122"/>
            <a:ext cx="2489794" cy="533399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Hi-capability receiver finishes processing the PPDU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E993364-13CD-07DF-E977-9D7AE3611BA0}"/>
              </a:ext>
            </a:extLst>
          </p:cNvPr>
          <p:cNvCxnSpPr/>
          <p:nvPr/>
        </p:nvCxnSpPr>
        <p:spPr bwMode="auto">
          <a:xfrm>
            <a:off x="5638799" y="5943600"/>
            <a:ext cx="243840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04D5AEA-8F93-15CB-4829-D53B16040E84}"/>
              </a:ext>
            </a:extLst>
          </p:cNvPr>
          <p:cNvCxnSpPr>
            <a:cxnSpLocks/>
          </p:cNvCxnSpPr>
          <p:nvPr/>
        </p:nvCxnSpPr>
        <p:spPr bwMode="auto">
          <a:xfrm>
            <a:off x="3533553" y="5257800"/>
            <a:ext cx="0" cy="53339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47" name="Group 46">
            <a:extLst>
              <a:ext uri="{FF2B5EF4-FFF2-40B4-BE49-F238E27FC236}">
                <a16:creationId xmlns:a16="http://schemas.microsoft.com/office/drawing/2014/main" id="{1D441469-C8FF-6811-9EA0-57EF87762020}"/>
              </a:ext>
            </a:extLst>
          </p:cNvPr>
          <p:cNvGrpSpPr/>
          <p:nvPr/>
        </p:nvGrpSpPr>
        <p:grpSpPr>
          <a:xfrm>
            <a:off x="4752752" y="5257800"/>
            <a:ext cx="886047" cy="1088418"/>
            <a:chOff x="4752752" y="4343400"/>
            <a:chExt cx="886047" cy="533399"/>
          </a:xfrm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2D99E1D-0229-18C5-59A2-25A245F791C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752752" y="4343400"/>
              <a:ext cx="0" cy="53339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89AEEFDA-87AA-8F6E-5B7F-801EB9AC985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638799" y="4343400"/>
              <a:ext cx="0" cy="53339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61B54C29-43F9-0604-9DAD-E7DFDF04F04E}"/>
              </a:ext>
            </a:extLst>
          </p:cNvPr>
          <p:cNvCxnSpPr>
            <a:cxnSpLocks/>
          </p:cNvCxnSpPr>
          <p:nvPr/>
        </p:nvCxnSpPr>
        <p:spPr bwMode="auto">
          <a:xfrm>
            <a:off x="1095153" y="5943600"/>
            <a:ext cx="3657601" cy="7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6344FACB-9A63-67AE-7B9A-866A7C649007}"/>
              </a:ext>
            </a:extLst>
          </p:cNvPr>
          <p:cNvSpPr/>
          <p:nvPr/>
        </p:nvSpPr>
        <p:spPr bwMode="auto">
          <a:xfrm>
            <a:off x="1066800" y="5924361"/>
            <a:ext cx="3634556" cy="533399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>
                <a:latin typeface="+mj-lt"/>
              </a:rPr>
              <a:t>Lo</a:t>
            </a: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-capability receiver initially processes the PPDU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73C82373-D8DC-696A-6EBB-D2FB856FAAF1}"/>
              </a:ext>
            </a:extLst>
          </p:cNvPr>
          <p:cNvSpPr/>
          <p:nvPr/>
        </p:nvSpPr>
        <p:spPr bwMode="auto">
          <a:xfrm>
            <a:off x="2133600" y="3760622"/>
            <a:ext cx="1665767" cy="50461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Signaling of Preamble Extension field duration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DEFAC3CD-CB2A-E77B-CCD3-02B707AC8AB9}"/>
              </a:ext>
            </a:extLst>
          </p:cNvPr>
          <p:cNvCxnSpPr>
            <a:cxnSpLocks/>
          </p:cNvCxnSpPr>
          <p:nvPr/>
        </p:nvCxnSpPr>
        <p:spPr bwMode="auto">
          <a:xfrm>
            <a:off x="3733800" y="4161214"/>
            <a:ext cx="277250" cy="1973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7" name="Rectangle 56">
            <a:extLst>
              <a:ext uri="{FF2B5EF4-FFF2-40B4-BE49-F238E27FC236}">
                <a16:creationId xmlns:a16="http://schemas.microsoft.com/office/drawing/2014/main" id="{DCA970E3-FC04-0D81-85C6-6B7F7BE8F67A}"/>
              </a:ext>
            </a:extLst>
          </p:cNvPr>
          <p:cNvSpPr/>
          <p:nvPr/>
        </p:nvSpPr>
        <p:spPr bwMode="auto">
          <a:xfrm>
            <a:off x="5951294" y="3790162"/>
            <a:ext cx="1665767" cy="47507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Alternative location for Preamble Extension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ADD8EA4C-3837-D26A-CC5C-3067F40AD251}"/>
              </a:ext>
            </a:extLst>
          </p:cNvPr>
          <p:cNvCxnSpPr>
            <a:cxnSpLocks/>
          </p:cNvCxnSpPr>
          <p:nvPr/>
        </p:nvCxnSpPr>
        <p:spPr bwMode="auto">
          <a:xfrm flipH="1">
            <a:off x="6248400" y="4225870"/>
            <a:ext cx="152400" cy="29951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" name="Arrow: Curved Down 10">
            <a:extLst>
              <a:ext uri="{FF2B5EF4-FFF2-40B4-BE49-F238E27FC236}">
                <a16:creationId xmlns:a16="http://schemas.microsoft.com/office/drawing/2014/main" id="{74AD565C-6AEC-08CB-D7CE-4D1BECCCCF61}"/>
              </a:ext>
            </a:extLst>
          </p:cNvPr>
          <p:cNvSpPr/>
          <p:nvPr/>
        </p:nvSpPr>
        <p:spPr bwMode="auto">
          <a:xfrm>
            <a:off x="3877339" y="4282886"/>
            <a:ext cx="1151861" cy="242501"/>
          </a:xfrm>
          <a:prstGeom prst="curvedDownArrow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54960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A48BA-B00B-190D-C78A-053BA8AC4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Contents of Preamble Extension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2524CD-AAB6-281D-8D3B-137F046EFB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807B1-7244-132F-E47C-1C69F583BF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77265FE-FED8-775F-D5D3-119A78145D0B}"/>
              </a:ext>
            </a:extLst>
          </p:cNvPr>
          <p:cNvSpPr txBox="1">
            <a:spLocks/>
          </p:cNvSpPr>
          <p:nvPr/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r>
              <a:rPr lang="da-DK"/>
              <a:t>Hart et al (Cisco Systems)</a:t>
            </a:r>
            <a:endParaRPr lang="en-AU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4F6B516-EF31-9CB7-3903-C2254DA4CC6E}"/>
              </a:ext>
            </a:extLst>
          </p:cNvPr>
          <p:cNvSpPr txBox="1">
            <a:spLocks/>
          </p:cNvSpPr>
          <p:nvPr/>
        </p:nvSpPr>
        <p:spPr bwMode="auto">
          <a:xfrm>
            <a:off x="838199" y="1828799"/>
            <a:ext cx="8153401" cy="3199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Four natural options for the contents of the Preamble Extension field:</a:t>
            </a:r>
          </a:p>
          <a:p>
            <a:pPr marL="539750" lvl="3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Extended UHR STF</a:t>
            </a:r>
          </a:p>
          <a:p>
            <a:pPr marL="798513" lvl="4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kern="0" dirty="0"/>
              <a:t>Simplest</a:t>
            </a:r>
          </a:p>
          <a:p>
            <a:pPr marL="539750" lvl="3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kern="0" dirty="0"/>
              <a:t>Repeated USIG and UHR SIG</a:t>
            </a:r>
          </a:p>
          <a:p>
            <a:pPr marL="798513" lvl="4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kern="0" dirty="0"/>
              <a:t>Also enables </a:t>
            </a:r>
            <a:r>
              <a:rPr lang="en-US" sz="1600" b="1" kern="0" dirty="0"/>
              <a:t>longer range </a:t>
            </a:r>
            <a:r>
              <a:rPr lang="en-US" sz="1600" kern="0" dirty="0"/>
              <a:t>if the entire Preamble Extension is not required to wake up the hi-capability receiver</a:t>
            </a:r>
          </a:p>
          <a:p>
            <a:pPr marL="539750" lvl="3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Repeated UHR LTF (and move Preamble Extension field after UHR STF)</a:t>
            </a:r>
          </a:p>
          <a:p>
            <a:pPr marL="798513" lvl="4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0" kern="0" dirty="0"/>
              <a:t>Also enables </a:t>
            </a:r>
            <a:r>
              <a:rPr lang="en-US" kern="0" dirty="0"/>
              <a:t>improved </a:t>
            </a:r>
            <a:r>
              <a:rPr lang="en-US" b="1" kern="0" dirty="0"/>
              <a:t>channel estimation </a:t>
            </a:r>
            <a:r>
              <a:rPr lang="en-US" kern="0" dirty="0"/>
              <a:t>and interference suppression </a:t>
            </a:r>
            <a:r>
              <a:rPr lang="en-US" sz="1600" kern="0" dirty="0"/>
              <a:t>if the entire Preamble Extension is not required to wake up the hi-capability receiver</a:t>
            </a:r>
            <a:endParaRPr lang="en-US" b="0" kern="0" dirty="0"/>
          </a:p>
          <a:p>
            <a:pPr marL="539750" lvl="3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kern="0" dirty="0"/>
              <a:t>Some mix of these options</a:t>
            </a:r>
            <a:endParaRPr lang="en-US" sz="1600" b="0" kern="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26FA55C-D9B7-CC5E-DB35-F98AD56A7A00}"/>
              </a:ext>
            </a:extLst>
          </p:cNvPr>
          <p:cNvSpPr/>
          <p:nvPr/>
        </p:nvSpPr>
        <p:spPr bwMode="auto">
          <a:xfrm>
            <a:off x="533400" y="5105400"/>
            <a:ext cx="6096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LSTF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BF7CD16-5746-2147-AACB-590122925A2F}"/>
              </a:ext>
            </a:extLst>
          </p:cNvPr>
          <p:cNvSpPr/>
          <p:nvPr/>
        </p:nvSpPr>
        <p:spPr bwMode="auto">
          <a:xfrm>
            <a:off x="1143000" y="5105400"/>
            <a:ext cx="6096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LLTF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A8C7BD9-2DA5-6CE5-69D7-DAAE378C2F6A}"/>
              </a:ext>
            </a:extLst>
          </p:cNvPr>
          <p:cNvSpPr/>
          <p:nvPr/>
        </p:nvSpPr>
        <p:spPr bwMode="auto">
          <a:xfrm>
            <a:off x="1752600" y="5105400"/>
            <a:ext cx="6096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LSIG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3413312-56E2-699D-77C6-01179A6E6D87}"/>
              </a:ext>
            </a:extLst>
          </p:cNvPr>
          <p:cNvSpPr/>
          <p:nvPr/>
        </p:nvSpPr>
        <p:spPr bwMode="auto">
          <a:xfrm>
            <a:off x="2362200" y="5105400"/>
            <a:ext cx="6096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R-LSIG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559473A-45C6-9E37-3833-0D9E400301CD}"/>
              </a:ext>
            </a:extLst>
          </p:cNvPr>
          <p:cNvSpPr/>
          <p:nvPr/>
        </p:nvSpPr>
        <p:spPr bwMode="auto">
          <a:xfrm>
            <a:off x="2971800" y="5105400"/>
            <a:ext cx="6096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USIG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E8AD12E-A7FE-A59E-FBB7-B46214EFF6F1}"/>
              </a:ext>
            </a:extLst>
          </p:cNvPr>
          <p:cNvSpPr/>
          <p:nvPr/>
        </p:nvSpPr>
        <p:spPr bwMode="auto">
          <a:xfrm>
            <a:off x="3581400" y="5105400"/>
            <a:ext cx="6096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UHR SIG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06E5716-AC09-F6C9-AAA8-F3FEC964785B}"/>
              </a:ext>
            </a:extLst>
          </p:cNvPr>
          <p:cNvSpPr/>
          <p:nvPr/>
        </p:nvSpPr>
        <p:spPr bwMode="auto">
          <a:xfrm>
            <a:off x="6019800" y="5105402"/>
            <a:ext cx="838200" cy="46074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UHR STF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29EFEA6-2A17-96F4-99F4-A41A2816CCE9}"/>
              </a:ext>
            </a:extLst>
          </p:cNvPr>
          <p:cNvSpPr/>
          <p:nvPr/>
        </p:nvSpPr>
        <p:spPr bwMode="auto">
          <a:xfrm>
            <a:off x="6858000" y="5105400"/>
            <a:ext cx="6096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UHR LTF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B84E464-2427-76F1-0AD3-3F616C6FF662}"/>
              </a:ext>
            </a:extLst>
          </p:cNvPr>
          <p:cNvSpPr/>
          <p:nvPr/>
        </p:nvSpPr>
        <p:spPr bwMode="auto">
          <a:xfrm>
            <a:off x="7467600" y="5105400"/>
            <a:ext cx="6096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Data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5162C7D-0309-78BE-0E08-4D80690A7040}"/>
              </a:ext>
            </a:extLst>
          </p:cNvPr>
          <p:cNvSpPr/>
          <p:nvPr/>
        </p:nvSpPr>
        <p:spPr bwMode="auto">
          <a:xfrm>
            <a:off x="8077200" y="5105400"/>
            <a:ext cx="6096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C69661F-0CDD-EFA0-06D7-E463579ABE1C}"/>
              </a:ext>
            </a:extLst>
          </p:cNvPr>
          <p:cNvSpPr/>
          <p:nvPr/>
        </p:nvSpPr>
        <p:spPr bwMode="auto">
          <a:xfrm>
            <a:off x="4191002" y="5105400"/>
            <a:ext cx="1828796" cy="23214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R-UHR STF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D2760E9-19B8-24C3-DBD0-469A7AC5F600}"/>
              </a:ext>
            </a:extLst>
          </p:cNvPr>
          <p:cNvSpPr/>
          <p:nvPr/>
        </p:nvSpPr>
        <p:spPr bwMode="auto">
          <a:xfrm>
            <a:off x="4191000" y="5337544"/>
            <a:ext cx="914398" cy="23214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R-USIG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4C4F280-3422-7D68-44D3-7338622F59DB}"/>
              </a:ext>
            </a:extLst>
          </p:cNvPr>
          <p:cNvSpPr/>
          <p:nvPr/>
        </p:nvSpPr>
        <p:spPr bwMode="auto">
          <a:xfrm>
            <a:off x="5105399" y="5337544"/>
            <a:ext cx="914398" cy="23214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R-UHR SIG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2ECB764-DC9B-F3BD-FBFD-6D43810F2200}"/>
              </a:ext>
            </a:extLst>
          </p:cNvPr>
          <p:cNvSpPr/>
          <p:nvPr/>
        </p:nvSpPr>
        <p:spPr bwMode="auto">
          <a:xfrm>
            <a:off x="4191000" y="5566144"/>
            <a:ext cx="914398" cy="22505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UHR STF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F959E2D-B6C0-33F8-4C0C-85E90009D282}"/>
              </a:ext>
            </a:extLst>
          </p:cNvPr>
          <p:cNvSpPr/>
          <p:nvPr/>
        </p:nvSpPr>
        <p:spPr bwMode="auto">
          <a:xfrm>
            <a:off x="5105398" y="5566144"/>
            <a:ext cx="1752599" cy="225056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R-UHR LTF</a:t>
            </a:r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BDE75FDF-F119-B7A6-1524-42EAA205AD3A}"/>
              </a:ext>
            </a:extLst>
          </p:cNvPr>
          <p:cNvSpPr/>
          <p:nvPr/>
        </p:nvSpPr>
        <p:spPr bwMode="auto">
          <a:xfrm rot="5400000">
            <a:off x="5411971" y="4649974"/>
            <a:ext cx="225055" cy="2666997"/>
          </a:xfrm>
          <a:prstGeom prst="rightBrace">
            <a:avLst>
              <a:gd name="adj1" fmla="val 57304"/>
              <a:gd name="adj2" fmla="val 49567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E8D6020-70DB-AD78-F861-36C9DD44DCD3}"/>
              </a:ext>
            </a:extLst>
          </p:cNvPr>
          <p:cNvSpPr/>
          <p:nvPr/>
        </p:nvSpPr>
        <p:spPr bwMode="auto">
          <a:xfrm>
            <a:off x="4732410" y="6019800"/>
            <a:ext cx="1665767" cy="47507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Assume UHR picks one of these options</a:t>
            </a:r>
          </a:p>
        </p:txBody>
      </p:sp>
    </p:spTree>
    <p:extLst>
      <p:ext uri="{BB962C8B-B14F-4D97-AF65-F5344CB8AC3E}">
        <p14:creationId xmlns:p14="http://schemas.microsoft.com/office/powerpoint/2010/main" val="2379999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A48BA-B00B-190D-C78A-053BA8AC4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2524CD-AAB6-281D-8D3B-137F046EFB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807B1-7244-132F-E47C-1C69F583BF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77265FE-FED8-775F-D5D3-119A78145D0B}"/>
              </a:ext>
            </a:extLst>
          </p:cNvPr>
          <p:cNvSpPr txBox="1">
            <a:spLocks/>
          </p:cNvSpPr>
          <p:nvPr/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r>
              <a:rPr lang="da-DK"/>
              <a:t>Hart et al (Cisco Systems)</a:t>
            </a:r>
            <a:endParaRPr lang="en-AU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4F6B516-EF31-9CB7-3903-C2254DA4CC6E}"/>
              </a:ext>
            </a:extLst>
          </p:cNvPr>
          <p:cNvSpPr txBox="1">
            <a:spLocks/>
          </p:cNvSpPr>
          <p:nvPr/>
        </p:nvSpPr>
        <p:spPr bwMode="auto">
          <a:xfrm>
            <a:off x="838200" y="18288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We propose an extended preamble for power savings</a:t>
            </a:r>
            <a:endParaRPr lang="en-US" sz="1600" b="0" i="1" kern="0" dirty="0"/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When the preamble is extended via a repeated U-SIG and repeated UHR-SIG, the preamble can also provide for long range operation.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Especially when a hi-capability receiver can be woken up relatively </a:t>
            </a:r>
            <a:r>
              <a:rPr lang="en-US" sz="1600" b="0" kern="0"/>
              <a:t>quickly, the </a:t>
            </a:r>
            <a:r>
              <a:rPr lang="en-US" sz="1600" b="0" kern="0" dirty="0"/>
              <a:t>extended preamble provides greater efficiency than a Trigger frame sent before transmitting on the </a:t>
            </a:r>
            <a:r>
              <a:rPr lang="en-US" sz="1600" b="0" i="1" kern="0" dirty="0"/>
              <a:t>downlink</a:t>
            </a:r>
            <a:endParaRPr lang="en-US" sz="1600" b="0" kern="0" dirty="0"/>
          </a:p>
        </p:txBody>
      </p:sp>
    </p:spTree>
    <p:extLst>
      <p:ext uri="{BB962C8B-B14F-4D97-AF65-F5344CB8AC3E}">
        <p14:creationId xmlns:p14="http://schemas.microsoft.com/office/powerpoint/2010/main" val="237040200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641</Words>
  <Application>Microsoft Office PowerPoint</Application>
  <PresentationFormat>On-screen Show (4:3)</PresentationFormat>
  <Paragraphs>105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802-11-Submission</vt:lpstr>
      <vt:lpstr>Low Power and Long Range Preamble</vt:lpstr>
      <vt:lpstr>A Low Power Listening Mode was proposed in 22/1414 and 22/1841 …</vt:lpstr>
      <vt:lpstr>… yet this seems inefficient</vt:lpstr>
      <vt:lpstr>Proposal: Preamble Extension</vt:lpstr>
      <vt:lpstr>Contents of Preamble Extension</vt:lpstr>
      <vt:lpstr>Summary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Low Power and Long Range Preamble</dc:title>
  <dc:creator/>
  <cp:keywords>23/1100</cp:keywords>
  <cp:lastModifiedBy/>
  <cp:revision>6</cp:revision>
  <dcterms:created xsi:type="dcterms:W3CDTF">2011-09-19T06:02:14Z</dcterms:created>
  <dcterms:modified xsi:type="dcterms:W3CDTF">2023-06-29T21:25:11Z</dcterms:modified>
</cp:coreProperties>
</file>