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241" r:id="rId3"/>
    <p:sldId id="1242" r:id="rId4"/>
    <p:sldId id="1249" r:id="rId5"/>
    <p:sldId id="1243" r:id="rId6"/>
    <p:sldId id="1245" r:id="rId7"/>
    <p:sldId id="1247" r:id="rId8"/>
    <p:sldId id="1250" r:id="rId9"/>
    <p:sldId id="1248" r:id="rId10"/>
    <p:sldId id="1251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11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536CA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41" autoAdjust="0"/>
    <p:restoredTop sz="85017" autoAdjust="0"/>
  </p:normalViewPr>
  <p:slideViewPr>
    <p:cSldViewPr>
      <p:cViewPr varScale="1">
        <p:scale>
          <a:sx n="88" d="100"/>
          <a:sy n="88" d="100"/>
        </p:scale>
        <p:origin x="102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110" y="110"/>
      </p:cViewPr>
      <p:guideLst>
        <p:guide orient="horz" pos="2144"/>
        <p:guide pos="313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31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535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405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762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2157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5549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1151" y="6475413"/>
            <a:ext cx="17027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Yelin Yoon,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802.11-23/1090r0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Yelin Yoon,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Seamless Roaming Follow-up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2023-07-24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144302"/>
              </p:ext>
            </p:extLst>
          </p:nvPr>
        </p:nvGraphicFramePr>
        <p:xfrm>
          <a:off x="712304" y="2819399"/>
          <a:ext cx="7620000" cy="350520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23/0279r0 Considerations on Seamless Roaming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23/0231r0 Thoughts on Seamless Roaming Under Non-collocated AP MLD Architecture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23/0632r1 Smooth Roaming Follow Up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22/1910r3 Seamless Roaming for UHR 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716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previous UHR meeting, we share several considerations that help to achieve a seamless roaming in UHR [1]</a:t>
            </a:r>
          </a:p>
          <a:p>
            <a:pPr lvl="1"/>
            <a:endParaRPr lang="en-US" altLang="ko-KR" sz="16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In this contribution, we extend the discussion on these considerations and we focus on:</a:t>
            </a:r>
          </a:p>
          <a:p>
            <a:pPr lvl="1"/>
            <a:r>
              <a:rPr lang="en-US" altLang="ko-KR" sz="1600" dirty="0" smtClean="0"/>
              <a:t>Architecture</a:t>
            </a:r>
          </a:p>
          <a:p>
            <a:pPr lvl="1"/>
            <a:r>
              <a:rPr lang="en-US" altLang="ko-KR" sz="1600" dirty="0" smtClean="0"/>
              <a:t>Identification </a:t>
            </a:r>
          </a:p>
          <a:p>
            <a:pPr lvl="1"/>
            <a:r>
              <a:rPr lang="en-US" altLang="ko-KR" sz="1600" dirty="0" smtClean="0"/>
              <a:t>Multi-link Reconfiguration</a:t>
            </a:r>
          </a:p>
          <a:p>
            <a:pPr lvl="1"/>
            <a:r>
              <a:rPr lang="en-US" altLang="ko-KR" sz="1600" dirty="0" smtClean="0"/>
              <a:t>Collocated &amp; non-collocated set</a:t>
            </a:r>
          </a:p>
          <a:p>
            <a:pPr lvl="1"/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33165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Recap: Seamless Roaming [1]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sz="1500" dirty="0" smtClean="0"/>
              <a:t>AP MLD based architecture </a:t>
            </a:r>
          </a:p>
          <a:p>
            <a:pPr lvl="1"/>
            <a:r>
              <a:rPr lang="en-US" altLang="ko-KR" sz="1200" dirty="0"/>
              <a:t>AP Groups are affiliated with the same AP MLD</a:t>
            </a:r>
          </a:p>
          <a:p>
            <a:pPr lvl="1"/>
            <a:r>
              <a:rPr lang="en-US" altLang="ko-KR" sz="1200" dirty="0"/>
              <a:t>APs in the same group may be </a:t>
            </a:r>
            <a:r>
              <a:rPr lang="en-US" altLang="ko-KR" sz="1200" dirty="0" smtClean="0"/>
              <a:t>collocated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Roaming between AP Groups</a:t>
            </a:r>
          </a:p>
          <a:p>
            <a:r>
              <a:rPr lang="en-US" altLang="ko-KR" sz="1500" dirty="0" smtClean="0"/>
              <a:t>A seamless </a:t>
            </a:r>
            <a:r>
              <a:rPr lang="en-US" altLang="ko-KR" sz="1500" dirty="0" smtClean="0"/>
              <a:t>Roaming can be done via ML setup reconfiguration without </a:t>
            </a:r>
            <a:r>
              <a:rPr lang="en-US" altLang="ko-KR" sz="1500" dirty="0" smtClean="0"/>
              <a:t>a tear-down</a:t>
            </a:r>
            <a:endParaRPr lang="en-US" altLang="ko-KR" sz="1500" dirty="0" smtClean="0"/>
          </a:p>
          <a:p>
            <a:r>
              <a:rPr lang="en-US" altLang="ko-KR" sz="1500" dirty="0" smtClean="0"/>
              <a:t>Further Considerations</a:t>
            </a:r>
          </a:p>
          <a:p>
            <a:pPr lvl="1"/>
            <a:r>
              <a:rPr lang="en-US" altLang="ko-KR" sz="1200" dirty="0" smtClean="0"/>
              <a:t>Identification for discovery and multi-link setup</a:t>
            </a:r>
          </a:p>
          <a:p>
            <a:pPr lvl="1"/>
            <a:r>
              <a:rPr lang="en-US" altLang="ko-KR" sz="1200" dirty="0" smtClean="0"/>
              <a:t>Upper MAC (UMAC) sublayers</a:t>
            </a:r>
          </a:p>
          <a:p>
            <a:r>
              <a:rPr lang="en-US" altLang="ko-KR" sz="1500" dirty="0" smtClean="0"/>
              <a:t>The approach many contributions are taking is similar [2][3][4]</a:t>
            </a:r>
          </a:p>
          <a:p>
            <a:pPr lvl="1"/>
            <a:r>
              <a:rPr lang="en-US" altLang="ko-KR" sz="1200" dirty="0" smtClean="0"/>
              <a:t>MLD based architecture</a:t>
            </a:r>
          </a:p>
          <a:p>
            <a:pPr lvl="1"/>
            <a:r>
              <a:rPr lang="en-US" altLang="ko-KR" sz="1200" dirty="0" smtClean="0"/>
              <a:t>Tuple based identification 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572000"/>
            <a:ext cx="3145168" cy="1882148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4800600"/>
            <a:ext cx="3796648" cy="146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Architecture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Architecture design</a:t>
            </a:r>
          </a:p>
          <a:p>
            <a:pPr lvl="1"/>
            <a:r>
              <a:rPr lang="en-US" altLang="ko-KR" sz="1500" dirty="0" smtClean="0"/>
              <a:t>Scalability </a:t>
            </a:r>
          </a:p>
          <a:p>
            <a:pPr lvl="2"/>
            <a:r>
              <a:rPr lang="en-US" altLang="ko-KR" sz="1300" dirty="0" smtClean="0"/>
              <a:t>Grouping </a:t>
            </a:r>
            <a:r>
              <a:rPr lang="en-US" altLang="ko-KR" sz="1300" dirty="0"/>
              <a:t>of AP MLDs which support </a:t>
            </a:r>
            <a:r>
              <a:rPr lang="en-US" altLang="ko-KR" sz="1300" dirty="0" smtClean="0"/>
              <a:t>a seamless roaming</a:t>
            </a:r>
            <a:endParaRPr lang="en-US" altLang="ko-KR" sz="1300" dirty="0"/>
          </a:p>
          <a:p>
            <a:pPr lvl="1"/>
            <a:r>
              <a:rPr lang="en-US" altLang="ko-KR" sz="1500" dirty="0" smtClean="0"/>
              <a:t>Legacy support </a:t>
            </a:r>
          </a:p>
          <a:p>
            <a:pPr lvl="2"/>
            <a:r>
              <a:rPr lang="en-US" altLang="ko-KR" sz="1400" dirty="0" smtClean="0"/>
              <a:t>Non-AP STAs and non-AP MLDs should </a:t>
            </a:r>
            <a:r>
              <a:rPr lang="en-US" altLang="ko-KR" sz="1400" dirty="0"/>
              <a:t>be able to communicate </a:t>
            </a:r>
            <a:r>
              <a:rPr lang="en-US" altLang="ko-KR" sz="1400" dirty="0" smtClean="0"/>
              <a:t>with a </a:t>
            </a:r>
            <a:r>
              <a:rPr lang="en-US" altLang="ko-KR" sz="1400" dirty="0"/>
              <a:t>AP/AP MLD which support a seamless roaming</a:t>
            </a:r>
          </a:p>
          <a:p>
            <a:pPr lvl="2"/>
            <a:r>
              <a:rPr lang="en-US" altLang="ko-KR" sz="1400" dirty="0"/>
              <a:t>We might want to avoid making any change </a:t>
            </a:r>
            <a:r>
              <a:rPr lang="en-US" altLang="ko-KR" sz="1400" dirty="0" smtClean="0"/>
              <a:t>in the </a:t>
            </a:r>
            <a:r>
              <a:rPr lang="en-US" altLang="ko-KR" sz="1400" dirty="0"/>
              <a:t>AP MLD architecture and </a:t>
            </a:r>
            <a:r>
              <a:rPr lang="en-US" altLang="ko-KR" sz="1400" dirty="0" smtClean="0"/>
              <a:t>the MLD definition</a:t>
            </a:r>
          </a:p>
          <a:p>
            <a:pPr lvl="2"/>
            <a:endParaRPr lang="en-US" altLang="ko-KR" sz="1100" dirty="0" smtClean="0"/>
          </a:p>
          <a:p>
            <a:pPr lvl="2"/>
            <a:endParaRPr lang="en-US" altLang="ko-KR" sz="1100" dirty="0"/>
          </a:p>
          <a:p>
            <a:pPr lvl="2"/>
            <a:endParaRPr lang="en-US" altLang="ko-KR" sz="1100" dirty="0" smtClean="0"/>
          </a:p>
          <a:p>
            <a:pPr lvl="2"/>
            <a:endParaRPr lang="en-US" altLang="ko-KR" sz="1100" dirty="0"/>
          </a:p>
          <a:p>
            <a:pPr lvl="2"/>
            <a:endParaRPr lang="en-US" altLang="ko-KR" sz="1100" dirty="0" smtClean="0"/>
          </a:p>
          <a:p>
            <a:pPr lvl="2"/>
            <a:endParaRPr lang="en-US" altLang="ko-KR" sz="1100" dirty="0"/>
          </a:p>
          <a:p>
            <a:pPr lvl="2"/>
            <a:endParaRPr lang="en-US" altLang="ko-KR" sz="1100" dirty="0"/>
          </a:p>
          <a:p>
            <a:pPr lvl="2"/>
            <a:endParaRPr lang="en-US" altLang="ko-KR" sz="1100" dirty="0"/>
          </a:p>
          <a:p>
            <a:pPr lvl="2"/>
            <a:endParaRPr lang="en-US" altLang="ko-KR" sz="11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26" name="TextBox 25"/>
          <p:cNvSpPr txBox="1"/>
          <p:nvPr/>
        </p:nvSpPr>
        <p:spPr>
          <a:xfrm>
            <a:off x="1043608" y="5082279"/>
            <a:ext cx="734691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b="1" dirty="0" smtClean="0"/>
              <a:t>MLD Definition</a:t>
            </a:r>
          </a:p>
          <a:p>
            <a:r>
              <a:rPr lang="en-US" altLang="ko-KR" dirty="0" smtClean="0"/>
              <a:t>A logical entity that is capable of supporting more than one affiliated station (STA) and can operate using one or more affiliated STAs, and that presents </a:t>
            </a:r>
            <a:r>
              <a:rPr lang="en-US" altLang="ko-KR" u="sng" dirty="0" smtClean="0"/>
              <a:t>one medium access control (MAC) data service and a single MAC service access point (SAP) </a:t>
            </a:r>
            <a:r>
              <a:rPr lang="en-US" altLang="ko-KR" dirty="0" smtClean="0"/>
              <a:t>to the logical link control (LLC) sublayer.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3778" y="4059168"/>
            <a:ext cx="3996444" cy="87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7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Architecture (2/2)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1500" dirty="0" smtClean="0"/>
              <a:t>AP MLD for a seamless roaming </a:t>
            </a:r>
            <a:endParaRPr lang="en-US" altLang="ko-KR" sz="1500" strike="sngStrike" dirty="0"/>
          </a:p>
          <a:p>
            <a:pPr lvl="1"/>
            <a:r>
              <a:rPr lang="en-US" altLang="ko-KR" sz="1400" dirty="0" smtClean="0"/>
              <a:t>A scalability and a </a:t>
            </a:r>
            <a:r>
              <a:rPr lang="en-US" altLang="ko-KR" sz="1400" dirty="0"/>
              <a:t>legacy support</a:t>
            </a:r>
          </a:p>
          <a:p>
            <a:pPr lvl="2"/>
            <a:r>
              <a:rPr lang="en-US" altLang="ko-KR" sz="1100" dirty="0" smtClean="0"/>
              <a:t>EHT MLD’s architecture is unchanged </a:t>
            </a:r>
          </a:p>
          <a:p>
            <a:pPr lvl="2"/>
            <a:r>
              <a:rPr lang="en-US" altLang="ko-KR" sz="1100" dirty="0" smtClean="0"/>
              <a:t>Each AP MLD supports a EHT non-AP MLD/legacy </a:t>
            </a:r>
          </a:p>
          <a:p>
            <a:pPr lvl="1"/>
            <a:r>
              <a:rPr lang="en-US" altLang="ko-KR" sz="1300" dirty="0" smtClean="0"/>
              <a:t>A non-AP </a:t>
            </a:r>
            <a:r>
              <a:rPr lang="en-US" altLang="ko-KR" sz="1300" dirty="0" smtClean="0"/>
              <a:t>MLD supporting a seamless roaming can recognize this AP MLD </a:t>
            </a:r>
            <a:endParaRPr lang="en-US" altLang="ko-KR" sz="1300" dirty="0"/>
          </a:p>
          <a:p>
            <a:pPr lvl="1"/>
            <a:r>
              <a:rPr lang="en-US" altLang="ko-KR" sz="1400" dirty="0" smtClean="0"/>
              <a:t>A seamless </a:t>
            </a:r>
            <a:r>
              <a:rPr lang="en-US" altLang="ko-KR" sz="1400" dirty="0"/>
              <a:t>roaming </a:t>
            </a:r>
            <a:r>
              <a:rPr lang="en-US" altLang="ko-KR" sz="1400" dirty="0" smtClean="0"/>
              <a:t>between the </a:t>
            </a:r>
            <a:r>
              <a:rPr lang="en-US" altLang="ko-KR" sz="1400" dirty="0"/>
              <a:t>AP MLDs within </a:t>
            </a:r>
            <a:r>
              <a:rPr lang="en-US" altLang="ko-KR" sz="1400" dirty="0" smtClean="0"/>
              <a:t>the </a:t>
            </a:r>
            <a:r>
              <a:rPr lang="en-US" altLang="ko-KR" sz="1400" b="1" dirty="0" smtClean="0"/>
              <a:t>same</a:t>
            </a:r>
            <a:r>
              <a:rPr lang="en-US" altLang="ko-KR" sz="1400" dirty="0" smtClean="0"/>
              <a:t> AP MLD for a seamless roaming</a:t>
            </a:r>
            <a:endParaRPr lang="en-US" altLang="ko-KR" sz="1400" dirty="0"/>
          </a:p>
          <a:p>
            <a:pPr lvl="2"/>
            <a:r>
              <a:rPr lang="en-US" altLang="ko-KR" sz="1200" dirty="0"/>
              <a:t>Fast BSS Transition between </a:t>
            </a:r>
            <a:r>
              <a:rPr lang="en-US" altLang="ko-KR" sz="1200" dirty="0" smtClean="0"/>
              <a:t>AP MLDs for a </a:t>
            </a:r>
            <a:r>
              <a:rPr lang="en-US" altLang="ko-KR" sz="1200" dirty="0" smtClean="0"/>
              <a:t>roaming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An </a:t>
            </a:r>
            <a:r>
              <a:rPr lang="en-US" altLang="ko-KR" sz="1400" dirty="0"/>
              <a:t>i</a:t>
            </a:r>
            <a:r>
              <a:rPr lang="en-US" altLang="ko-KR" sz="1400" dirty="0" smtClean="0"/>
              <a:t>nterface </a:t>
            </a:r>
            <a:r>
              <a:rPr lang="en-US" altLang="ko-KR" sz="1400" dirty="0"/>
              <a:t>between </a:t>
            </a:r>
            <a:r>
              <a:rPr lang="en-US" altLang="ko-KR" sz="1400" dirty="0" smtClean="0"/>
              <a:t>a UMAC for a seamless roaming </a:t>
            </a:r>
            <a:r>
              <a:rPr lang="en-US" altLang="ko-KR" sz="1400" dirty="0"/>
              <a:t>and EHT LMACs </a:t>
            </a:r>
            <a:endParaRPr lang="en-US" altLang="ko-KR" sz="2800" dirty="0"/>
          </a:p>
          <a:p>
            <a:pPr lvl="2"/>
            <a:r>
              <a:rPr lang="en-US" altLang="ko-KR" sz="1100" dirty="0"/>
              <a:t>All functions for </a:t>
            </a:r>
            <a:r>
              <a:rPr lang="en-US" altLang="ko-KR" sz="1100" dirty="0" smtClean="0"/>
              <a:t>a seamless </a:t>
            </a:r>
            <a:r>
              <a:rPr lang="en-US" altLang="ko-KR" sz="1100" dirty="0"/>
              <a:t>roaming managed </a:t>
            </a:r>
            <a:r>
              <a:rPr lang="en-US" altLang="ko-KR" sz="1100" dirty="0" smtClean="0"/>
              <a:t>in this UMAC</a:t>
            </a:r>
            <a:endParaRPr lang="en-US" altLang="ko-KR" sz="16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358" y="3924300"/>
            <a:ext cx="4319283" cy="2526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4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413" y="4141878"/>
            <a:ext cx="5840935" cy="2336374"/>
          </a:xfrm>
          <a:prstGeom prst="rect">
            <a:avLst/>
          </a:prstGeom>
        </p:spPr>
      </p:pic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Extended AP MLD Identification</a:t>
            </a:r>
          </a:p>
          <a:p>
            <a:pPr lvl="1"/>
            <a:r>
              <a:rPr lang="en-US" altLang="ko-KR" sz="1400" dirty="0" smtClean="0"/>
              <a:t>For distinguishing different AP MLDs for a seamless roaming</a:t>
            </a:r>
          </a:p>
          <a:p>
            <a:pPr lvl="2"/>
            <a:r>
              <a:rPr lang="en-US" altLang="ko-KR" sz="1100" dirty="0" smtClean="0"/>
              <a:t>A 3-tuple </a:t>
            </a:r>
            <a:r>
              <a:rPr lang="en-US" altLang="ko-KR" sz="1100" dirty="0" smtClean="0"/>
              <a:t>Identification can be used</a:t>
            </a:r>
          </a:p>
          <a:p>
            <a:pPr lvl="2"/>
            <a:r>
              <a:rPr lang="en-US" altLang="ko-KR" sz="1100" dirty="0" smtClean="0"/>
              <a:t>An ID or a MAC address can be used</a:t>
            </a:r>
          </a:p>
          <a:p>
            <a:r>
              <a:rPr lang="en-US" altLang="ko-KR" sz="1600" dirty="0" smtClean="0"/>
              <a:t>3-tuple (Extended </a:t>
            </a:r>
            <a:r>
              <a:rPr lang="en-US" altLang="ko-KR" sz="1600" b="1" dirty="0" smtClean="0"/>
              <a:t>AP MLD Identification</a:t>
            </a:r>
            <a:r>
              <a:rPr lang="en-US" altLang="ko-KR" sz="1600" dirty="0" smtClean="0"/>
              <a:t>, AP MLD ID, Link ID)</a:t>
            </a:r>
          </a:p>
          <a:p>
            <a:pPr lvl="1"/>
            <a:r>
              <a:rPr lang="en-US" altLang="ko-KR" sz="1400" dirty="0" smtClean="0"/>
              <a:t>A seamless roaming is only possible when a new AP MLD has the same Extended AP MLD Identification as the old AP MLD 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 smtClean="0"/>
              <a:t>3-tuple Identification can be recognized by UHR non-AP MLDs</a:t>
            </a:r>
          </a:p>
          <a:p>
            <a:pPr lvl="1"/>
            <a:r>
              <a:rPr lang="en-US" altLang="ko-KR" sz="1400" dirty="0" smtClean="0"/>
              <a:t>Each AP </a:t>
            </a:r>
            <a:r>
              <a:rPr lang="en-US" altLang="ko-KR" sz="1400" dirty="0" smtClean="0"/>
              <a:t>can </a:t>
            </a:r>
            <a:r>
              <a:rPr lang="en-US" altLang="ko-KR" sz="1400" dirty="0"/>
              <a:t>be recognized by </a:t>
            </a:r>
            <a:r>
              <a:rPr lang="en-US" altLang="ko-KR" sz="1400" dirty="0" smtClean="0"/>
              <a:t>EHT </a:t>
            </a:r>
            <a:r>
              <a:rPr lang="en-US" altLang="ko-KR" sz="1400" dirty="0" smtClean="0"/>
              <a:t>non-AP STA/MLDs (as an EHT AP MLD)</a:t>
            </a:r>
            <a:endParaRPr lang="en-US" altLang="ko-KR" sz="1400" dirty="0"/>
          </a:p>
          <a:p>
            <a:pPr lvl="1"/>
            <a:r>
              <a:rPr lang="en-US" altLang="ko-KR" sz="1200" dirty="0" smtClean="0"/>
              <a:t>The </a:t>
            </a:r>
            <a:r>
              <a:rPr lang="en-US" altLang="ko-KR" sz="1200" dirty="0" smtClean="0"/>
              <a:t>AP </a:t>
            </a:r>
            <a:r>
              <a:rPr lang="en-US" altLang="ko-KR" sz="1200" dirty="0" smtClean="0"/>
              <a:t>MLD </a:t>
            </a:r>
            <a:r>
              <a:rPr lang="en-US" altLang="ko-KR" sz="1200" dirty="0" smtClean="0"/>
              <a:t>ID recognized by the UHR non-AP MLD </a:t>
            </a:r>
            <a:r>
              <a:rPr lang="en-US" altLang="ko-KR" sz="1200" dirty="0" smtClean="0"/>
              <a:t>may not be the AP MLD ID used in </a:t>
            </a:r>
            <a:r>
              <a:rPr lang="en-US" altLang="ko-KR" sz="1200" dirty="0" smtClean="0"/>
              <a:t>the</a:t>
            </a:r>
            <a:r>
              <a:rPr lang="en-US" altLang="ko-KR" sz="1200" dirty="0" smtClean="0"/>
              <a:t> </a:t>
            </a:r>
            <a:r>
              <a:rPr lang="en-US" altLang="ko-KR" sz="1200" dirty="0" smtClean="0"/>
              <a:t>EHT</a:t>
            </a:r>
            <a:endParaRPr lang="en-US" altLang="ko-KR" sz="1400" strike="sngStrike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Identification</a:t>
            </a:r>
            <a:endParaRPr lang="en-US" altLang="ko-KR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519772" y="5529439"/>
            <a:ext cx="324036" cy="23058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6408204" y="5543464"/>
            <a:ext cx="324036" cy="203817"/>
          </a:xfrm>
          <a:prstGeom prst="rect">
            <a:avLst/>
          </a:prstGeom>
          <a:noFill/>
          <a:ln w="38100" cap="flat" cmpd="sng" algn="ctr">
            <a:solidFill>
              <a:srgbClr val="9536C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45402" y="5991671"/>
            <a:ext cx="1484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3-tuple ID: (</a:t>
            </a:r>
            <a:r>
              <a:rPr lang="en-US" altLang="ko-KR" b="1" u="sng" dirty="0">
                <a:solidFill>
                  <a:srgbClr val="FF0000"/>
                </a:solidFill>
              </a:rPr>
              <a:t>0</a:t>
            </a:r>
            <a:r>
              <a:rPr lang="en-US" altLang="ko-KR" dirty="0">
                <a:solidFill>
                  <a:srgbClr val="FF0000"/>
                </a:solidFill>
              </a:rPr>
              <a:t>,0,1)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2-tuple ID: (0,1)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58667" y="6002709"/>
            <a:ext cx="141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9536CA"/>
                </a:solidFill>
              </a:rPr>
              <a:t>3-tuple ID: (</a:t>
            </a:r>
            <a:r>
              <a:rPr lang="en-US" altLang="ko-KR" b="1" u="sng" dirty="0">
                <a:solidFill>
                  <a:srgbClr val="9536CA"/>
                </a:solidFill>
              </a:rPr>
              <a:t>1</a:t>
            </a:r>
            <a:r>
              <a:rPr lang="en-US" altLang="ko-KR" dirty="0">
                <a:solidFill>
                  <a:srgbClr val="9536CA"/>
                </a:solidFill>
              </a:rPr>
              <a:t>,0,1)</a:t>
            </a:r>
          </a:p>
          <a:p>
            <a:r>
              <a:rPr lang="en-US" altLang="ko-KR" dirty="0">
                <a:solidFill>
                  <a:srgbClr val="9536CA"/>
                </a:solidFill>
              </a:rPr>
              <a:t>2-tuple ID: (0,1)</a:t>
            </a:r>
            <a:endParaRPr lang="ko-KR" altLang="en-US" dirty="0">
              <a:solidFill>
                <a:srgbClr val="9536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90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Reconfiguration</a:t>
            </a:r>
            <a:endParaRPr lang="en-US" altLang="ko-KR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1800" dirty="0" smtClean="0"/>
              <a:t>An example of a Multi-link Reconfiguration for a seamless roaming </a:t>
            </a:r>
            <a:endParaRPr lang="en-US" altLang="ko-KR" sz="1800" dirty="0" smtClean="0"/>
          </a:p>
          <a:p>
            <a:pPr marL="800100" lvl="1" indent="-342900">
              <a:buAutoNum type="arabicPeriod"/>
            </a:pPr>
            <a:r>
              <a:rPr lang="en-US" altLang="ko-KR" sz="1400" dirty="0" smtClean="0"/>
              <a:t>Before the ML Reconfiguration, </a:t>
            </a:r>
            <a:r>
              <a:rPr lang="en-US" altLang="ko-KR" sz="1400" dirty="0" smtClean="0"/>
              <a:t>the 3-tuple Identification </a:t>
            </a:r>
            <a:r>
              <a:rPr lang="en-US" altLang="ko-KR" sz="1400" dirty="0" smtClean="0"/>
              <a:t>is shared between the AP MLD and the non-AP MLD </a:t>
            </a:r>
          </a:p>
          <a:p>
            <a:pPr marL="800100" lvl="1" indent="-342900">
              <a:buAutoNum type="arabicPeriod"/>
            </a:pPr>
            <a:r>
              <a:rPr lang="en-US" altLang="ko-KR" sz="1400" dirty="0" smtClean="0"/>
              <a:t>STA 1 roams from AP 1 (ID: (0,0)*) to AP </a:t>
            </a:r>
            <a:r>
              <a:rPr lang="en-US" altLang="ko-KR" sz="1400" dirty="0"/>
              <a:t>4</a:t>
            </a:r>
            <a:r>
              <a:rPr lang="en-US" altLang="ko-KR" sz="1400" dirty="0" smtClean="0"/>
              <a:t> (ID: (1,0)*)</a:t>
            </a:r>
          </a:p>
          <a:p>
            <a:pPr marL="1143000" lvl="2" indent="-342900">
              <a:buFont typeface="+mj-lt"/>
              <a:buAutoNum type="alphaLcPeriod"/>
            </a:pPr>
            <a:r>
              <a:rPr lang="en-US" altLang="ko-KR" sz="1200" dirty="0" smtClean="0"/>
              <a:t>STA 1 requests to change the link from AP 1 to AP 4 </a:t>
            </a:r>
          </a:p>
          <a:p>
            <a:pPr marL="1143000" lvl="2" indent="-342900">
              <a:buFont typeface="+mj-lt"/>
              <a:buAutoNum type="alphaLcPeriod"/>
            </a:pPr>
            <a:r>
              <a:rPr lang="en-US" altLang="ko-KR" sz="1200" dirty="0" smtClean="0"/>
              <a:t>AP 1 accepts the request and provides </a:t>
            </a:r>
            <a:r>
              <a:rPr lang="en-US" altLang="ko-KR" sz="1200" dirty="0"/>
              <a:t>the information of STA 1 </a:t>
            </a:r>
            <a:r>
              <a:rPr lang="en-US" altLang="ko-KR" sz="1200" dirty="0" smtClean="0"/>
              <a:t>to AP 4</a:t>
            </a:r>
          </a:p>
          <a:p>
            <a:pPr marL="1143000" lvl="2" indent="-342900">
              <a:buFont typeface="+mj-lt"/>
              <a:buAutoNum type="alphaLcPeriod"/>
            </a:pPr>
            <a:r>
              <a:rPr lang="en-US" altLang="ko-KR" sz="1200" dirty="0" smtClean="0"/>
              <a:t>STA 1 can switch to AP 4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sz="1400" dirty="0" smtClean="0"/>
              <a:t>STA 2 and AP 3&amp;5 repeat the similar process above </a:t>
            </a:r>
            <a:endParaRPr lang="en-US" altLang="ko-KR" sz="1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75556" y="6273316"/>
            <a:ext cx="2700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*2-tuple ID: (AP MLD ID, Link ID) </a:t>
            </a:r>
            <a:endParaRPr lang="ko-KR" altLang="en-US" sz="9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7804" y="3681028"/>
            <a:ext cx="5436604" cy="276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0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Collocated vs. Non-Collocated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1800" dirty="0" smtClean="0"/>
              <a:t>In the current definition of an AP MLD, the collocation </a:t>
            </a:r>
            <a:r>
              <a:rPr lang="en-US" altLang="ko-KR" sz="1800" dirty="0"/>
              <a:t>information of the affiliated AP(s</a:t>
            </a:r>
            <a:r>
              <a:rPr lang="en-US" altLang="ko-KR" sz="1800" dirty="0" smtClean="0"/>
              <a:t>) is not specified</a:t>
            </a:r>
          </a:p>
          <a:p>
            <a:r>
              <a:rPr lang="en-US" altLang="ko-KR" sz="1800" dirty="0" smtClean="0"/>
              <a:t>However, it might be beneficial to inform whether APs in one or more AP MLD(s) </a:t>
            </a:r>
            <a:r>
              <a:rPr lang="en-US" altLang="ko-KR" sz="1800" dirty="0" smtClean="0"/>
              <a:t>affiliated with the same </a:t>
            </a:r>
            <a:r>
              <a:rPr lang="en-US" altLang="ko-KR" sz="1800" dirty="0" smtClean="0"/>
              <a:t>AP MLD for a seamless roaming are collocated or non-collocated </a:t>
            </a:r>
          </a:p>
          <a:p>
            <a:pPr lvl="1"/>
            <a:r>
              <a:rPr lang="en-US" altLang="ko-KR" sz="1400" dirty="0" smtClean="0"/>
              <a:t>If AP 1 and AP 4 are collocated (e.g., in the same collocated AP set), there is no need for a STA to roam to AP 4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 smtClean="0"/>
              <a:t>collocation information may be indicated in the Co-Located AP field or in a Newly defined in the RNR IE</a:t>
            </a:r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 smtClean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3469" y="4119593"/>
            <a:ext cx="4258771" cy="243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1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contribution, we have shared some ideas that may aid to achieve a seamless roaming in a UHR</a:t>
            </a:r>
          </a:p>
          <a:p>
            <a:pPr lvl="1"/>
            <a:r>
              <a:rPr lang="en-US" altLang="ko-KR" sz="1600" dirty="0" smtClean="0"/>
              <a:t>The architecture </a:t>
            </a:r>
            <a:r>
              <a:rPr lang="en-US" altLang="ko-KR" sz="1600" dirty="0" smtClean="0"/>
              <a:t>that extends the scalability and supports the legacy devices</a:t>
            </a:r>
          </a:p>
          <a:p>
            <a:pPr lvl="1"/>
            <a:r>
              <a:rPr lang="en-US" altLang="ko-KR" sz="1600" dirty="0" smtClean="0"/>
              <a:t>The extended </a:t>
            </a:r>
            <a:r>
              <a:rPr lang="en-US" altLang="ko-KR" sz="1600" dirty="0" smtClean="0"/>
              <a:t>AP MLD </a:t>
            </a:r>
            <a:r>
              <a:rPr lang="en-US" altLang="ko-KR" sz="1600" dirty="0" smtClean="0"/>
              <a:t>Identification </a:t>
            </a:r>
            <a:r>
              <a:rPr lang="en-US" altLang="ko-KR" sz="1600" dirty="0" smtClean="0"/>
              <a:t>for identifying APs affiliated with </a:t>
            </a:r>
            <a:r>
              <a:rPr lang="en-US" altLang="ko-KR" sz="1600" dirty="0" smtClean="0"/>
              <a:t>different </a:t>
            </a:r>
            <a:r>
              <a:rPr lang="en-US" altLang="ko-KR" sz="1600" dirty="0" smtClean="0"/>
              <a:t>AP MLDs </a:t>
            </a:r>
            <a:r>
              <a:rPr lang="en-US" altLang="ko-KR" sz="1600" dirty="0" smtClean="0"/>
              <a:t>for a seamless roaming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The Multi-link </a:t>
            </a:r>
            <a:r>
              <a:rPr lang="en-US" altLang="ko-KR" sz="1600" dirty="0" smtClean="0"/>
              <a:t>Reconfiguration in a Seamless Roaming procedure </a:t>
            </a:r>
          </a:p>
          <a:p>
            <a:pPr lvl="1"/>
            <a:r>
              <a:rPr lang="en-US" altLang="ko-KR" sz="1600" dirty="0" smtClean="0"/>
              <a:t>The collocation information of AP MLDs affiliated with the same AP MLD for a seamless roaming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94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295399</TotalTime>
  <Words>1020</Words>
  <Application>Microsoft Office PowerPoint</Application>
  <PresentationFormat>화면 슬라이드 쇼(4:3)</PresentationFormat>
  <Paragraphs>171</Paragraphs>
  <Slides>10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굴림</vt:lpstr>
      <vt:lpstr>굴림</vt:lpstr>
      <vt:lpstr>Malgun Gothic</vt:lpstr>
      <vt:lpstr>Malgun Gothic</vt:lpstr>
      <vt:lpstr>Arial</vt:lpstr>
      <vt:lpstr>Times New Roman</vt:lpstr>
      <vt:lpstr>802-11-Submission</vt:lpstr>
      <vt:lpstr>Seamless Roaming Follow-up</vt:lpstr>
      <vt:lpstr>Introduction</vt:lpstr>
      <vt:lpstr>Recap: Seamless Roaming [1]</vt:lpstr>
      <vt:lpstr>Architecture (1/2)</vt:lpstr>
      <vt:lpstr>Architecture (2/2)</vt:lpstr>
      <vt:lpstr>Identification</vt:lpstr>
      <vt:lpstr>Multi-link Reconfiguration</vt:lpstr>
      <vt:lpstr>Collocated vs. Non-Collocated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16734</cp:revision>
  <cp:lastPrinted>2018-10-31T23:27:01Z</cp:lastPrinted>
  <dcterms:created xsi:type="dcterms:W3CDTF">2007-05-21T21:00:37Z</dcterms:created>
  <dcterms:modified xsi:type="dcterms:W3CDTF">2023-07-24T08:50:38Z</dcterms:modified>
</cp:coreProperties>
</file>