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97" r:id="rId4"/>
    <p:sldId id="258" r:id="rId5"/>
    <p:sldId id="301" r:id="rId6"/>
    <p:sldId id="304" r:id="rId7"/>
    <p:sldId id="261" r:id="rId8"/>
    <p:sldId id="295" r:id="rId9"/>
    <p:sldId id="294" r:id="rId10"/>
    <p:sldId id="302" r:id="rId11"/>
    <p:sldId id="303"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richs, Malte" initials="HM" lastIdx="3" clrIdx="0">
    <p:extLst>
      <p:ext uri="{19B8F6BF-5375-455C-9EA6-DF929625EA0E}">
        <p15:presenceInfo xmlns:p15="http://schemas.microsoft.com/office/powerpoint/2012/main" userId="S-1-5-21-229799756-4240444915-3125021034-28544" providerId="AD"/>
      </p:ext>
    </p:extLst>
  </p:cmAuthor>
  <p:cmAuthor id="2" name="Jungnickel, Volker" initials="JV" lastIdx="6" clrIdx="1">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3EC36D-8EA6-B14B-98E2-5FA96EEC695F}" v="18" dt="2023-07-07T21:13:44.096"/>
  </p1510:revLst>
</p1510:revInfo>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78" d="100"/>
          <a:sy n="78" d="100"/>
        </p:scale>
        <p:origin x="850" y="6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35478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4107753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err="1"/>
              <a:t>July</a:t>
            </a:r>
            <a:r>
              <a:rPr lang="de-DE"/>
              <a:t> 2023</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Thomas </a:t>
            </a:r>
            <a:r>
              <a:rPr lang="en-GB" err="1"/>
              <a:t>Sandholm</a:t>
            </a:r>
            <a:r>
              <a:rPr lang="en-GB"/>
              <a:t>, </a:t>
            </a:r>
            <a:r>
              <a:rPr lang="en-GB" err="1"/>
              <a:t>CableLabs</a:t>
            </a:r>
            <a:endParaRPr lang="en-GB"/>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err="1"/>
              <a:t>July</a:t>
            </a:r>
            <a:r>
              <a:rPr lang="de-DE"/>
              <a:t> 2023</a:t>
            </a:r>
            <a:endParaRPr lang="en-GB"/>
          </a:p>
        </p:txBody>
      </p:sp>
      <p:sp>
        <p:nvSpPr>
          <p:cNvPr id="4" name="Title 3">
            <a:extLst>
              <a:ext uri="{FF2B5EF4-FFF2-40B4-BE49-F238E27FC236}">
                <a16:creationId xmlns:a16="http://schemas.microsoft.com/office/drawing/2014/main" id="{DFA444DB-1978-D801-148E-60C5BF779EF7}"/>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de-DE" err="1"/>
              <a:t>July</a:t>
            </a:r>
            <a:r>
              <a:rPr lang="de-DE"/>
              <a:t> 2023</a:t>
            </a:r>
            <a:endParaRPr lang="en-GB"/>
          </a:p>
        </p:txBody>
      </p:sp>
      <p:sp>
        <p:nvSpPr>
          <p:cNvPr id="5" name="Footer Placeholder 4"/>
          <p:cNvSpPr>
            <a:spLocks noGrp="1"/>
          </p:cNvSpPr>
          <p:nvPr>
            <p:ph type="ftr" idx="11"/>
          </p:nvPr>
        </p:nvSpPr>
        <p:spPr/>
        <p:txBody>
          <a:bodyPr/>
          <a:lstStyle>
            <a:lvl1pPr>
              <a:defRPr/>
            </a:lvl1pPr>
          </a:lstStyle>
          <a:p>
            <a:r>
              <a:rPr lang="en-GB"/>
              <a:t>Thomas </a:t>
            </a:r>
            <a:r>
              <a:rPr lang="en-GB" err="1"/>
              <a:t>Sandholm</a:t>
            </a:r>
            <a:r>
              <a:rPr lang="en-GB"/>
              <a:t>, </a:t>
            </a:r>
            <a:r>
              <a:rPr lang="en-GB" err="1"/>
              <a:t>CableLabs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dirty="0"/>
              <a:t>July 2023</a:t>
            </a:r>
            <a:endParaRPr lang="en-GB" dirty="0"/>
          </a:p>
        </p:txBody>
      </p:sp>
      <p:sp>
        <p:nvSpPr>
          <p:cNvPr id="6" name="Footer Placeholder 5"/>
          <p:cNvSpPr>
            <a:spLocks noGrp="1"/>
          </p:cNvSpPr>
          <p:nvPr>
            <p:ph type="ftr" idx="11"/>
          </p:nvPr>
        </p:nvSpPr>
        <p:spPr/>
        <p:txBody>
          <a:bodyPr/>
          <a:lstStyle>
            <a:lvl1pPr>
              <a:defRPr/>
            </a:lvl1pPr>
          </a:lstStyle>
          <a:p>
            <a:r>
              <a:rPr lang="en-GB"/>
              <a:t>Thomas </a:t>
            </a:r>
            <a:r>
              <a:rPr lang="en-GB" err="1"/>
              <a:t>Sandholm</a:t>
            </a:r>
            <a:r>
              <a:rPr lang="en-GB"/>
              <a:t>, </a:t>
            </a:r>
            <a:r>
              <a:rPr lang="en-GB" err="1"/>
              <a:t>CableLabs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err="1"/>
              <a:t>July</a:t>
            </a:r>
            <a:r>
              <a:rPr lang="de-DE"/>
              <a:t>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Thomas </a:t>
            </a:r>
            <a:r>
              <a:rPr lang="en-GB" err="1"/>
              <a:t>Sandholm</a:t>
            </a:r>
            <a:r>
              <a:rPr lang="en-GB"/>
              <a:t>, </a:t>
            </a:r>
            <a:r>
              <a:rPr lang="en-GB" err="1"/>
              <a:t>CableLabs</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err="1"/>
              <a:t>July</a:t>
            </a:r>
            <a:r>
              <a:rPr lang="de-DE"/>
              <a:t> 2023</a:t>
            </a:r>
            <a:endParaRPr lang="en-GB"/>
          </a:p>
        </p:txBody>
      </p:sp>
      <p:sp>
        <p:nvSpPr>
          <p:cNvPr id="4" name="Footer Placeholder 3"/>
          <p:cNvSpPr>
            <a:spLocks noGrp="1"/>
          </p:cNvSpPr>
          <p:nvPr>
            <p:ph type="ftr" idx="11"/>
          </p:nvPr>
        </p:nvSpPr>
        <p:spPr/>
        <p:txBody>
          <a:bodyPr/>
          <a:lstStyle>
            <a:lvl1pPr>
              <a:defRPr/>
            </a:lvl1pPr>
          </a:lstStyle>
          <a:p>
            <a:r>
              <a:rPr lang="en-GB"/>
              <a:t>Thomas </a:t>
            </a:r>
            <a:r>
              <a:rPr lang="en-GB" err="1"/>
              <a:t>Sandholm</a:t>
            </a:r>
            <a:r>
              <a:rPr lang="en-GB"/>
              <a:t>, </a:t>
            </a:r>
            <a:r>
              <a:rPr lang="en-GB" err="1"/>
              <a:t>CableLabs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err="1"/>
              <a:t>July</a:t>
            </a:r>
            <a:r>
              <a:rPr lang="de-DE"/>
              <a:t> 2023</a:t>
            </a:r>
            <a:endParaRPr lang="en-GB"/>
          </a:p>
        </p:txBody>
      </p:sp>
      <p:sp>
        <p:nvSpPr>
          <p:cNvPr id="3" name="Footer Placeholder 2"/>
          <p:cNvSpPr>
            <a:spLocks noGrp="1"/>
          </p:cNvSpPr>
          <p:nvPr>
            <p:ph type="ftr" idx="11"/>
          </p:nvPr>
        </p:nvSpPr>
        <p:spPr/>
        <p:txBody>
          <a:bodyPr/>
          <a:lstStyle>
            <a:lvl1pPr>
              <a:defRPr/>
            </a:lvl1pPr>
          </a:lstStyle>
          <a:p>
            <a:r>
              <a:rPr lang="en-GB"/>
              <a:t>Thomas </a:t>
            </a:r>
            <a:r>
              <a:rPr lang="en-GB" err="1"/>
              <a:t>Sandholm</a:t>
            </a:r>
            <a:r>
              <a:rPr lang="en-GB"/>
              <a:t>, </a:t>
            </a:r>
            <a:r>
              <a:rPr lang="en-GB" err="1"/>
              <a:t>CableLabs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err="1"/>
              <a:t>July</a:t>
            </a:r>
            <a:r>
              <a:rPr lang="de-DE"/>
              <a:t> 2023</a:t>
            </a:r>
            <a:endParaRPr lang="en-GB"/>
          </a:p>
        </p:txBody>
      </p:sp>
      <p:sp>
        <p:nvSpPr>
          <p:cNvPr id="5" name="Footer Placeholder 4"/>
          <p:cNvSpPr>
            <a:spLocks noGrp="1"/>
          </p:cNvSpPr>
          <p:nvPr>
            <p:ph type="ftr" idx="11"/>
          </p:nvPr>
        </p:nvSpPr>
        <p:spPr/>
        <p:txBody>
          <a:bodyPr/>
          <a:lstStyle>
            <a:lvl1pPr>
              <a:defRPr/>
            </a:lvl1pPr>
          </a:lstStyle>
          <a:p>
            <a:r>
              <a:rPr lang="en-GB"/>
              <a:t>Thomas </a:t>
            </a:r>
            <a:r>
              <a:rPr lang="en-GB" err="1"/>
              <a:t>Sandholm</a:t>
            </a:r>
            <a:r>
              <a:rPr lang="en-GB"/>
              <a:t>, </a:t>
            </a:r>
            <a:r>
              <a:rPr lang="en-GB" err="1"/>
              <a:t>CableLabs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err="1"/>
              <a:t>July</a:t>
            </a:r>
            <a:r>
              <a:rPr lang="de-DE"/>
              <a:t> 2023</a:t>
            </a:r>
            <a:endParaRPr lang="en-GB"/>
          </a:p>
        </p:txBody>
      </p:sp>
      <p:sp>
        <p:nvSpPr>
          <p:cNvPr id="5" name="Footer Placeholder 4"/>
          <p:cNvSpPr>
            <a:spLocks noGrp="1"/>
          </p:cNvSpPr>
          <p:nvPr>
            <p:ph type="ftr" idx="11"/>
          </p:nvPr>
        </p:nvSpPr>
        <p:spPr/>
        <p:txBody>
          <a:bodyPr/>
          <a:lstStyle>
            <a:lvl1pPr>
              <a:defRPr/>
            </a:lvl1pPr>
          </a:lstStyle>
          <a:p>
            <a:r>
              <a:rPr lang="en-GB"/>
              <a:t>Thomas </a:t>
            </a:r>
            <a:r>
              <a:rPr lang="en-GB" err="1"/>
              <a:t>Sandholm</a:t>
            </a:r>
            <a:r>
              <a:rPr lang="en-GB"/>
              <a:t>, </a:t>
            </a:r>
            <a:r>
              <a:rPr lang="en-GB" err="1"/>
              <a:t>CableLabs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dirty="0"/>
              <a:t>July  2023</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Thomas </a:t>
            </a:r>
            <a:r>
              <a:rPr lang="en-GB" err="1"/>
              <a:t>Sandholm</a:t>
            </a:r>
            <a:r>
              <a:rPr lang="en-GB"/>
              <a:t>, </a:t>
            </a:r>
            <a:r>
              <a:rPr lang="en-GB" err="1"/>
              <a:t>CableLabs</a:t>
            </a:r>
            <a:endParaRPr lang="en-GB"/>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800" b="1" i="0" dirty="0">
                <a:solidFill>
                  <a:srgbClr val="000000"/>
                </a:solidFill>
                <a:effectLst/>
                <a:latin typeface="+mn-lt"/>
              </a:rPr>
              <a:t>Doc.: IEEE 802.11-23/1068r0</a:t>
            </a:r>
            <a:endParaRPr kumimoji="0" lang="en-GB" sz="2400" b="1" i="0" u="none" strike="noStrike" kern="1200" cap="none" spc="0" normalizeH="0" baseline="0" noProof="0" dirty="0">
              <a:ln>
                <a:noFill/>
              </a:ln>
              <a:solidFill>
                <a:srgbClr val="000000"/>
              </a:solidFill>
              <a:effectLst/>
              <a:uLnTx/>
              <a:uFillTx/>
              <a:latin typeface="+mn-lt"/>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091-00-0wng-light-communication-for-uhr.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0221-01-0uhr-hybrid-lc-and-rf-in-uhr.pptx" TargetMode="External"/><Relationship Id="rId5" Type="http://schemas.openxmlformats.org/officeDocument/2006/relationships/hyperlink" Target="https://protection.greathorn.com/services/v2/lookupUrl/e38d9c36-8d02-4786-9d90-987345a73ea0/327/49767e9f71b34dc7a8c835ea0a7b9f51b9caac81?domain=mentor.ieee.org&amp;path=/802.11/dcn/19/11-19-1612-01-00bb-multi-band-operation-in-lc-and-hybrid-lc-rf-networks.pptx" TargetMode="External"/><Relationship Id="rId4" Type="http://schemas.openxmlformats.org/officeDocument/2006/relationships/hyperlink" Target="https://mentor.ieee.org/802.11/dcn/18/11-18-1546-03-00bb-discussion-on-the-co-existence-of-802-11bb-with-the-family-of-802-11-standards.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92696"/>
            <a:ext cx="10363200" cy="8572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Experiment Results with Wi-Fi to LC </a:t>
            </a:r>
            <a:br>
              <a:rPr lang="en-US" dirty="0"/>
            </a:br>
            <a:r>
              <a:rPr lang="en-US" dirty="0"/>
              <a:t>Offloading in an Office Environment</a:t>
            </a:r>
          </a:p>
        </p:txBody>
      </p:sp>
      <p:sp>
        <p:nvSpPr>
          <p:cNvPr id="3074" name="Rectangle 2"/>
          <p:cNvSpPr>
            <a:spLocks noGrp="1" noChangeArrowheads="1"/>
          </p:cNvSpPr>
          <p:nvPr>
            <p:ph type="subTitle" idx="1"/>
          </p:nvPr>
        </p:nvSpPr>
        <p:spPr>
          <a:xfrm>
            <a:off x="1828800" y="151259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2023-07-11</a:t>
            </a:r>
          </a:p>
        </p:txBody>
      </p:sp>
      <p:sp>
        <p:nvSpPr>
          <p:cNvPr id="6" name="Date Placeholder 3"/>
          <p:cNvSpPr>
            <a:spLocks noGrp="1"/>
          </p:cNvSpPr>
          <p:nvPr>
            <p:ph type="dt" idx="10"/>
          </p:nvPr>
        </p:nvSpPr>
        <p:spPr/>
        <p:txBody>
          <a:bodyPr/>
          <a:lstStyle/>
          <a:p>
            <a:r>
              <a:rPr lang="en-US" dirty="0"/>
              <a:t>July 2023</a:t>
            </a:r>
          </a:p>
        </p:txBody>
      </p:sp>
      <p:sp>
        <p:nvSpPr>
          <p:cNvPr id="7" name="Footer Placeholder 4"/>
          <p:cNvSpPr>
            <a:spLocks noGrp="1"/>
          </p:cNvSpPr>
          <p:nvPr>
            <p:ph type="ftr" idx="4294967295"/>
          </p:nvPr>
        </p:nvSpPr>
        <p:spPr>
          <a:xfrm>
            <a:off x="7143757" y="6475414"/>
            <a:ext cx="4246027" cy="180975"/>
          </a:xfrm>
        </p:spPr>
        <p:txBody>
          <a:bodyPr/>
          <a:lstStyle/>
          <a:p>
            <a:r>
              <a:rPr lang="en-GB" dirty="0"/>
              <a:t>Thomas Sandholm, CableLabs</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2310639284"/>
              </p:ext>
            </p:extLst>
          </p:nvPr>
        </p:nvGraphicFramePr>
        <p:xfrm>
          <a:off x="1028700" y="2336800"/>
          <a:ext cx="9912350" cy="2605088"/>
        </p:xfrm>
        <a:graphic>
          <a:graphicData uri="http://schemas.openxmlformats.org/presentationml/2006/ole">
            <mc:AlternateContent xmlns:mc="http://schemas.openxmlformats.org/markup-compatibility/2006">
              <mc:Choice xmlns:v="urn:schemas-microsoft-com:vml" Requires="v">
                <p:oleObj name="Document" r:id="rId3" imgW="10439400" imgH="2743200" progId="Word.Document.8">
                  <p:embed/>
                </p:oleObj>
              </mc:Choice>
              <mc:Fallback>
                <p:oleObj name="Document" r:id="rId3" imgW="10439400" imgH="2743200" progId="Word.Document.8">
                  <p:embed/>
                  <p:pic>
                    <p:nvPicPr>
                      <p:cNvPr id="3075" name="Object 3"/>
                      <p:cNvPicPr>
                        <a:picLocks noChangeAspect="1" noChangeArrowheads="1"/>
                      </p:cNvPicPr>
                      <p:nvPr/>
                    </p:nvPicPr>
                    <p:blipFill>
                      <a:blip r:embed="rId4"/>
                      <a:srcRect/>
                      <a:stretch>
                        <a:fillRect/>
                      </a:stretch>
                    </p:blipFill>
                    <p:spPr bwMode="auto">
                      <a:xfrm>
                        <a:off x="1028700" y="2336800"/>
                        <a:ext cx="9912350" cy="260508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685801"/>
            <a:ext cx="10361084" cy="1065213"/>
          </a:xfrm>
        </p:spPr>
        <p:txBody>
          <a:bodyPr/>
          <a:lstStyle/>
          <a:p>
            <a:r>
              <a:rPr lang="en-US" dirty="0"/>
              <a:t>Related Documents</a:t>
            </a:r>
          </a:p>
        </p:txBody>
      </p:sp>
      <p:sp>
        <p:nvSpPr>
          <p:cNvPr id="4" name="Foliennummernplatzhalt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en-GB"/>
              <a:t>Thomas </a:t>
            </a:r>
            <a:r>
              <a:rPr lang="en-GB" err="1"/>
              <a:t>Sandholm</a:t>
            </a:r>
            <a:r>
              <a:rPr lang="en-GB"/>
              <a:t>, </a:t>
            </a:r>
            <a:r>
              <a:rPr lang="en-GB" err="1"/>
              <a:t>CableLabs</a:t>
            </a:r>
            <a:endParaRPr lang="en-GB"/>
          </a:p>
        </p:txBody>
      </p:sp>
      <p:sp>
        <p:nvSpPr>
          <p:cNvPr id="6" name="Datumsplatzhalter 5"/>
          <p:cNvSpPr>
            <a:spLocks noGrp="1"/>
          </p:cNvSpPr>
          <p:nvPr>
            <p:ph type="dt" idx="15"/>
          </p:nvPr>
        </p:nvSpPr>
        <p:spPr/>
        <p:txBody>
          <a:bodyPr/>
          <a:lstStyle/>
          <a:p>
            <a:r>
              <a:rPr lang="en-US"/>
              <a:t>July 2023</a:t>
            </a:r>
          </a:p>
        </p:txBody>
      </p:sp>
      <p:sp>
        <p:nvSpPr>
          <p:cNvPr id="11" name="Rectangle 2"/>
          <p:cNvSpPr>
            <a:spLocks noGrp="1" noChangeArrowheads="1"/>
          </p:cNvSpPr>
          <p:nvPr>
            <p:ph idx="1"/>
          </p:nvPr>
        </p:nvSpPr>
        <p:spPr>
          <a:xfrm>
            <a:off x="914401" y="1772816"/>
            <a:ext cx="10624456" cy="4113213"/>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Light Communication for UHR</a:t>
            </a:r>
            <a:br>
              <a:rPr lang="en-US" dirty="0"/>
            </a:br>
            <a:r>
              <a:rPr lang="en-US" sz="2400" b="0" i="0" u="sng" strike="noStrike" dirty="0">
                <a:solidFill>
                  <a:schemeClr val="tx1"/>
                </a:solidFill>
                <a:effectLst/>
                <a:latin typeface="Calibri" panose="020F0502020204030204" pitchFamily="34" charset="0"/>
                <a:hlinkClick r:id="rId3" tooltip="https://protection.greathorn.com/services/v2/lookupUrl/08ad2997-d797-4548-9539-2235d41fd4c8/327/49767e9f71b34dc7a8c835ea0a7b9f51b9caac81?domain=mentor.ieee.org&amp;path=/802.11/dcn/23/11-23-0091-00-0wng-light-communication-for-uhr.pptx">
                  <a:extLst>
                    <a:ext uri="{A12FA001-AC4F-418D-AE19-62706E023703}">
                      <ahyp:hlinkClr xmlns:ahyp="http://schemas.microsoft.com/office/drawing/2018/hyperlinkcolor" val="tx"/>
                    </a:ext>
                  </a:extLst>
                </a:hlinkClick>
              </a:rPr>
              <a:t>https://mentor.ieee.org/802.11/dcn/23/11-23-0091-00-0wng-light-communication-for-uhr.pptx</a:t>
            </a:r>
            <a:r>
              <a:rPr lang="en-US" sz="2400" b="0" i="0" u="none" strike="noStrike" dirty="0">
                <a:solidFill>
                  <a:schemeClr val="tx1"/>
                </a:solidFill>
                <a:effectLst/>
                <a:latin typeface="Calibri" panose="020F0502020204030204" pitchFamily="34" charset="0"/>
              </a:rPr>
              <a:t> </a:t>
            </a:r>
            <a:endParaRPr lang="en-GB"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Discussion on the Cooperation of 802.11bb with the Family of  802.11 Standards</a:t>
            </a:r>
            <a:br>
              <a:rPr lang="en-GB" dirty="0"/>
            </a:br>
            <a:r>
              <a:rPr lang="en-US" sz="1800" b="0" i="0" strike="noStrike" dirty="0">
                <a:solidFill>
                  <a:schemeClr val="tx1"/>
                </a:solidFill>
                <a:effectLst/>
                <a:latin typeface="Calibri" panose="020F0502020204030204" pitchFamily="34" charset="0"/>
                <a:hlinkClick r:id="rId4" tooltip="https://protection.greathorn.com/services/v2/lookupUrl/f17fcff9-a174-4251-ba94-3965c7097716/327/49767e9f71b34dc7a8c835ea0a7b9f51b9caac81?domain=mentor.ieee.org&amp;path=/802.11/dcn/18/11-18-1546-03-00bb-discussion-on-the-co-existence-of-802-11bb-with-the-family-of-802-11-standards.pptx">
                  <a:extLst>
                    <a:ext uri="{A12FA001-AC4F-418D-AE19-62706E023703}">
                      <ahyp:hlinkClr xmlns:ahyp="http://schemas.microsoft.com/office/drawing/2018/hyperlinkcolor" val="tx"/>
                    </a:ext>
                  </a:extLst>
                </a:hlinkClick>
              </a:rPr>
              <a:t>https://mentor.ieee.org/802.11/dcn/18/11-18-1546-03-00bb-discussion-on-the-co-existence-of-802-11bb-with-the-family-of-802-11-standards.pptx</a:t>
            </a:r>
            <a:r>
              <a:rPr lang="en-US" sz="1800" b="0" i="0" strike="noStrike" dirty="0">
                <a:solidFill>
                  <a:schemeClr val="tx1"/>
                </a:solidFill>
                <a:effectLst/>
                <a:latin typeface="Calibri" panose="020F0502020204030204" pitchFamily="34" charset="0"/>
              </a:rPr>
              <a:t> </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Multi-Band Operation in LC and Hybrid LC/RF Networks</a:t>
            </a:r>
            <a:br>
              <a:rPr lang="en-US" b="0" dirty="0">
                <a:solidFill>
                  <a:schemeClr val="tx1"/>
                </a:solidFill>
                <a:latin typeface="Calibri" panose="020F0502020204030204" pitchFamily="34" charset="0"/>
              </a:rPr>
            </a:br>
            <a:r>
              <a:rPr lang="en-US" sz="1800" b="0" i="0" u="sng" strike="noStrike" dirty="0">
                <a:solidFill>
                  <a:schemeClr val="tx1"/>
                </a:solidFill>
                <a:effectLst/>
                <a:latin typeface="Calibri" panose="020F0502020204030204" pitchFamily="34" charset="0"/>
                <a:hlinkClick r:id="rId5" tooltip="https://protection.greathorn.com/services/v2/lookupUrl/e38d9c36-8d02-4786-9d90-987345a73ea0/327/49767e9f71b34dc7a8c835ea0a7b9f51b9caac81?domain=mentor.ieee.org&amp;path=/802.11/dcn/19/11-19-1612-01-00bb-multi-band-operation-in-lc-and-hybrid-lc-rf-networks.pptx">
                  <a:extLst>
                    <a:ext uri="{A12FA001-AC4F-418D-AE19-62706E023703}">
                      <ahyp:hlinkClr xmlns:ahyp="http://schemas.microsoft.com/office/drawing/2018/hyperlinkcolor" val="tx"/>
                    </a:ext>
                  </a:extLst>
                </a:hlinkClick>
              </a:rPr>
              <a:t>https://mentor.ieee.org/802.11/dcn/19/11-19-1612-01-00bb-multi-band-operation-in-lc-and-hybrid-lc-rf-networks.pptx</a:t>
            </a:r>
            <a:endParaRPr lang="en-US" sz="1800" b="0" dirty="0">
              <a:solidFill>
                <a:schemeClr val="tx1"/>
              </a:solidFill>
              <a:latin typeface="Calibri" panose="020F0502020204030204" pitchFamily="34" charset="0"/>
            </a:endParaRP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Hybrid LC and RF in UHR</a:t>
            </a:r>
            <a:br>
              <a:rPr lang="en-US" dirty="0"/>
            </a:br>
            <a:r>
              <a:rPr lang="en-US" sz="1800" b="0" i="0" u="sng" strike="noStrike" dirty="0">
                <a:solidFill>
                  <a:schemeClr val="tx1"/>
                </a:solidFill>
                <a:effectLst/>
                <a:latin typeface="Calibri" panose="020F0502020204030204" pitchFamily="34" charset="0"/>
                <a:hlinkClick r:id="rId6" tooltip="https://protection.greathorn.com/services/v2/lookupUrl/08df5dd2-9c09-4a3c-88ee-cbf764061536/327/49767e9f71b34dc7a8c835ea0a7b9f51b9caac81?domain=mentor.ieee.org&amp;path=/802.11/dcn/23/11-23-0221-01-0uhr-hybrid-lc-and-rf-in-uhr.pptx">
                  <a:extLst>
                    <a:ext uri="{A12FA001-AC4F-418D-AE19-62706E023703}">
                      <ahyp:hlinkClr xmlns:ahyp="http://schemas.microsoft.com/office/drawing/2018/hyperlinkcolor" val="tx"/>
                    </a:ext>
                  </a:extLst>
                </a:hlinkClick>
              </a:rPr>
              <a:t>https://mentor.ieee.org/802.11/dcn/23/11-23-0221-01-0uhr-hybrid-lc-and-rf-in-uhr.pptx</a:t>
            </a:r>
            <a:r>
              <a:rPr lang="en-US" sz="1800" b="0" i="0" u="none" strike="noStrike" dirty="0">
                <a:solidFill>
                  <a:schemeClr val="tx1"/>
                </a:solidFill>
                <a:effectLst/>
                <a:latin typeface="Calibri" panose="020F0502020204030204" pitchFamily="34" charset="0"/>
              </a:rPr>
              <a:t> </a:t>
            </a:r>
            <a:endParaRPr lang="en-US" sz="1800" dirty="0">
              <a:solidFill>
                <a:schemeClr val="tx1"/>
              </a:solidFill>
            </a:endParaRPr>
          </a:p>
        </p:txBody>
      </p:sp>
    </p:spTree>
    <p:extLst>
      <p:ext uri="{BB962C8B-B14F-4D97-AF65-F5344CB8AC3E}">
        <p14:creationId xmlns:p14="http://schemas.microsoft.com/office/powerpoint/2010/main" val="2677269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685801"/>
            <a:ext cx="10361084" cy="1065213"/>
          </a:xfrm>
        </p:spPr>
        <p:txBody>
          <a:bodyPr/>
          <a:lstStyle/>
          <a:p>
            <a:r>
              <a:rPr lang="en-US" dirty="0"/>
              <a:t>References</a:t>
            </a:r>
          </a:p>
        </p:txBody>
      </p:sp>
      <p:sp>
        <p:nvSpPr>
          <p:cNvPr id="4" name="Foliennummernplatzhalt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en-GB"/>
              <a:t>Thomas </a:t>
            </a:r>
            <a:r>
              <a:rPr lang="en-GB" err="1"/>
              <a:t>Sandholm</a:t>
            </a:r>
            <a:r>
              <a:rPr lang="en-GB"/>
              <a:t>, </a:t>
            </a:r>
            <a:r>
              <a:rPr lang="en-GB" err="1"/>
              <a:t>CableLabs</a:t>
            </a:r>
            <a:endParaRPr lang="en-GB"/>
          </a:p>
        </p:txBody>
      </p:sp>
      <p:sp>
        <p:nvSpPr>
          <p:cNvPr id="6" name="Datumsplatzhalter 5"/>
          <p:cNvSpPr>
            <a:spLocks noGrp="1"/>
          </p:cNvSpPr>
          <p:nvPr>
            <p:ph type="dt" idx="15"/>
          </p:nvPr>
        </p:nvSpPr>
        <p:spPr/>
        <p:txBody>
          <a:bodyPr/>
          <a:lstStyle/>
          <a:p>
            <a:r>
              <a:rPr lang="en-US"/>
              <a:t>July 2023</a:t>
            </a:r>
          </a:p>
        </p:txBody>
      </p:sp>
      <p:sp>
        <p:nvSpPr>
          <p:cNvPr id="8" name="Content Placeholder 7">
            <a:extLst>
              <a:ext uri="{FF2B5EF4-FFF2-40B4-BE49-F238E27FC236}">
                <a16:creationId xmlns:a16="http://schemas.microsoft.com/office/drawing/2014/main" id="{0E3291EA-C833-F082-70AD-D2BBF5F265FA}"/>
              </a:ext>
            </a:extLst>
          </p:cNvPr>
          <p:cNvSpPr>
            <a:spLocks noGrp="1"/>
          </p:cNvSpPr>
          <p:nvPr>
            <p:ph idx="1"/>
          </p:nvPr>
        </p:nvSpPr>
        <p:spPr/>
        <p:txBody>
          <a:bodyPr/>
          <a:lstStyle/>
          <a:p>
            <a:r>
              <a:rPr lang="en-US" sz="2400" b="0" kern="0" dirty="0"/>
              <a:t>[1]	</a:t>
            </a:r>
            <a:r>
              <a:rPr lang="en-US" sz="2400" b="0" i="0" dirty="0" err="1">
                <a:solidFill>
                  <a:srgbClr val="222222"/>
                </a:solidFill>
                <a:effectLst/>
                <a:latin typeface="Arial" panose="020B0604020202020204" pitchFamily="34" charset="0"/>
              </a:rPr>
              <a:t>Sandholm</a:t>
            </a:r>
            <a:r>
              <a:rPr lang="en-US" sz="2400" b="0" i="0" dirty="0">
                <a:solidFill>
                  <a:srgbClr val="222222"/>
                </a:solidFill>
                <a:effectLst/>
                <a:latin typeface="Arial" panose="020B0604020202020204" pitchFamily="34" charset="0"/>
              </a:rPr>
              <a:t>, T., Macaluso, I., &amp; Mukherjee, S. (2023). WHO-IS: Wireless </a:t>
            </a:r>
            <a:r>
              <a:rPr lang="en-US" sz="2400" b="0" i="0" dirty="0" err="1">
                <a:solidFill>
                  <a:srgbClr val="222222"/>
                </a:solidFill>
                <a:effectLst/>
                <a:latin typeface="Arial" panose="020B0604020202020204" pitchFamily="34" charset="0"/>
              </a:rPr>
              <a:t>Hetnet</a:t>
            </a:r>
            <a:r>
              <a:rPr lang="en-US" sz="2400" b="0" i="0" dirty="0">
                <a:solidFill>
                  <a:srgbClr val="222222"/>
                </a:solidFill>
                <a:effectLst/>
                <a:latin typeface="Arial" panose="020B0604020202020204" pitchFamily="34" charset="0"/>
              </a:rPr>
              <a:t> Optimization using Impact Selection. </a:t>
            </a:r>
            <a:r>
              <a:rPr lang="en-US" sz="2400" b="0" i="1" dirty="0" err="1">
                <a:solidFill>
                  <a:srgbClr val="222222"/>
                </a:solidFill>
                <a:effectLst/>
                <a:latin typeface="Arial" panose="020B0604020202020204" pitchFamily="34" charset="0"/>
              </a:rPr>
              <a:t>arXiv</a:t>
            </a:r>
            <a:r>
              <a:rPr lang="en-US" sz="2400" b="0" i="1" dirty="0">
                <a:solidFill>
                  <a:srgbClr val="222222"/>
                </a:solidFill>
                <a:effectLst/>
                <a:latin typeface="Arial" panose="020B0604020202020204" pitchFamily="34" charset="0"/>
              </a:rPr>
              <a:t> preprint arXiv:2306.03049</a:t>
            </a:r>
            <a:r>
              <a:rPr lang="en-US" sz="2400" b="0" i="0" dirty="0">
                <a:solidFill>
                  <a:srgbClr val="222222"/>
                </a:solidFill>
                <a:effectLst/>
                <a:latin typeface="Arial" panose="020B0604020202020204" pitchFamily="34" charset="0"/>
              </a:rPr>
              <a:t>.</a:t>
            </a:r>
            <a:endParaRPr lang="de-DE" sz="2400" b="0" dirty="0">
              <a:solidFill>
                <a:schemeClr val="tx1"/>
              </a:solidFill>
            </a:endParaRPr>
          </a:p>
          <a:p>
            <a:r>
              <a:rPr lang="en-US" b="0" dirty="0"/>
              <a:t>[2] </a:t>
            </a:r>
            <a:r>
              <a:rPr lang="en-US" sz="2400" b="0" i="0" dirty="0" err="1">
                <a:solidFill>
                  <a:srgbClr val="222222"/>
                </a:solidFill>
                <a:effectLst/>
                <a:latin typeface="Arial" panose="020B0604020202020204" pitchFamily="34" charset="0"/>
              </a:rPr>
              <a:t>Sandholm</a:t>
            </a:r>
            <a:r>
              <a:rPr lang="en-US" sz="2400" b="0" i="0" dirty="0">
                <a:solidFill>
                  <a:srgbClr val="222222"/>
                </a:solidFill>
                <a:effectLst/>
                <a:latin typeface="Arial" panose="020B0604020202020204" pitchFamily="34" charset="0"/>
              </a:rPr>
              <a:t>, T., &amp; Mukherjee, S. (2021). MASS: Mobile Autonomous Station Simulation. </a:t>
            </a:r>
            <a:r>
              <a:rPr lang="en-US" sz="2400" b="0" i="1" dirty="0" err="1">
                <a:solidFill>
                  <a:srgbClr val="222222"/>
                </a:solidFill>
                <a:effectLst/>
                <a:latin typeface="Arial" panose="020B0604020202020204" pitchFamily="34" charset="0"/>
              </a:rPr>
              <a:t>arXiv</a:t>
            </a:r>
            <a:r>
              <a:rPr lang="en-US" sz="2400" b="0" i="1" dirty="0">
                <a:solidFill>
                  <a:srgbClr val="222222"/>
                </a:solidFill>
                <a:effectLst/>
                <a:latin typeface="Arial" panose="020B0604020202020204" pitchFamily="34" charset="0"/>
              </a:rPr>
              <a:t> preprint arXiv:2111.09161</a:t>
            </a:r>
            <a:r>
              <a:rPr lang="en-US" sz="2400" b="0" i="0" dirty="0">
                <a:solidFill>
                  <a:srgbClr val="222222"/>
                </a:solidFill>
                <a:effectLst/>
                <a:latin typeface="Arial" panose="020B0604020202020204" pitchFamily="34" charset="0"/>
              </a:rPr>
              <a:t>.</a:t>
            </a:r>
          </a:p>
          <a:p>
            <a:endParaRPr lang="en-US" dirty="0"/>
          </a:p>
        </p:txBody>
      </p:sp>
    </p:spTree>
    <p:extLst>
      <p:ext uri="{BB962C8B-B14F-4D97-AF65-F5344CB8AC3E}">
        <p14:creationId xmlns:p14="http://schemas.microsoft.com/office/powerpoint/2010/main" val="1201980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experiment results using </a:t>
            </a:r>
            <a:r>
              <a:rPr lang="en-GB" dirty="0">
                <a:solidFill>
                  <a:schemeClr val="tx1"/>
                </a:solidFill>
              </a:rPr>
              <a:t>light communications (LC)</a:t>
            </a:r>
            <a:r>
              <a:rPr lang="en-GB" dirty="0">
                <a:solidFill>
                  <a:srgbClr val="FF0000"/>
                </a:solidFill>
              </a:rPr>
              <a:t> </a:t>
            </a:r>
            <a:r>
              <a:rPr lang="en-GB" dirty="0"/>
              <a:t>hardware together with a Wi-Fi access point.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experiment examines the air utilization effects when applying ML-driven, adaptive offloading to LC in an Enterprise office cubicle setting.</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results show that significant network KPI benefits can be obtained by learning which devices are best to offload.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Thomas </a:t>
            </a:r>
            <a:r>
              <a:rPr lang="en-GB" err="1"/>
              <a:t>Sandholm</a:t>
            </a:r>
            <a:r>
              <a:rPr lang="en-GB"/>
              <a:t>, </a:t>
            </a:r>
            <a:r>
              <a:rPr lang="en-GB" err="1"/>
              <a:t>CableLabs</a:t>
            </a:r>
            <a:endParaRPr lang="en-GB"/>
          </a:p>
        </p:txBody>
      </p:sp>
      <p:sp>
        <p:nvSpPr>
          <p:cNvPr id="4" name="Date Placeholder 3"/>
          <p:cNvSpPr>
            <a:spLocks noGrp="1"/>
          </p:cNvSpPr>
          <p:nvPr>
            <p:ph type="dt" idx="15"/>
          </p:nvPr>
        </p:nvSpPr>
        <p:spPr/>
        <p:txBody>
          <a:bodyPr/>
          <a:lstStyle/>
          <a:p>
            <a:r>
              <a:rPr lang="en-US"/>
              <a:t>July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7F071C-5E62-60F2-5350-FC6B0E5FB6DC}"/>
              </a:ext>
            </a:extLst>
          </p:cNvPr>
          <p:cNvSpPr>
            <a:spLocks noGrp="1"/>
          </p:cNvSpPr>
          <p:nvPr>
            <p:ph idx="1"/>
          </p:nvPr>
        </p:nvSpPr>
        <p:spPr/>
        <p:txBody>
          <a:bodyPr/>
          <a:lstStyle/>
          <a:p>
            <a:r>
              <a:rPr lang="en-US" sz="1800" b="1" dirty="0">
                <a:effectLst/>
                <a:latin typeface="TimesNewRomanPS"/>
              </a:rPr>
              <a:t>	This presentation should be considered as the personal views of the presenters not as a formal position, explanation, or interpretation of IEEE. </a:t>
            </a:r>
          </a:p>
          <a:p>
            <a:endParaRPr lang="en-US" dirty="0">
              <a:effectLst/>
            </a:endParaRPr>
          </a:p>
          <a:p>
            <a:r>
              <a:rPr lang="en-US" sz="1800" b="1" dirty="0">
                <a:effectLst/>
                <a:latin typeface="TimesNewRomanPS"/>
              </a:rPr>
              <a:t>	Per IEEE-SA Standards Board Bylaws, August 2020: </a:t>
            </a:r>
            <a:r>
              <a:rPr lang="en-US" sz="1800" b="0" i="1" dirty="0">
                <a:effectLst/>
                <a:latin typeface="TimesNewRomanPS"/>
              </a:rPr>
              <a:t>At lectures, symposia, seminars, or educational courses, an individual presenting information on IEEE standards shall make it clear that his or her views should be considered the personal views of that individual rather than the formal position of IEEE. </a:t>
            </a:r>
            <a:endParaRPr lang="en-US" b="0" dirty="0">
              <a:effectLst/>
            </a:endParaRPr>
          </a:p>
          <a:p>
            <a:endParaRPr lang="en-US" dirty="0"/>
          </a:p>
        </p:txBody>
      </p:sp>
      <p:sp>
        <p:nvSpPr>
          <p:cNvPr id="3" name="Slide Number Placeholder 2">
            <a:extLst>
              <a:ext uri="{FF2B5EF4-FFF2-40B4-BE49-F238E27FC236}">
                <a16:creationId xmlns:a16="http://schemas.microsoft.com/office/drawing/2014/main" id="{73119EE2-4F06-C59A-4DCB-69B542D801BA}"/>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4" name="Footer Placeholder 3">
            <a:extLst>
              <a:ext uri="{FF2B5EF4-FFF2-40B4-BE49-F238E27FC236}">
                <a16:creationId xmlns:a16="http://schemas.microsoft.com/office/drawing/2014/main" id="{270AF0F3-3ACA-5803-6191-3ED52FCC6E90}"/>
              </a:ext>
            </a:extLst>
          </p:cNvPr>
          <p:cNvSpPr>
            <a:spLocks noGrp="1"/>
          </p:cNvSpPr>
          <p:nvPr>
            <p:ph type="ftr" idx="14"/>
          </p:nvPr>
        </p:nvSpPr>
        <p:spPr/>
        <p:txBody>
          <a:bodyPr/>
          <a:lstStyle/>
          <a:p>
            <a:r>
              <a:rPr lang="en-GB"/>
              <a:t>Thomas Sandholm, CableLabs</a:t>
            </a:r>
          </a:p>
        </p:txBody>
      </p:sp>
      <p:sp>
        <p:nvSpPr>
          <p:cNvPr id="5" name="Date Placeholder 4">
            <a:extLst>
              <a:ext uri="{FF2B5EF4-FFF2-40B4-BE49-F238E27FC236}">
                <a16:creationId xmlns:a16="http://schemas.microsoft.com/office/drawing/2014/main" id="{DFEF77D8-4370-2D55-FCF1-2D564857D6CB}"/>
              </a:ext>
            </a:extLst>
          </p:cNvPr>
          <p:cNvSpPr>
            <a:spLocks noGrp="1"/>
          </p:cNvSpPr>
          <p:nvPr>
            <p:ph type="dt" idx="15"/>
          </p:nvPr>
        </p:nvSpPr>
        <p:spPr/>
        <p:txBody>
          <a:bodyPr/>
          <a:lstStyle/>
          <a:p>
            <a:r>
              <a:rPr lang="en-US"/>
              <a:t>July 2023</a:t>
            </a:r>
          </a:p>
        </p:txBody>
      </p:sp>
      <p:sp>
        <p:nvSpPr>
          <p:cNvPr id="6" name="Title 5">
            <a:extLst>
              <a:ext uri="{FF2B5EF4-FFF2-40B4-BE49-F238E27FC236}">
                <a16:creationId xmlns:a16="http://schemas.microsoft.com/office/drawing/2014/main" id="{DF3D3660-DBC6-6518-F363-70691007666F}"/>
              </a:ext>
            </a:extLst>
          </p:cNvPr>
          <p:cNvSpPr>
            <a:spLocks noGrp="1"/>
          </p:cNvSpPr>
          <p:nvPr>
            <p:ph type="title"/>
          </p:nvPr>
        </p:nvSpPr>
        <p:spPr/>
        <p:txBody>
          <a:bodyPr/>
          <a:lstStyle/>
          <a:p>
            <a:r>
              <a:rPr lang="en-US" dirty="0"/>
              <a:t>Disclaimer</a:t>
            </a:r>
          </a:p>
        </p:txBody>
      </p:sp>
    </p:spTree>
    <p:extLst>
      <p:ext uri="{BB962C8B-B14F-4D97-AF65-F5344CB8AC3E}">
        <p14:creationId xmlns:p14="http://schemas.microsoft.com/office/powerpoint/2010/main" val="154745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Use Case</a:t>
            </a:r>
          </a:p>
        </p:txBody>
      </p:sp>
      <p:sp>
        <p:nvSpPr>
          <p:cNvPr id="5122" name="Rectangle 2"/>
          <p:cNvSpPr>
            <a:spLocks noGrp="1" noChangeArrowheads="1"/>
          </p:cNvSpPr>
          <p:nvPr>
            <p:ph idx="1"/>
          </p:nvPr>
        </p:nvSpPr>
        <p:spPr>
          <a:ln/>
        </p:spPr>
        <p:txBody>
          <a:bodyPr/>
          <a:lstStyle/>
          <a:p>
            <a:pPr marL="340995" indent="-34099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Allow users in an office cubicle environment to switch to </a:t>
            </a:r>
            <a:r>
              <a:rPr lang="en-US" b="0" dirty="0">
                <a:solidFill>
                  <a:schemeClr val="tx1"/>
                </a:solidFill>
              </a:rPr>
              <a:t>LC</a:t>
            </a:r>
            <a:r>
              <a:rPr lang="en-US" b="0" dirty="0"/>
              <a:t> when Wi-Fi is congested.</a:t>
            </a:r>
          </a:p>
          <a:p>
            <a:pPr marL="340995" indent="-34099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A new controller-based algorithm for offloading from Wi-Fi to</a:t>
            </a:r>
            <a:r>
              <a:rPr lang="en-US" b="0" dirty="0">
                <a:solidFill>
                  <a:schemeClr val="tx1"/>
                </a:solidFill>
              </a:rPr>
              <a:t> LC </a:t>
            </a:r>
            <a:r>
              <a:rPr lang="en-US" b="0" dirty="0"/>
              <a:t>is motivated, proposed, and evaluated in [1].</a:t>
            </a:r>
            <a:endParaRPr lang="en-US" dirty="0"/>
          </a:p>
          <a:p>
            <a:pPr marL="340995" indent="-34099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The basic idea is to predict the best device to offload for Wi-Fi network KPI and then steer the </a:t>
            </a:r>
            <a:r>
              <a:rPr lang="en-US" b="0" dirty="0">
                <a:solidFill>
                  <a:schemeClr val="tx1"/>
                </a:solidFill>
              </a:rPr>
              <a:t>LC</a:t>
            </a:r>
            <a:r>
              <a:rPr lang="en-US" b="0" dirty="0"/>
              <a:t> AP antenna to that device and move it from Wi-Fi to </a:t>
            </a:r>
            <a:r>
              <a:rPr lang="en-US" b="0" dirty="0">
                <a:solidFill>
                  <a:schemeClr val="tx1"/>
                </a:solidFill>
              </a:rPr>
              <a:t>LC</a:t>
            </a:r>
            <a:r>
              <a:rPr lang="en-US" b="0" dirty="0"/>
              <a:t>.</a:t>
            </a:r>
            <a:endParaRPr lang="en-US" b="0" dirty="0">
              <a:cs typeface="Times New Roman"/>
            </a:endParaRPr>
          </a:p>
          <a:p>
            <a:pPr marL="340995" indent="-34099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We train an ML-NN model to predict KPI for candidate offloading decisions.</a:t>
            </a:r>
          </a:p>
          <a:p>
            <a:pPr marL="340995" indent="-34099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cs typeface="Times New Roman"/>
              </a:rPr>
              <a:t>Experiment workloads are produced by GANs (Generative Adversarial Network)  trained with [2].</a:t>
            </a:r>
          </a:p>
          <a:p>
            <a:pPr marL="340995" indent="-34099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b="0" dirty="0">
              <a:cs typeface="Times New Roman"/>
            </a:endParaRPr>
          </a:p>
          <a:p>
            <a:pPr marL="340995" indent="-34099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400" b="0" dirty="0">
              <a:cs typeface="Times New Roman"/>
            </a:endParaRP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t>Thomas </a:t>
            </a:r>
            <a:r>
              <a:rPr lang="en-GB" err="1"/>
              <a:t>Sandholm</a:t>
            </a:r>
            <a:r>
              <a:rPr lang="en-GB"/>
              <a:t>, </a:t>
            </a:r>
            <a:r>
              <a:rPr lang="en-GB" err="1"/>
              <a:t>CableLabs</a:t>
            </a:r>
            <a:endParaRPr lang="en-GB"/>
          </a:p>
        </p:txBody>
      </p:sp>
      <p:sp>
        <p:nvSpPr>
          <p:cNvPr id="4" name="Date Placeholder 3"/>
          <p:cNvSpPr>
            <a:spLocks noGrp="1"/>
          </p:cNvSpPr>
          <p:nvPr>
            <p:ph type="dt" idx="15"/>
          </p:nvPr>
        </p:nvSpPr>
        <p:spPr/>
        <p:txBody>
          <a:bodyPr/>
          <a:lstStyle/>
          <a:p>
            <a:r>
              <a:rPr lang="en-US"/>
              <a:t>July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Neural Network Model</a:t>
            </a:r>
          </a:p>
        </p:txBody>
      </p:sp>
      <p:sp>
        <p:nvSpPr>
          <p:cNvPr id="5122" name="Rectangle 2"/>
          <p:cNvSpPr>
            <a:spLocks noGrp="1" noChangeArrowheads="1"/>
          </p:cNvSpPr>
          <p:nvPr>
            <p:ph idx="1"/>
          </p:nvPr>
        </p:nvSpPr>
        <p:spPr>
          <a:ln/>
        </p:spPr>
        <p:txBody>
          <a:bodyPr/>
          <a:lstStyle/>
          <a:p>
            <a:pPr marL="340995" indent="-34099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Input: Concatenated vector of Wi-Fi and </a:t>
            </a:r>
            <a:r>
              <a:rPr lang="en-US" b="0" dirty="0">
                <a:solidFill>
                  <a:schemeClr val="tx1"/>
                </a:solidFill>
              </a:rPr>
              <a:t>LC </a:t>
            </a:r>
            <a:r>
              <a:rPr lang="en-US" b="0" dirty="0"/>
              <a:t>traffic statistics of STA offloading candidates and </a:t>
            </a:r>
            <a:r>
              <a:rPr lang="en-US" b="0" dirty="0">
                <a:solidFill>
                  <a:schemeClr val="tx1"/>
                </a:solidFill>
              </a:rPr>
              <a:t>LC</a:t>
            </a:r>
            <a:r>
              <a:rPr lang="en-US" b="0" dirty="0"/>
              <a:t> antenna position</a:t>
            </a:r>
          </a:p>
          <a:p>
            <a:pPr marL="741045" lvl="1" indent="-34099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Wi-Fi statistics vector for each STA and each direction (upload/download) is defined as the </a:t>
            </a:r>
            <a:r>
              <a:rPr lang="en-US" dirty="0" err="1"/>
              <a:t>softmax</a:t>
            </a:r>
            <a:r>
              <a:rPr lang="en-US" dirty="0"/>
              <a:t> operation over the vector of (normalized) traffic loads to each AP, where: </a:t>
            </a:r>
          </a:p>
          <a:p>
            <a:pPr marL="741045" lvl="1" indent="-34099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Each entry in the (normalized) traffic loads vector is normalized with respect to the maximum traffic load to that AP, and therefore takes a value between 0 and 1</a:t>
            </a:r>
            <a:endParaRPr lang="en-US" b="0" dirty="0"/>
          </a:p>
          <a:p>
            <a:pPr marL="340995" indent="-34099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Output: KPI prediction (for the input </a:t>
            </a:r>
            <a:r>
              <a:rPr lang="en-US" b="0" dirty="0">
                <a:solidFill>
                  <a:schemeClr val="tx1"/>
                </a:solidFill>
              </a:rPr>
              <a:t>LC </a:t>
            </a:r>
            <a:r>
              <a:rPr lang="en-US" b="0" dirty="0"/>
              <a:t>antenna position)</a:t>
            </a:r>
          </a:p>
          <a:p>
            <a:pPr marL="340995" indent="-34099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Neural network architecture: fully-connected regression model with single hidden layer with 12 </a:t>
            </a:r>
            <a:r>
              <a:rPr lang="en-US" b="0" dirty="0" err="1"/>
              <a:t>ReLU</a:t>
            </a:r>
            <a:r>
              <a:rPr lang="en-US" b="0" dirty="0"/>
              <a:t> nodes</a:t>
            </a:r>
            <a:endParaRPr lang="en-US" b="0" dirty="0">
              <a:cs typeface="Times New Roman"/>
            </a:endParaRP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400" b="0" dirty="0">
              <a:cs typeface="Times New Roman"/>
            </a:endParaRP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a:t>Thomas </a:t>
            </a:r>
            <a:r>
              <a:rPr lang="en-GB" err="1"/>
              <a:t>Sandholm</a:t>
            </a:r>
            <a:r>
              <a:rPr lang="en-GB"/>
              <a:t>, </a:t>
            </a:r>
            <a:r>
              <a:rPr lang="en-GB" err="1"/>
              <a:t>CableLabs</a:t>
            </a:r>
            <a:endParaRPr lang="en-GB"/>
          </a:p>
        </p:txBody>
      </p:sp>
      <p:sp>
        <p:nvSpPr>
          <p:cNvPr id="4" name="Date Placeholder 3"/>
          <p:cNvSpPr>
            <a:spLocks noGrp="1"/>
          </p:cNvSpPr>
          <p:nvPr>
            <p:ph type="dt" idx="15"/>
          </p:nvPr>
        </p:nvSpPr>
        <p:spPr/>
        <p:txBody>
          <a:bodyPr/>
          <a:lstStyle/>
          <a:p>
            <a:r>
              <a:rPr lang="en-US"/>
              <a:t>July 2023</a:t>
            </a:r>
          </a:p>
        </p:txBody>
      </p:sp>
    </p:spTree>
    <p:extLst>
      <p:ext uri="{BB962C8B-B14F-4D97-AF65-F5344CB8AC3E}">
        <p14:creationId xmlns:p14="http://schemas.microsoft.com/office/powerpoint/2010/main" val="2382754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A picture containing diagram, line, screenshot&#10;&#10;Description automatically generated">
            <a:extLst>
              <a:ext uri="{FF2B5EF4-FFF2-40B4-BE49-F238E27FC236}">
                <a16:creationId xmlns:a16="http://schemas.microsoft.com/office/drawing/2014/main" id="{51775BE3-52BF-BF88-2B05-A5C7F026D8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3318" y="1526870"/>
            <a:ext cx="6089619" cy="3425410"/>
          </a:xfrm>
          <a:prstGeom prst="rect">
            <a:avLst/>
          </a:prstGeom>
        </p:spPr>
      </p:pic>
      <p:sp>
        <p:nvSpPr>
          <p:cNvPr id="2" name="Titel 1"/>
          <p:cNvSpPr>
            <a:spLocks noGrp="1"/>
          </p:cNvSpPr>
          <p:nvPr>
            <p:ph type="title"/>
          </p:nvPr>
        </p:nvSpPr>
        <p:spPr>
          <a:xfrm>
            <a:off x="2767914" y="606425"/>
            <a:ext cx="10361084" cy="1065213"/>
          </a:xfrm>
        </p:spPr>
        <p:txBody>
          <a:bodyPr/>
          <a:lstStyle/>
          <a:p>
            <a:r>
              <a:rPr lang="de-DE" dirty="0"/>
              <a:t>Setup</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ußzeilenplatzhalter 4"/>
          <p:cNvSpPr>
            <a:spLocks noGrp="1"/>
          </p:cNvSpPr>
          <p:nvPr>
            <p:ph type="ftr" idx="14"/>
          </p:nvPr>
        </p:nvSpPr>
        <p:spPr/>
        <p:txBody>
          <a:bodyPr/>
          <a:lstStyle/>
          <a:p>
            <a:r>
              <a:rPr lang="en-GB"/>
              <a:t>Thomas </a:t>
            </a:r>
            <a:r>
              <a:rPr lang="en-GB" err="1"/>
              <a:t>Sandholm</a:t>
            </a:r>
            <a:r>
              <a:rPr lang="en-GB"/>
              <a:t>, </a:t>
            </a:r>
            <a:r>
              <a:rPr lang="en-GB" err="1"/>
              <a:t>CableLabs</a:t>
            </a:r>
            <a:endParaRPr lang="en-GB"/>
          </a:p>
        </p:txBody>
      </p:sp>
      <p:sp>
        <p:nvSpPr>
          <p:cNvPr id="6" name="Datumsplatzhalter 5"/>
          <p:cNvSpPr>
            <a:spLocks noGrp="1"/>
          </p:cNvSpPr>
          <p:nvPr>
            <p:ph type="dt" idx="15"/>
          </p:nvPr>
        </p:nvSpPr>
        <p:spPr/>
        <p:txBody>
          <a:bodyPr/>
          <a:lstStyle/>
          <a:p>
            <a:r>
              <a:rPr lang="en-US"/>
              <a:t>July 2023</a:t>
            </a:r>
          </a:p>
        </p:txBody>
      </p:sp>
      <p:pic>
        <p:nvPicPr>
          <p:cNvPr id="10" name="Picture 9" descr="A picture containing furniture, design, table&#10;&#10;Description automatically generated">
            <a:extLst>
              <a:ext uri="{FF2B5EF4-FFF2-40B4-BE49-F238E27FC236}">
                <a16:creationId xmlns:a16="http://schemas.microsoft.com/office/drawing/2014/main" id="{12382A36-16BF-EB5F-5C49-A9A22FF1C941}"/>
              </a:ext>
            </a:extLst>
          </p:cNvPr>
          <p:cNvPicPr>
            <a:picLocks noChangeAspect="1"/>
          </p:cNvPicPr>
          <p:nvPr/>
        </p:nvPicPr>
        <p:blipFill rotWithShape="1">
          <a:blip r:embed="rId3">
            <a:extLst>
              <a:ext uri="{28A0092B-C50C-407E-A947-70E740481C1C}">
                <a14:useLocalDpi xmlns:a14="http://schemas.microsoft.com/office/drawing/2010/main" val="0"/>
              </a:ext>
            </a:extLst>
          </a:blip>
          <a:srcRect l="20724" r="5543"/>
          <a:stretch/>
        </p:blipFill>
        <p:spPr>
          <a:xfrm>
            <a:off x="309063" y="1052735"/>
            <a:ext cx="5980526" cy="4562461"/>
          </a:xfrm>
          <a:prstGeom prst="rect">
            <a:avLst/>
          </a:prstGeom>
        </p:spPr>
      </p:pic>
      <p:pic>
        <p:nvPicPr>
          <p:cNvPr id="12" name="Picture 11" descr="A picture containing wall, indoor, light&#10;&#10;Description automatically generated">
            <a:extLst>
              <a:ext uri="{FF2B5EF4-FFF2-40B4-BE49-F238E27FC236}">
                <a16:creationId xmlns:a16="http://schemas.microsoft.com/office/drawing/2014/main" id="{DE9BADBA-159B-34CD-D21D-B750942AB43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22027" y="5127779"/>
            <a:ext cx="1146824" cy="1092396"/>
          </a:xfrm>
          <a:prstGeom prst="rect">
            <a:avLst/>
          </a:prstGeom>
        </p:spPr>
      </p:pic>
      <p:pic>
        <p:nvPicPr>
          <p:cNvPr id="14" name="Picture 13" descr="A picture containing electronics, gadget, cable, text&#10;&#10;Description automatically generated">
            <a:extLst>
              <a:ext uri="{FF2B5EF4-FFF2-40B4-BE49-F238E27FC236}">
                <a16:creationId xmlns:a16="http://schemas.microsoft.com/office/drawing/2014/main" id="{C9AD325D-EE31-28CF-D540-58191C7A931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33505" y="5127779"/>
            <a:ext cx="3350514" cy="1074788"/>
          </a:xfrm>
          <a:prstGeom prst="rect">
            <a:avLst/>
          </a:prstGeom>
        </p:spPr>
      </p:pic>
      <p:pic>
        <p:nvPicPr>
          <p:cNvPr id="9" name="Picture 8" descr="A picture containing electronics, indoor, device, turntable&#10;&#10;Description automatically generated">
            <a:extLst>
              <a:ext uri="{FF2B5EF4-FFF2-40B4-BE49-F238E27FC236}">
                <a16:creationId xmlns:a16="http://schemas.microsoft.com/office/drawing/2014/main" id="{EFAAF9DB-1920-7E29-5C44-F6C00B2D840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13077" r="19158" b="8007"/>
          <a:stretch/>
        </p:blipFill>
        <p:spPr>
          <a:xfrm>
            <a:off x="10565063" y="5167649"/>
            <a:ext cx="1420844" cy="1040250"/>
          </a:xfrm>
          <a:prstGeom prst="rect">
            <a:avLst/>
          </a:prstGeom>
        </p:spPr>
      </p:pic>
    </p:spTree>
    <p:extLst>
      <p:ext uri="{BB962C8B-B14F-4D97-AF65-F5344CB8AC3E}">
        <p14:creationId xmlns:p14="http://schemas.microsoft.com/office/powerpoint/2010/main" val="4181800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A picture containing text, line, diagram, screenshot&#10;&#10;Description automatically generated">
            <a:extLst>
              <a:ext uri="{FF2B5EF4-FFF2-40B4-BE49-F238E27FC236}">
                <a16:creationId xmlns:a16="http://schemas.microsoft.com/office/drawing/2014/main" id="{CDD14C60-4812-CD7B-2342-0F2E57B167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64398" y="1824103"/>
            <a:ext cx="6727602" cy="3784277"/>
          </a:xfrm>
          <a:prstGeom prst="rect">
            <a:avLst/>
          </a:prstGeom>
        </p:spPr>
      </p:pic>
      <p:sp>
        <p:nvSpPr>
          <p:cNvPr id="2" name="Titel 1"/>
          <p:cNvSpPr>
            <a:spLocks noGrp="1"/>
          </p:cNvSpPr>
          <p:nvPr>
            <p:ph type="title"/>
          </p:nvPr>
        </p:nvSpPr>
        <p:spPr>
          <a:xfrm>
            <a:off x="914401" y="685801"/>
            <a:ext cx="10361084" cy="1065213"/>
          </a:xfrm>
        </p:spPr>
        <p:txBody>
          <a:bodyPr/>
          <a:lstStyle/>
          <a:p>
            <a:r>
              <a:rPr lang="de-DE"/>
              <a:t>Setup</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ußzeilenplatzhalter 4"/>
          <p:cNvSpPr>
            <a:spLocks noGrp="1"/>
          </p:cNvSpPr>
          <p:nvPr>
            <p:ph type="ftr" idx="14"/>
          </p:nvPr>
        </p:nvSpPr>
        <p:spPr/>
        <p:txBody>
          <a:bodyPr/>
          <a:lstStyle/>
          <a:p>
            <a:r>
              <a:rPr lang="en-GB"/>
              <a:t>Thomas </a:t>
            </a:r>
            <a:r>
              <a:rPr lang="en-GB" err="1"/>
              <a:t>Sandholm</a:t>
            </a:r>
            <a:r>
              <a:rPr lang="en-GB"/>
              <a:t>, </a:t>
            </a:r>
            <a:r>
              <a:rPr lang="en-GB" err="1"/>
              <a:t>CableLabs</a:t>
            </a:r>
            <a:endParaRPr lang="en-GB"/>
          </a:p>
        </p:txBody>
      </p:sp>
      <p:sp>
        <p:nvSpPr>
          <p:cNvPr id="6" name="Datumsplatzhalter 5"/>
          <p:cNvSpPr>
            <a:spLocks noGrp="1"/>
          </p:cNvSpPr>
          <p:nvPr>
            <p:ph type="dt" idx="15"/>
          </p:nvPr>
        </p:nvSpPr>
        <p:spPr/>
        <p:txBody>
          <a:bodyPr/>
          <a:lstStyle/>
          <a:p>
            <a:r>
              <a:rPr lang="en-US"/>
              <a:t>July 2023</a:t>
            </a:r>
          </a:p>
        </p:txBody>
      </p:sp>
      <p:pic>
        <p:nvPicPr>
          <p:cNvPr id="18" name="Picture 17" descr="A diagram of a network&#10;&#10;Description automatically generated with low confidence">
            <a:extLst>
              <a:ext uri="{FF2B5EF4-FFF2-40B4-BE49-F238E27FC236}">
                <a16:creationId xmlns:a16="http://schemas.microsoft.com/office/drawing/2014/main" id="{84A65298-0AF2-B78F-7FBA-2491AF251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2887" y="2003388"/>
            <a:ext cx="5379227" cy="3025816"/>
          </a:xfrm>
          <a:prstGeom prst="rect">
            <a:avLst/>
          </a:prstGeom>
        </p:spPr>
      </p:pic>
    </p:spTree>
    <p:extLst>
      <p:ext uri="{BB962C8B-B14F-4D97-AF65-F5344CB8AC3E}">
        <p14:creationId xmlns:p14="http://schemas.microsoft.com/office/powerpoint/2010/main" val="3392989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picture containing text, screenshot, diagram, plot&#10;&#10;Description automatically generated">
            <a:extLst>
              <a:ext uri="{FF2B5EF4-FFF2-40B4-BE49-F238E27FC236}">
                <a16:creationId xmlns:a16="http://schemas.microsoft.com/office/drawing/2014/main" id="{622F455F-4D74-E479-B74C-7B6BD93B00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0874" y="2076242"/>
            <a:ext cx="4449102" cy="4449102"/>
          </a:xfrm>
          <a:prstGeom prst="rect">
            <a:avLst/>
          </a:prstGeom>
        </p:spPr>
      </p:pic>
      <p:pic>
        <p:nvPicPr>
          <p:cNvPr id="9" name="Picture 8" descr="A picture containing text, diagram, plot, line&#10;&#10;Description automatically generated">
            <a:extLst>
              <a:ext uri="{FF2B5EF4-FFF2-40B4-BE49-F238E27FC236}">
                <a16:creationId xmlns:a16="http://schemas.microsoft.com/office/drawing/2014/main" id="{F0BE8C0F-4B04-D5C9-D4D4-3D0A84CC46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44" y="707595"/>
            <a:ext cx="3834364" cy="3834364"/>
          </a:xfrm>
          <a:prstGeom prst="rect">
            <a:avLst/>
          </a:prstGeom>
        </p:spPr>
      </p:pic>
      <p:sp>
        <p:nvSpPr>
          <p:cNvPr id="2" name="Titel 1"/>
          <p:cNvSpPr>
            <a:spLocks noGrp="1"/>
          </p:cNvSpPr>
          <p:nvPr>
            <p:ph type="title"/>
          </p:nvPr>
        </p:nvSpPr>
        <p:spPr>
          <a:xfrm>
            <a:off x="936736" y="403131"/>
            <a:ext cx="10361084" cy="1065213"/>
          </a:xfrm>
        </p:spPr>
        <p:txBody>
          <a:bodyPr/>
          <a:lstStyle/>
          <a:p>
            <a:r>
              <a:rPr lang="en-US" dirty="0"/>
              <a:t>Experiment Results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ußzeilenplatzhalter 4"/>
          <p:cNvSpPr>
            <a:spLocks noGrp="1"/>
          </p:cNvSpPr>
          <p:nvPr>
            <p:ph type="ftr" idx="14"/>
          </p:nvPr>
        </p:nvSpPr>
        <p:spPr/>
        <p:txBody>
          <a:bodyPr/>
          <a:lstStyle/>
          <a:p>
            <a:r>
              <a:rPr lang="en-GB"/>
              <a:t>Thomas </a:t>
            </a:r>
            <a:r>
              <a:rPr lang="en-GB" err="1"/>
              <a:t>Sandholm</a:t>
            </a:r>
            <a:r>
              <a:rPr lang="en-GB"/>
              <a:t>, </a:t>
            </a:r>
            <a:r>
              <a:rPr lang="en-GB" err="1"/>
              <a:t>CableLabs</a:t>
            </a:r>
            <a:endParaRPr lang="en-GB"/>
          </a:p>
        </p:txBody>
      </p:sp>
      <p:sp>
        <p:nvSpPr>
          <p:cNvPr id="6" name="Datumsplatzhalter 5"/>
          <p:cNvSpPr>
            <a:spLocks noGrp="1"/>
          </p:cNvSpPr>
          <p:nvPr>
            <p:ph type="dt" idx="15"/>
          </p:nvPr>
        </p:nvSpPr>
        <p:spPr/>
        <p:txBody>
          <a:bodyPr/>
          <a:lstStyle/>
          <a:p>
            <a:r>
              <a:rPr lang="en-US"/>
              <a:t>July 2023</a:t>
            </a:r>
          </a:p>
        </p:txBody>
      </p:sp>
      <p:pic>
        <p:nvPicPr>
          <p:cNvPr id="7" name="Picture 6" descr="A picture containing text, number, screenshot, font&#10;&#10;Description automatically generated">
            <a:extLst>
              <a:ext uri="{FF2B5EF4-FFF2-40B4-BE49-F238E27FC236}">
                <a16:creationId xmlns:a16="http://schemas.microsoft.com/office/drawing/2014/main" id="{45233EEF-2043-B9D2-CFF0-6293BC0D14A9}"/>
              </a:ext>
            </a:extLst>
          </p:cNvPr>
          <p:cNvPicPr>
            <a:picLocks noChangeAspect="1"/>
          </p:cNvPicPr>
          <p:nvPr/>
        </p:nvPicPr>
        <p:blipFill rotWithShape="1">
          <a:blip r:embed="rId4">
            <a:extLst>
              <a:ext uri="{28A0092B-C50C-407E-A947-70E740481C1C}">
                <a14:useLocalDpi xmlns:a14="http://schemas.microsoft.com/office/drawing/2010/main" val="0"/>
              </a:ext>
            </a:extLst>
          </a:blip>
          <a:srcRect r="19450"/>
          <a:stretch/>
        </p:blipFill>
        <p:spPr>
          <a:xfrm>
            <a:off x="1977563" y="4299095"/>
            <a:ext cx="5166194" cy="2224086"/>
          </a:xfrm>
          <a:prstGeom prst="rect">
            <a:avLst/>
          </a:prstGeom>
        </p:spPr>
      </p:pic>
      <p:sp>
        <p:nvSpPr>
          <p:cNvPr id="3" name="Oval 2">
            <a:extLst>
              <a:ext uri="{FF2B5EF4-FFF2-40B4-BE49-F238E27FC236}">
                <a16:creationId xmlns:a16="http://schemas.microsoft.com/office/drawing/2014/main" id="{2111FFE8-E7F9-09BB-C783-83ABC2F5E68F}"/>
              </a:ext>
            </a:extLst>
          </p:cNvPr>
          <p:cNvSpPr/>
          <p:nvPr/>
        </p:nvSpPr>
        <p:spPr bwMode="auto">
          <a:xfrm>
            <a:off x="3665067" y="4808123"/>
            <a:ext cx="792088" cy="288032"/>
          </a:xfrm>
          <a:prstGeom prst="ellipse">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0" name="Straight Connector 9">
            <a:extLst>
              <a:ext uri="{FF2B5EF4-FFF2-40B4-BE49-F238E27FC236}">
                <a16:creationId xmlns:a16="http://schemas.microsoft.com/office/drawing/2014/main" id="{10A2F7D8-A640-A34E-8A33-2B5FE7F9E4C2}"/>
              </a:ext>
            </a:extLst>
          </p:cNvPr>
          <p:cNvCxnSpPr>
            <a:cxnSpLocks/>
          </p:cNvCxnSpPr>
          <p:nvPr/>
        </p:nvCxnSpPr>
        <p:spPr bwMode="auto">
          <a:xfrm>
            <a:off x="8930970" y="2633472"/>
            <a:ext cx="0" cy="3218688"/>
          </a:xfrm>
          <a:prstGeom prst="line">
            <a:avLst/>
          </a:prstGeom>
          <a:solidFill>
            <a:srgbClr val="00B8FF"/>
          </a:solidFill>
          <a:ln w="38100" cap="flat" cmpd="sng" algn="ctr">
            <a:solidFill>
              <a:srgbClr val="00B050"/>
            </a:solidFill>
            <a:prstDash val="solid"/>
            <a:round/>
            <a:headEnd type="none" w="med" len="med"/>
            <a:tailEnd type="none" w="med" len="med"/>
          </a:ln>
          <a:effectLst/>
        </p:spPr>
      </p:cxnSp>
      <p:sp>
        <p:nvSpPr>
          <p:cNvPr id="8" name="TextBox 7">
            <a:extLst>
              <a:ext uri="{FF2B5EF4-FFF2-40B4-BE49-F238E27FC236}">
                <a16:creationId xmlns:a16="http://schemas.microsoft.com/office/drawing/2014/main" id="{A0D46847-EF13-B1EB-7A75-C17D3D9779D3}"/>
              </a:ext>
            </a:extLst>
          </p:cNvPr>
          <p:cNvSpPr txBox="1"/>
          <p:nvPr/>
        </p:nvSpPr>
        <p:spPr>
          <a:xfrm>
            <a:off x="4301047" y="1292567"/>
            <a:ext cx="6475463" cy="1200329"/>
          </a:xfrm>
          <a:prstGeom prst="rect">
            <a:avLst/>
          </a:prstGeom>
          <a:noFill/>
        </p:spPr>
        <p:txBody>
          <a:bodyPr wrap="square" rtlCol="0">
            <a:spAutoFit/>
          </a:bodyPr>
          <a:lstStyle/>
          <a:p>
            <a:r>
              <a:rPr lang="en-US" b="1" dirty="0">
                <a:solidFill>
                  <a:srgbClr val="C00000"/>
                </a:solidFill>
              </a:rPr>
              <a:t>Wi-Fi Air Utilization Drop from 77% to 60%</a:t>
            </a:r>
            <a:br>
              <a:rPr lang="en-US" b="1" dirty="0">
                <a:solidFill>
                  <a:srgbClr val="C00000"/>
                </a:solidFill>
              </a:rPr>
            </a:br>
            <a:r>
              <a:rPr lang="en-US" b="1" dirty="0">
                <a:solidFill>
                  <a:srgbClr val="C00000"/>
                </a:solidFill>
              </a:rPr>
              <a:t>Collision Probability Drop from 19% to 10% with (ML-based) LC Offloading of 1/4 STAs</a:t>
            </a:r>
          </a:p>
        </p:txBody>
      </p:sp>
      <p:cxnSp>
        <p:nvCxnSpPr>
          <p:cNvPr id="18" name="Straight Connector 17">
            <a:extLst>
              <a:ext uri="{FF2B5EF4-FFF2-40B4-BE49-F238E27FC236}">
                <a16:creationId xmlns:a16="http://schemas.microsoft.com/office/drawing/2014/main" id="{83679EE3-6AD5-165D-BE27-281EBFE28E91}"/>
              </a:ext>
            </a:extLst>
          </p:cNvPr>
          <p:cNvCxnSpPr>
            <a:cxnSpLocks/>
          </p:cNvCxnSpPr>
          <p:nvPr/>
        </p:nvCxnSpPr>
        <p:spPr bwMode="auto">
          <a:xfrm>
            <a:off x="1847528" y="1196752"/>
            <a:ext cx="0" cy="2736304"/>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24" name="Straight Connector 23">
            <a:extLst>
              <a:ext uri="{FF2B5EF4-FFF2-40B4-BE49-F238E27FC236}">
                <a16:creationId xmlns:a16="http://schemas.microsoft.com/office/drawing/2014/main" id="{0009FFA7-9DD4-822A-E52D-5BD90C88E460}"/>
              </a:ext>
            </a:extLst>
          </p:cNvPr>
          <p:cNvCxnSpPr>
            <a:cxnSpLocks/>
          </p:cNvCxnSpPr>
          <p:nvPr/>
        </p:nvCxnSpPr>
        <p:spPr bwMode="auto">
          <a:xfrm>
            <a:off x="2423592" y="1196752"/>
            <a:ext cx="0" cy="2736304"/>
          </a:xfrm>
          <a:prstGeom prst="line">
            <a:avLst/>
          </a:prstGeom>
          <a:solidFill>
            <a:srgbClr val="00B8FF"/>
          </a:solidFill>
          <a:ln w="38100" cap="flat" cmpd="sng" algn="ctr">
            <a:solidFill>
              <a:srgbClr val="00B050"/>
            </a:solidFill>
            <a:prstDash val="solid"/>
            <a:round/>
            <a:headEnd type="none" w="med" len="med"/>
            <a:tailEnd type="none" w="med" len="med"/>
          </a:ln>
          <a:effectLst/>
        </p:spPr>
      </p:cxnSp>
      <p:cxnSp>
        <p:nvCxnSpPr>
          <p:cNvPr id="26" name="Straight Arrow Connector 25">
            <a:extLst>
              <a:ext uri="{FF2B5EF4-FFF2-40B4-BE49-F238E27FC236}">
                <a16:creationId xmlns:a16="http://schemas.microsoft.com/office/drawing/2014/main" id="{2EAB8DF1-931C-0AC8-1118-2B0826335C51}"/>
              </a:ext>
            </a:extLst>
          </p:cNvPr>
          <p:cNvCxnSpPr>
            <a:cxnSpLocks/>
          </p:cNvCxnSpPr>
          <p:nvPr/>
        </p:nvCxnSpPr>
        <p:spPr bwMode="auto">
          <a:xfrm>
            <a:off x="936736" y="961230"/>
            <a:ext cx="389481" cy="34529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E097FCFD-28C5-3303-7BB4-35E474B0AF62}"/>
              </a:ext>
            </a:extLst>
          </p:cNvPr>
          <p:cNvCxnSpPr>
            <a:cxnSpLocks/>
          </p:cNvCxnSpPr>
          <p:nvPr/>
        </p:nvCxnSpPr>
        <p:spPr bwMode="auto">
          <a:xfrm>
            <a:off x="1847527" y="961230"/>
            <a:ext cx="275025" cy="42250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TextBox 29">
            <a:extLst>
              <a:ext uri="{FF2B5EF4-FFF2-40B4-BE49-F238E27FC236}">
                <a16:creationId xmlns:a16="http://schemas.microsoft.com/office/drawing/2014/main" id="{C7C5DEE0-9B79-6584-74D0-35BA05F673F6}"/>
              </a:ext>
            </a:extLst>
          </p:cNvPr>
          <p:cNvSpPr txBox="1"/>
          <p:nvPr/>
        </p:nvSpPr>
        <p:spPr>
          <a:xfrm>
            <a:off x="1296144" y="641892"/>
            <a:ext cx="2351584" cy="400110"/>
          </a:xfrm>
          <a:prstGeom prst="rect">
            <a:avLst/>
          </a:prstGeom>
          <a:noFill/>
        </p:spPr>
        <p:txBody>
          <a:bodyPr wrap="square" rtlCol="0">
            <a:spAutoFit/>
          </a:bodyPr>
          <a:lstStyle/>
          <a:p>
            <a:r>
              <a:rPr lang="en-US" sz="2000">
                <a:solidFill>
                  <a:schemeClr val="tx1"/>
                </a:solidFill>
              </a:rPr>
              <a:t>Primary Eval (~3h)</a:t>
            </a:r>
          </a:p>
        </p:txBody>
      </p:sp>
      <p:sp>
        <p:nvSpPr>
          <p:cNvPr id="31" name="TextBox 30">
            <a:extLst>
              <a:ext uri="{FF2B5EF4-FFF2-40B4-BE49-F238E27FC236}">
                <a16:creationId xmlns:a16="http://schemas.microsoft.com/office/drawing/2014/main" id="{23686185-8B47-A791-C7C5-50A0333D3F99}"/>
              </a:ext>
            </a:extLst>
          </p:cNvPr>
          <p:cNvSpPr txBox="1"/>
          <p:nvPr/>
        </p:nvSpPr>
        <p:spPr>
          <a:xfrm>
            <a:off x="0" y="683404"/>
            <a:ext cx="1423864" cy="369332"/>
          </a:xfrm>
          <a:prstGeom prst="rect">
            <a:avLst/>
          </a:prstGeom>
          <a:noFill/>
        </p:spPr>
        <p:txBody>
          <a:bodyPr wrap="square" rtlCol="0">
            <a:spAutoFit/>
          </a:bodyPr>
          <a:lstStyle/>
          <a:p>
            <a:r>
              <a:rPr lang="en-US" sz="1800" dirty="0">
                <a:solidFill>
                  <a:schemeClr val="tx1"/>
                </a:solidFill>
              </a:rPr>
              <a:t>Train (~4h) </a:t>
            </a:r>
          </a:p>
        </p:txBody>
      </p:sp>
      <p:sp>
        <p:nvSpPr>
          <p:cNvPr id="34" name="TextBox 33">
            <a:extLst>
              <a:ext uri="{FF2B5EF4-FFF2-40B4-BE49-F238E27FC236}">
                <a16:creationId xmlns:a16="http://schemas.microsoft.com/office/drawing/2014/main" id="{8BCFB2E9-624D-00C0-766A-5CFA89D42C34}"/>
              </a:ext>
            </a:extLst>
          </p:cNvPr>
          <p:cNvSpPr txBox="1"/>
          <p:nvPr/>
        </p:nvSpPr>
        <p:spPr>
          <a:xfrm>
            <a:off x="4270732" y="3107876"/>
            <a:ext cx="2351584" cy="707886"/>
          </a:xfrm>
          <a:prstGeom prst="rect">
            <a:avLst/>
          </a:prstGeom>
          <a:noFill/>
        </p:spPr>
        <p:txBody>
          <a:bodyPr wrap="square" rtlCol="0">
            <a:spAutoFit/>
          </a:bodyPr>
          <a:lstStyle/>
          <a:p>
            <a:r>
              <a:rPr lang="en-US" sz="2000" dirty="0">
                <a:solidFill>
                  <a:schemeClr val="tx1"/>
                </a:solidFill>
              </a:rPr>
              <a:t>Secondary Eval (~10h)</a:t>
            </a:r>
          </a:p>
        </p:txBody>
      </p:sp>
      <p:cxnSp>
        <p:nvCxnSpPr>
          <p:cNvPr id="35" name="Straight Arrow Connector 34">
            <a:extLst>
              <a:ext uri="{FF2B5EF4-FFF2-40B4-BE49-F238E27FC236}">
                <a16:creationId xmlns:a16="http://schemas.microsoft.com/office/drawing/2014/main" id="{6F9A309F-3A11-3D34-9A76-85195AB49A76}"/>
              </a:ext>
            </a:extLst>
          </p:cNvPr>
          <p:cNvCxnSpPr>
            <a:cxnSpLocks/>
          </p:cNvCxnSpPr>
          <p:nvPr/>
        </p:nvCxnSpPr>
        <p:spPr bwMode="auto">
          <a:xfrm flipH="1" flipV="1">
            <a:off x="3647728" y="2773487"/>
            <a:ext cx="720079" cy="41721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518B8C85-395E-4788-EBDA-8A1BBB3D8399}"/>
              </a:ext>
            </a:extLst>
          </p:cNvPr>
          <p:cNvSpPr txBox="1"/>
          <p:nvPr/>
        </p:nvSpPr>
        <p:spPr>
          <a:xfrm>
            <a:off x="906343" y="5026281"/>
            <a:ext cx="2157392" cy="338554"/>
          </a:xfrm>
          <a:prstGeom prst="rect">
            <a:avLst/>
          </a:prstGeom>
          <a:noFill/>
        </p:spPr>
        <p:txBody>
          <a:bodyPr wrap="square" rtlCol="0">
            <a:spAutoFit/>
          </a:bodyPr>
          <a:lstStyle/>
          <a:p>
            <a:r>
              <a:rPr lang="en-US" sz="1600" dirty="0">
                <a:solidFill>
                  <a:schemeClr val="tx1"/>
                </a:solidFill>
              </a:rPr>
              <a:t>Linear Regression</a:t>
            </a:r>
          </a:p>
        </p:txBody>
      </p:sp>
      <p:sp>
        <p:nvSpPr>
          <p:cNvPr id="13" name="TextBox 12">
            <a:extLst>
              <a:ext uri="{FF2B5EF4-FFF2-40B4-BE49-F238E27FC236}">
                <a16:creationId xmlns:a16="http://schemas.microsoft.com/office/drawing/2014/main" id="{3642A123-4549-4FDE-CACB-0C970DA68DA4}"/>
              </a:ext>
            </a:extLst>
          </p:cNvPr>
          <p:cNvSpPr txBox="1"/>
          <p:nvPr/>
        </p:nvSpPr>
        <p:spPr>
          <a:xfrm>
            <a:off x="1693029" y="5266629"/>
            <a:ext cx="2157392" cy="338554"/>
          </a:xfrm>
          <a:prstGeom prst="rect">
            <a:avLst/>
          </a:prstGeom>
          <a:noFill/>
        </p:spPr>
        <p:txBody>
          <a:bodyPr wrap="square" rtlCol="0">
            <a:spAutoFit/>
          </a:bodyPr>
          <a:lstStyle/>
          <a:p>
            <a:r>
              <a:rPr lang="en-US" sz="1600" dirty="0">
                <a:solidFill>
                  <a:schemeClr val="tx1"/>
                </a:solidFill>
              </a:rPr>
              <a:t>Random</a:t>
            </a:r>
          </a:p>
        </p:txBody>
      </p:sp>
      <p:sp>
        <p:nvSpPr>
          <p:cNvPr id="16" name="Rectangle 15">
            <a:extLst>
              <a:ext uri="{FF2B5EF4-FFF2-40B4-BE49-F238E27FC236}">
                <a16:creationId xmlns:a16="http://schemas.microsoft.com/office/drawing/2014/main" id="{D54C2077-D030-F7D3-6D4D-1016A2AD0FCA}"/>
              </a:ext>
            </a:extLst>
          </p:cNvPr>
          <p:cNvSpPr/>
          <p:nvPr/>
        </p:nvSpPr>
        <p:spPr bwMode="auto">
          <a:xfrm>
            <a:off x="3428981" y="4299095"/>
            <a:ext cx="1353084" cy="2224086"/>
          </a:xfrm>
          <a:prstGeom prst="rect">
            <a:avLst/>
          </a:prstGeom>
          <a:noFill/>
          <a:ln w="571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7" name="Straight Arrow Connector 16">
            <a:extLst>
              <a:ext uri="{FF2B5EF4-FFF2-40B4-BE49-F238E27FC236}">
                <a16:creationId xmlns:a16="http://schemas.microsoft.com/office/drawing/2014/main" id="{23EBCE95-8A43-9301-AFC3-A1A98D4255A0}"/>
              </a:ext>
            </a:extLst>
          </p:cNvPr>
          <p:cNvCxnSpPr>
            <a:cxnSpLocks/>
          </p:cNvCxnSpPr>
          <p:nvPr/>
        </p:nvCxnSpPr>
        <p:spPr bwMode="auto">
          <a:xfrm flipH="1">
            <a:off x="4890323" y="4165887"/>
            <a:ext cx="782658" cy="18618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A812D25D-77C7-F1A9-A399-5BC8D6AACAE6}"/>
              </a:ext>
            </a:extLst>
          </p:cNvPr>
          <p:cNvSpPr txBox="1"/>
          <p:nvPr/>
        </p:nvSpPr>
        <p:spPr>
          <a:xfrm>
            <a:off x="5695909" y="3656611"/>
            <a:ext cx="2351584" cy="707886"/>
          </a:xfrm>
          <a:prstGeom prst="rect">
            <a:avLst/>
          </a:prstGeom>
          <a:noFill/>
        </p:spPr>
        <p:txBody>
          <a:bodyPr wrap="square" rtlCol="0">
            <a:spAutoFit/>
          </a:bodyPr>
          <a:lstStyle/>
          <a:p>
            <a:r>
              <a:rPr lang="en-US" sz="2000" dirty="0">
                <a:solidFill>
                  <a:schemeClr val="tx1"/>
                </a:solidFill>
              </a:rPr>
              <a:t>Model </a:t>
            </a:r>
          </a:p>
          <a:p>
            <a:r>
              <a:rPr lang="en-US" sz="2000" dirty="0">
                <a:solidFill>
                  <a:schemeClr val="tx1"/>
                </a:solidFill>
              </a:rPr>
              <a:t>optimizes this</a:t>
            </a:r>
          </a:p>
        </p:txBody>
      </p:sp>
    </p:spTree>
    <p:extLst>
      <p:ext uri="{BB962C8B-B14F-4D97-AF65-F5344CB8AC3E}">
        <p14:creationId xmlns:p14="http://schemas.microsoft.com/office/powerpoint/2010/main" val="3150833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685801"/>
            <a:ext cx="10361084" cy="1065213"/>
          </a:xfrm>
        </p:spPr>
        <p:txBody>
          <a:bodyPr/>
          <a:lstStyle/>
          <a:p>
            <a:r>
              <a:rPr lang="en-US"/>
              <a:t>Conclusions and Lessons Learned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ußzeilenplatzhalter 4"/>
          <p:cNvSpPr>
            <a:spLocks noGrp="1"/>
          </p:cNvSpPr>
          <p:nvPr>
            <p:ph type="ftr" idx="14"/>
          </p:nvPr>
        </p:nvSpPr>
        <p:spPr/>
        <p:txBody>
          <a:bodyPr/>
          <a:lstStyle/>
          <a:p>
            <a:r>
              <a:rPr lang="en-GB"/>
              <a:t>Thomas </a:t>
            </a:r>
            <a:r>
              <a:rPr lang="en-GB" err="1"/>
              <a:t>Sandholm</a:t>
            </a:r>
            <a:r>
              <a:rPr lang="en-GB"/>
              <a:t>, </a:t>
            </a:r>
            <a:r>
              <a:rPr lang="en-GB" err="1"/>
              <a:t>CableLabs</a:t>
            </a:r>
            <a:endParaRPr lang="en-GB"/>
          </a:p>
        </p:txBody>
      </p:sp>
      <p:sp>
        <p:nvSpPr>
          <p:cNvPr id="6" name="Datumsplatzhalter 5"/>
          <p:cNvSpPr>
            <a:spLocks noGrp="1"/>
          </p:cNvSpPr>
          <p:nvPr>
            <p:ph type="dt" idx="15"/>
          </p:nvPr>
        </p:nvSpPr>
        <p:spPr/>
        <p:txBody>
          <a:bodyPr/>
          <a:lstStyle/>
          <a:p>
            <a:r>
              <a:rPr lang="en-US"/>
              <a:t>July 2023</a:t>
            </a:r>
          </a:p>
        </p:txBody>
      </p:sp>
      <p:sp>
        <p:nvSpPr>
          <p:cNvPr id="11" name="Rectangle 2"/>
          <p:cNvSpPr>
            <a:spLocks noGrp="1" noChangeArrowheads="1"/>
          </p:cNvSpPr>
          <p:nvPr>
            <p:ph idx="1"/>
          </p:nvPr>
        </p:nvSpPr>
        <p:spPr>
          <a:xfrm>
            <a:off x="914401" y="1772816"/>
            <a:ext cx="10624456" cy="4113213"/>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We saw both in simulations and experiments that collision probability and air utilization are positively impacted by offloading critical users from Wi-Fi to LC.</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MPTCP and MPHTTP were evaluated but currently come with deployment obstacles and performance overhead</a:t>
            </a:r>
            <a:r>
              <a:rPr lang="en-US" b="0" dirty="0">
                <a:solidFill>
                  <a:schemeClr val="tx1"/>
                </a:solidFill>
              </a:rPr>
              <a:t>.</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The value of the approach could be enhanced with more seamless/application agnostic switching/handover/aggregation support between Wi-Fi and LC </a:t>
            </a:r>
            <a:r>
              <a:rPr lang="en-US" b="0" dirty="0" err="1"/>
              <a:t>PHYs.</a:t>
            </a:r>
            <a:endParaRPr lang="en-US" b="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LC range is</a:t>
            </a:r>
            <a:r>
              <a:rPr lang="en-US" b="0" dirty="0">
                <a:solidFill>
                  <a:srgbClr val="FF0000"/>
                </a:solidFill>
              </a:rPr>
              <a:t> </a:t>
            </a:r>
            <a:r>
              <a:rPr lang="en-US" b="0" dirty="0"/>
              <a:t>very sensitive to irradiance and incidence angles making dynamic beam steering (and </a:t>
            </a:r>
            <a:r>
              <a:rPr lang="en-US" b="0" dirty="0" err="1"/>
              <a:t>LoS</a:t>
            </a:r>
            <a:r>
              <a:rPr lang="en-US" b="0" dirty="0"/>
              <a:t> availability) attractive for future LC evolution.</a:t>
            </a:r>
            <a:endParaRPr lang="en-US" b="0" dirty="0">
              <a:solidFill>
                <a:srgbClr val="FF0000"/>
              </a:solidFill>
            </a:endParaRP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Enterprise Wi-Fi and state-of-the-art LC performance on par but LC reliability </a:t>
            </a:r>
            <a:r>
              <a:rPr lang="en-US" b="0" dirty="0">
                <a:solidFill>
                  <a:schemeClr val="tx1"/>
                </a:solidFill>
              </a:rPr>
              <a:t>needs to be improved. A possible approach is the use of multiple, distributed optical frontends, as described in 11-23-0091/r0 on slide 11.</a:t>
            </a:r>
            <a:endParaRPr lang="en-US" dirty="0">
              <a:solidFill>
                <a:schemeClr val="tx1"/>
              </a:solidFill>
            </a:endParaRPr>
          </a:p>
        </p:txBody>
      </p:sp>
    </p:spTree>
    <p:extLst>
      <p:ext uri="{BB962C8B-B14F-4D97-AF65-F5344CB8AC3E}">
        <p14:creationId xmlns:p14="http://schemas.microsoft.com/office/powerpoint/2010/main" val="1183430697"/>
      </p:ext>
    </p:extLst>
  </p:cSld>
  <p:clrMapOvr>
    <a:masterClrMapping/>
  </p:clrMapOvr>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722</TotalTime>
  <Words>888</Words>
  <Application>Microsoft Office PowerPoint</Application>
  <PresentationFormat>Widescreen</PresentationFormat>
  <Paragraphs>103</Paragraphs>
  <Slides>11</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vt:lpstr>
      <vt:lpstr>Calibri</vt:lpstr>
      <vt:lpstr>Times New Roman</vt:lpstr>
      <vt:lpstr>TimesNewRomanPS</vt:lpstr>
      <vt:lpstr>Office</vt:lpstr>
      <vt:lpstr>Document</vt:lpstr>
      <vt:lpstr>Experiment Results with Wi-Fi to LC  Offloading in an Office Environment</vt:lpstr>
      <vt:lpstr>Abstract</vt:lpstr>
      <vt:lpstr>Disclaimer</vt:lpstr>
      <vt:lpstr>Use Case</vt:lpstr>
      <vt:lpstr>Neural Network Model</vt:lpstr>
      <vt:lpstr>Setup</vt:lpstr>
      <vt:lpstr>Setup</vt:lpstr>
      <vt:lpstr>Experiment Results</vt:lpstr>
      <vt:lpstr>Conclusions and Lessons Learned</vt:lpstr>
      <vt:lpstr>Related Documents</vt:lpstr>
      <vt:lpstr>References</vt:lpstr>
    </vt:vector>
  </TitlesOfParts>
  <Manager/>
  <Company>CableLabs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Sandholm, Thomas</dc:creator>
  <cp:keywords/>
  <dc:description/>
  <cp:lastModifiedBy>Lili Hervieu</cp:lastModifiedBy>
  <cp:revision>12</cp:revision>
  <cp:lastPrinted>1601-01-01T00:00:00Z</cp:lastPrinted>
  <dcterms:created xsi:type="dcterms:W3CDTF">2019-06-26T12:03:05Z</dcterms:created>
  <dcterms:modified xsi:type="dcterms:W3CDTF">2023-07-08T15:32:58Z</dcterms:modified>
  <cp:category/>
</cp:coreProperties>
</file>