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7" r:id="rId3"/>
    <p:sldId id="613" r:id="rId4"/>
    <p:sldId id="614" r:id="rId5"/>
    <p:sldId id="615" r:id="rId6"/>
    <p:sldId id="616" r:id="rId7"/>
    <p:sldId id="617" r:id="rId8"/>
    <p:sldId id="619" r:id="rId9"/>
    <p:sldId id="618" r:id="rId10"/>
    <p:sldId id="612" r:id="rId11"/>
    <p:sldId id="500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81" autoAdjust="0"/>
    <p:restoredTop sz="93536" autoAdjust="0"/>
  </p:normalViewPr>
  <p:slideViewPr>
    <p:cSldViewPr>
      <p:cViewPr varScale="1">
        <p:scale>
          <a:sx n="76" d="100"/>
          <a:sy n="76" d="100"/>
        </p:scale>
        <p:origin x="177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0935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CN" dirty="0"/>
              <a:t>[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8615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CN" dirty="0"/>
              <a:t>[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1405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CN" dirty="0"/>
              <a:t>[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8738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CN" dirty="0"/>
              <a:t>[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865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CN" dirty="0"/>
              <a:t>[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34570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CN" dirty="0"/>
              <a:t>[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7539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CN" dirty="0"/>
              <a:t>[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2014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870323"/>
          </a:xfrm>
          <a:noFill/>
        </p:spPr>
        <p:txBody>
          <a:bodyPr/>
          <a:lstStyle/>
          <a:p>
            <a:r>
              <a:rPr lang="en-GB" altLang="zh-CN" dirty="0">
                <a:solidFill>
                  <a:schemeClr val="tx1"/>
                </a:solidFill>
              </a:rPr>
              <a:t>Discussion on Frequency Band, Channel Bandwidth and Data Rate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2023-06-27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245660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0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1064r0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altLang="zh-CN" sz="1800" b="1" dirty="0"/>
              <a:t>June</a:t>
            </a:r>
            <a:r>
              <a:rPr lang="en-US" altLang="zh-CN" sz="1800" b="1" dirty="0"/>
              <a:t> 2023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600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Various options for operation frequency bands are explored with each option’s pros and cons and channel bandwidth and data rate are proposed.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Proposals are as follows</a:t>
            </a:r>
          </a:p>
          <a:p>
            <a:pPr lvl="1" algn="just"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1" dirty="0"/>
              <a:t>Proposal 1: Option 1a is adopted as baseline design and other options as optional design</a:t>
            </a:r>
          </a:p>
          <a:p>
            <a:pPr lvl="1" algn="just"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1" dirty="0"/>
              <a:t>Proposal 2: For S1G, flexible channel bandwidth should be supported, at least 200kHz, 250kHz and 1MHz channel bandwidth should be supported</a:t>
            </a:r>
          </a:p>
          <a:p>
            <a:pPr lvl="1" algn="just"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1" dirty="0"/>
              <a:t>Proposal 3: If 2.4GHz is adopted as operation frequency band, 4MHz is baseline channel bandwidth and 22MHz can be optional. </a:t>
            </a:r>
          </a:p>
          <a:p>
            <a:pPr lvl="1" algn="just"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1" dirty="0"/>
              <a:t>Proposal 5: For S1G, 50 and 100 kbps data rate should be supported.</a:t>
            </a:r>
          </a:p>
          <a:p>
            <a:pPr lvl="1" algn="just"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1" dirty="0"/>
              <a:t>Proposal 6: If 2.4GHz is adopted, 62.5kbps data rate for 4MHz channel bandwidth can be supported as baseline and 250kbps and 1Mbps as optional. </a:t>
            </a:r>
            <a:endParaRPr lang="en-GB" sz="2800" b="1" dirty="0"/>
          </a:p>
          <a:p>
            <a:pPr lvl="1" algn="just"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1" dirty="0"/>
          </a:p>
          <a:p>
            <a:pPr marL="0" indent="0" algn="just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384BCF0-C779-7631-0293-4301FB85120B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1064r0</a:t>
            </a:r>
            <a:endParaRPr lang="en-SG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09893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834736" y="1579433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802.11-23/1005r0, </a:t>
            </a:r>
            <a:r>
              <a:rPr lang="en-GB" altLang="zh-CN" sz="1600" dirty="0"/>
              <a:t>Discussion on</a:t>
            </a:r>
            <a:r>
              <a:rPr lang="en-US" altLang="zh-CN" sz="1600" dirty="0"/>
              <a:t> Requirements for AMP Use Cases</a:t>
            </a:r>
            <a:endParaRPr lang="en-GB" altLang="zh-CN" sz="1600" dirty="0"/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1064r0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June 2023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purpose of this presentation is to define the operation frequency band, channel bandwidth and data rate for AMP.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384BCF0-C779-7631-0293-4301FB85120B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1064r0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Operation Frequency Band (1/5)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1251229"/>
            <a:ext cx="8610600" cy="483209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GB" sz="2000" dirty="0"/>
              <a:t>Option 1: Single band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GB" sz="1800" dirty="0"/>
              <a:t>Option 1a: both RF energy harvesting and communication at S1G</a:t>
            </a:r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endParaRPr lang="en-GB" sz="1800" dirty="0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1064r0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June 2023</a:t>
            </a:r>
            <a:endParaRPr lang="en-GB" sz="1800" b="1" dirty="0"/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0FB6EC16-EEE5-ADBA-F02A-9C12ACF806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994560"/>
              </p:ext>
            </p:extLst>
          </p:nvPr>
        </p:nvGraphicFramePr>
        <p:xfrm>
          <a:off x="533400" y="2057887"/>
          <a:ext cx="7981950" cy="394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0975">
                  <a:extLst>
                    <a:ext uri="{9D8B030D-6E8A-4147-A177-3AD203B41FA5}">
                      <a16:colId xmlns:a16="http://schemas.microsoft.com/office/drawing/2014/main" val="3435637106"/>
                    </a:ext>
                  </a:extLst>
                </a:gridCol>
                <a:gridCol w="3990975">
                  <a:extLst>
                    <a:ext uri="{9D8B030D-6E8A-4147-A177-3AD203B41FA5}">
                      <a16:colId xmlns:a16="http://schemas.microsoft.com/office/drawing/2014/main" val="215413815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Option 1a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887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Cons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842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sufficient transmission power for RF energy harvesting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different channelization design might be needed due to regulation requirements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630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good coverage for communication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130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less impacts on co-existence, potential clean-slate design in some areas/countries, e.g., EU and China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63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low complexity with potential symmetric design for UL and DL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89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narrow band operation with less complexity and power consumption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566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71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Operation Frequency Band (2/5)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1251229"/>
            <a:ext cx="8610600" cy="483209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GB" sz="2000" dirty="0"/>
              <a:t>Option 1: Single band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GB" sz="1800" dirty="0"/>
              <a:t>Option 1b: both RF energy harvesting and communication at 2.4GHz</a:t>
            </a:r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endParaRPr lang="en-GB" sz="1800" dirty="0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1064r0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June 2023</a:t>
            </a:r>
            <a:endParaRPr lang="en-GB" sz="1800" b="1" dirty="0"/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0FB6EC16-EEE5-ADBA-F02A-9C12ACF806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101597"/>
              </p:ext>
            </p:extLst>
          </p:nvPr>
        </p:nvGraphicFramePr>
        <p:xfrm>
          <a:off x="876300" y="2304771"/>
          <a:ext cx="74676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3435637106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15413815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Option 1b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887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Cons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842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less implementation efforts since existing APs can operate on 2.4GHz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stringent transmission power limit for RF energy harvesting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630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potential backward compatibility if legacy design, e.g. DSSS is adopted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reduced communication coverage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130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potential uniform design across different areas/countries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higher complexity with potential asymmetric design for UL and DL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63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high power consumption due to wideband operation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89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91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Operation Frequency Band (3/5)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1251229"/>
            <a:ext cx="8610600" cy="483209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GB" sz="2000" dirty="0"/>
              <a:t>Option 1: Cross band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GB" sz="1800" dirty="0"/>
              <a:t>Option 2a: RF energy harvesting at S1G and communication at 2.4GHz</a:t>
            </a:r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endParaRPr lang="en-GB" sz="1800" dirty="0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1064r0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June 2023</a:t>
            </a:r>
            <a:endParaRPr lang="en-GB" sz="1800" b="1" dirty="0"/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0FB6EC16-EEE5-ADBA-F02A-9C12ACF806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299042"/>
              </p:ext>
            </p:extLst>
          </p:nvPr>
        </p:nvGraphicFramePr>
        <p:xfrm>
          <a:off x="533400" y="2057887"/>
          <a:ext cx="7981950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0975">
                  <a:extLst>
                    <a:ext uri="{9D8B030D-6E8A-4147-A177-3AD203B41FA5}">
                      <a16:colId xmlns:a16="http://schemas.microsoft.com/office/drawing/2014/main" val="3435637106"/>
                    </a:ext>
                  </a:extLst>
                </a:gridCol>
                <a:gridCol w="3990975">
                  <a:extLst>
                    <a:ext uri="{9D8B030D-6E8A-4147-A177-3AD203B41FA5}">
                      <a16:colId xmlns:a16="http://schemas.microsoft.com/office/drawing/2014/main" val="215413815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Option 2a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887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Cons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842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sufficient transmission power for RF energy harvesting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higher complexity and cost since AMP devices need to support both S1G and 2.4GHz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630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less implementation efforts since existing APs can operate on 2.4GHz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ym typeface="Wingdings" panose="05000000000000000000" pitchFamily="2" charset="2"/>
                        </a:rPr>
                        <a:t>reduced communication coverage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130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potential uniform design across different areas/countries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higher complexity for AP if AP needs to support RF energy harvesting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63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potential backward compatibility if legacy design, e.g. DSSS is adopted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89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06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Operation Frequency Band (4/5)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1251229"/>
            <a:ext cx="8610600" cy="510909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GB" sz="2000" dirty="0"/>
              <a:t>Option 2: Cross band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GB" sz="1800" dirty="0"/>
              <a:t>Option 2b: RF energy harvesting and DL communication at S1G, UL communication at 2.4GHz</a:t>
            </a:r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endParaRPr lang="en-GB" sz="1800" dirty="0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1064r0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June 2023</a:t>
            </a:r>
            <a:endParaRPr lang="en-GB" sz="1800" b="1" dirty="0"/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0FB6EC16-EEE5-ADBA-F02A-9C12ACF806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415686"/>
              </p:ext>
            </p:extLst>
          </p:nvPr>
        </p:nvGraphicFramePr>
        <p:xfrm>
          <a:off x="609600" y="2162175"/>
          <a:ext cx="80772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>
                  <a:extLst>
                    <a:ext uri="{9D8B030D-6E8A-4147-A177-3AD203B41FA5}">
                      <a16:colId xmlns:a16="http://schemas.microsoft.com/office/drawing/2014/main" val="3435637106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154138152"/>
                    </a:ext>
                  </a:extLst>
                </a:gridCol>
              </a:tblGrid>
              <a:tr h="20065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700" dirty="0"/>
                        <a:t>Option 2b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887330"/>
                  </a:ext>
                </a:extLst>
              </a:tr>
              <a:tr h="200653"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/>
                        <a:t>Pros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/>
                        <a:t>Cons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842334"/>
                  </a:ext>
                </a:extLst>
              </a:tr>
              <a:tr h="334421">
                <a:tc>
                  <a:txBody>
                    <a:bodyPr/>
                    <a:lstStyle/>
                    <a:p>
                      <a:r>
                        <a:rPr lang="en-GB" sz="1700" dirty="0"/>
                        <a:t>less implementation efforts in UL since existing APs can operate on 2.4GHz in 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dirty="0"/>
                        <a:t>For DL different channelization design might be needed due to regulation requirements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630206"/>
                  </a:ext>
                </a:extLst>
              </a:tr>
              <a:tr h="334421">
                <a:tc>
                  <a:txBody>
                    <a:bodyPr/>
                    <a:lstStyle/>
                    <a:p>
                      <a:r>
                        <a:rPr lang="en-GB" sz="1700" dirty="0"/>
                        <a:t>potential backward compatibility in UL if legacy design, e.g. DSSS is adopted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dirty="0"/>
                        <a:t>higher complexity and cost since AMP devices need to support both S1G and 2.4GHz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130425"/>
                  </a:ext>
                </a:extLst>
              </a:tr>
              <a:tr h="214338">
                <a:tc>
                  <a:txBody>
                    <a:bodyPr/>
                    <a:lstStyle/>
                    <a:p>
                      <a:r>
                        <a:rPr lang="en-GB" sz="1700" dirty="0"/>
                        <a:t>potential uniform design across in UL different areas/countries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dirty="0"/>
                        <a:t>AP also needs to support S1G and 2.4GHz at the same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63317"/>
                  </a:ext>
                </a:extLst>
              </a:tr>
              <a:tr h="214338">
                <a:tc>
                  <a:txBody>
                    <a:bodyPr/>
                    <a:lstStyle/>
                    <a:p>
                      <a:r>
                        <a:rPr lang="en-GB" sz="1700" dirty="0"/>
                        <a:t>sufficient transmission power for RF energy harvesting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dirty="0"/>
                        <a:t>reduced UL communication coverage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89935"/>
                  </a:ext>
                </a:extLst>
              </a:tr>
              <a:tr h="334421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sym typeface="Wingdings" panose="05000000000000000000" pitchFamily="2" charset="2"/>
                        </a:rPr>
                        <a:t>lack of accuracy using incoming S1G to calibrate outgoing 2.4GHz</a:t>
                      </a:r>
                      <a:endParaRPr lang="en-GB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697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99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Operation Frequency Band (5/5)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2592527"/>
            <a:ext cx="8610600" cy="123110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lvl="1"/>
            <a:r>
              <a:rPr lang="en-GB" sz="2800" b="1" dirty="0"/>
              <a:t>Proposal 1: Option 1a is adopted as baseline design and other options as optional design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endParaRPr lang="en-GB" sz="1800" dirty="0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1064r0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June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007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Channel Bandwidth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1251229"/>
            <a:ext cx="8610600" cy="507831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GB" sz="2400" dirty="0"/>
              <a:t>S1G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GB" sz="2000" dirty="0"/>
              <a:t>USA: 1MHz coexistence with 802.11ah devices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GB" sz="2000" dirty="0"/>
              <a:t>EU: 200kHz, 250kHz, 400kHz, 800kHz, 1MHz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GB" sz="2000" dirty="0"/>
              <a:t>China: 250kHz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GB" sz="2000" dirty="0"/>
              <a:t>Chanel bandwidth: 200kHz (EU), 250kHz (China), 1MHz (USA)</a:t>
            </a:r>
          </a:p>
          <a:p>
            <a:pPr marL="361950" lvl="2"/>
            <a:r>
              <a:rPr lang="en-GB" sz="2000" b="1" dirty="0"/>
              <a:t>Proposal 2: For S1G, flexible channel bandwidth should be supported, at least 200kHz, 250kHz and 1MHz channel bandwidth should be supported</a:t>
            </a:r>
          </a:p>
          <a:p>
            <a:pPr marL="361950" lvl="2"/>
            <a:endParaRPr lang="en-GB" sz="2000" b="1" dirty="0"/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en-GB" sz="2400" dirty="0"/>
              <a:t>2.4GHz</a:t>
            </a:r>
          </a:p>
          <a:p>
            <a:pPr marL="1371600" lvl="2" indent="-457200" algn="just">
              <a:buFont typeface="Courier New" panose="02070309020205020404" pitchFamily="49" charset="0"/>
              <a:buChar char="o"/>
            </a:pPr>
            <a:r>
              <a:rPr lang="en-GB" sz="2000" dirty="0"/>
              <a:t>DL: 4MHz for AMP with 20MHz legacy preamble</a:t>
            </a:r>
          </a:p>
          <a:p>
            <a:pPr marL="1371600" lvl="2" indent="-457200" algn="just">
              <a:buFont typeface="Courier New" panose="02070309020205020404" pitchFamily="49" charset="0"/>
              <a:buChar char="o"/>
            </a:pPr>
            <a:r>
              <a:rPr lang="en-GB" sz="2000" dirty="0"/>
              <a:t>UL: </a:t>
            </a:r>
          </a:p>
          <a:p>
            <a:pPr marL="1828800" lvl="3" indent="-457200" algn="just">
              <a:buFont typeface="Wingdings" panose="05000000000000000000" pitchFamily="2" charset="2"/>
              <a:buChar char="§"/>
            </a:pPr>
            <a:r>
              <a:rPr lang="en-GB" sz="1800" dirty="0"/>
              <a:t>Alt1: 4MHz for AMP with 20MHz legacy preamble</a:t>
            </a:r>
          </a:p>
          <a:p>
            <a:pPr marL="1828800" lvl="3" indent="-457200" algn="just">
              <a:buFont typeface="Wingdings" panose="05000000000000000000" pitchFamily="2" charset="2"/>
              <a:buChar char="§"/>
            </a:pPr>
            <a:r>
              <a:rPr lang="en-GB" sz="1800" dirty="0"/>
              <a:t>Alt2: 22MHz with DSSS</a:t>
            </a:r>
          </a:p>
          <a:p>
            <a:pPr lvl="1" algn="just"/>
            <a:r>
              <a:rPr lang="en-GB" sz="2000" b="1" dirty="0"/>
              <a:t>Proposal 3: If 2.4GHz is adopted as operation frequency band, 4MHz is baseline channel bandwidth and 22MHz can be optional. 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endParaRPr lang="en-GB" sz="2000" dirty="0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1064r0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June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32975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Data Rate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1219200"/>
            <a:ext cx="8610600" cy="569386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GB" sz="2400" dirty="0"/>
              <a:t>Up to 51.2 kbps is needed based on the analysis in [1] 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GB" sz="2400" dirty="0"/>
              <a:t>S1G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GB" sz="2000" dirty="0"/>
              <a:t>Chanel bandwidth: 200kHz, 250kHz, 1MHz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GB" sz="2000" dirty="0"/>
              <a:t>Data rate: considering 31.25kHz SCS with symbol duration 40us, multiple bits can be mapped to one OOK symbol</a:t>
            </a:r>
          </a:p>
          <a:p>
            <a:pPr marL="1828800" lvl="3" indent="-457200">
              <a:buFont typeface="Wingdings" panose="05000000000000000000" pitchFamily="2" charset="2"/>
              <a:buChar char="§"/>
            </a:pPr>
            <a:r>
              <a:rPr lang="en-GB" sz="1800" dirty="0"/>
              <a:t>50kbps</a:t>
            </a:r>
          </a:p>
          <a:p>
            <a:pPr marL="1828800" lvl="3" indent="-457200">
              <a:buFont typeface="Wingdings" panose="05000000000000000000" pitchFamily="2" charset="2"/>
              <a:buChar char="§"/>
            </a:pPr>
            <a:r>
              <a:rPr lang="en-GB" sz="1800" dirty="0"/>
              <a:t>100kbps</a:t>
            </a:r>
          </a:p>
          <a:p>
            <a:pPr marL="361950" lvl="2"/>
            <a:r>
              <a:rPr lang="en-GB" sz="2000" b="1" dirty="0"/>
              <a:t>Proposal 5: For S1G, 50 and 100 kbps data rate should be supported.</a:t>
            </a:r>
          </a:p>
          <a:p>
            <a:pPr marL="361950" lvl="2"/>
            <a:endParaRPr lang="en-GB" sz="2000" b="1" dirty="0"/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en-GB" sz="2400" dirty="0"/>
              <a:t>2.4GHz</a:t>
            </a:r>
          </a:p>
          <a:p>
            <a:pPr marL="1371600" lvl="2" indent="-457200" algn="just">
              <a:buFont typeface="Courier New" panose="02070309020205020404" pitchFamily="49" charset="0"/>
              <a:buChar char="o"/>
            </a:pPr>
            <a:r>
              <a:rPr lang="en-GB" sz="2000" dirty="0"/>
              <a:t>DL: channel bandwidth 4MHz, data rate 62.5kbps and 250kbps</a:t>
            </a:r>
          </a:p>
          <a:p>
            <a:pPr marL="1371600" lvl="2" indent="-457200" algn="just">
              <a:buFont typeface="Courier New" panose="02070309020205020404" pitchFamily="49" charset="0"/>
              <a:buChar char="o"/>
            </a:pPr>
            <a:r>
              <a:rPr lang="en-GB" sz="2000" dirty="0"/>
              <a:t>UL: </a:t>
            </a:r>
          </a:p>
          <a:p>
            <a:pPr marL="1828800" lvl="3" indent="-457200" algn="just">
              <a:buFont typeface="Wingdings" panose="05000000000000000000" pitchFamily="2" charset="2"/>
              <a:buChar char="§"/>
            </a:pPr>
            <a:r>
              <a:rPr lang="en-GB" sz="1800" dirty="0"/>
              <a:t>Alt1: 4MHz channel bandwidth, data rate 62.5kbps and 250kbps</a:t>
            </a:r>
          </a:p>
          <a:p>
            <a:pPr marL="1828800" lvl="3" indent="-457200" algn="just">
              <a:buFont typeface="Wingdings" panose="05000000000000000000" pitchFamily="2" charset="2"/>
              <a:buChar char="§"/>
            </a:pPr>
            <a:r>
              <a:rPr lang="en-GB" sz="1800" dirty="0"/>
              <a:t>Alt2: 1Mbps with DSSS</a:t>
            </a:r>
          </a:p>
          <a:p>
            <a:pPr marL="361950" lvl="2"/>
            <a:r>
              <a:rPr lang="en-GB" sz="2000" b="1" dirty="0"/>
              <a:t>Proposal 6: If 2.4GHz is adopted, 62.5kbps data rate for 4MHz channel bandwidth can be supported as baseline and 250kbps and 1Mbps as optional. 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endParaRPr lang="en-GB" sz="2000" dirty="0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1064r0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June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2884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11071</TotalTime>
  <Words>1076</Words>
  <Application>Microsoft Office PowerPoint</Application>
  <PresentationFormat>全屏显示(4:3)</PresentationFormat>
  <Paragraphs>236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Times New Roman</vt:lpstr>
      <vt:lpstr>Wingdings</vt:lpstr>
      <vt:lpstr>ACcord Submission Template</vt:lpstr>
      <vt:lpstr>Discussion on Frequency Band, Channel Bandwidth and Data Rate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Summary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Qi Yinan</cp:lastModifiedBy>
  <cp:revision>1912</cp:revision>
  <cp:lastPrinted>1998-02-10T13:28:00Z</cp:lastPrinted>
  <dcterms:created xsi:type="dcterms:W3CDTF">2009-12-02T19:05:00Z</dcterms:created>
  <dcterms:modified xsi:type="dcterms:W3CDTF">2023-06-26T10:13:38Z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