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69" r:id="rId2"/>
    <p:sldId id="257" r:id="rId3"/>
    <p:sldId id="613" r:id="rId4"/>
    <p:sldId id="614" r:id="rId5"/>
    <p:sldId id="615" r:id="rId6"/>
    <p:sldId id="616" r:id="rId7"/>
    <p:sldId id="617" r:id="rId8"/>
    <p:sldId id="619" r:id="rId9"/>
    <p:sldId id="618" r:id="rId10"/>
    <p:sldId id="612" r:id="rId11"/>
    <p:sldId id="500" r:id="rId12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ariou, Laurent" initials="CL" lastIdx="1" clrIdx="0"/>
  <p:cmAuthor id="2" name="Hanxiao (Tony, CT Lab)" initials="H(CL" lastIdx="3" clrIdx="1"/>
  <p:cmAuthor id="3" name="weijie" initials="weijie" lastIdx="1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000FF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度样式 2 - 强调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181" autoAdjust="0"/>
    <p:restoredTop sz="93536" autoAdjust="0"/>
  </p:normalViewPr>
  <p:slideViewPr>
    <p:cSldViewPr>
      <p:cViewPr varScale="1">
        <p:scale>
          <a:sx n="76" d="100"/>
          <a:sy n="76" d="100"/>
        </p:scale>
        <p:origin x="1771" y="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3F99EF29-387F-42BB-8A81-132E16DF8442}" type="slidenum">
              <a:rPr lang="en-US" dirty="0"/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3662" tIns="46038" rIns="93662" bIns="46038" numCol="1" anchor="t" anchorCtr="0" compatLnSpc="1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5pPr marL="457200" lvl="4" algn="r" defTabSz="933450">
              <a:defRPr smtClean="0"/>
            </a:lvl5pPr>
          </a:lstStyle>
          <a:p>
            <a:pPr lvl="4"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870C1BA4-1CEE-4CD8-8532-343A8D2B3155}" type="slidenum">
              <a:rPr lang="en-US" dirty="0"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 Title</a:t>
            </a:r>
            <a:endParaRPr lang="en-US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John Doe, Some Company</a:t>
            </a:r>
          </a:p>
        </p:txBody>
      </p:sp>
      <p:sp>
        <p:nvSpPr>
          <p:cNvPr id="102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dirty="0"/>
              <a:t>Page </a:t>
            </a:r>
            <a:fld id="{9A6FF2A5-3843-4034-80EC-B86A7C49C539}" type="slidenum">
              <a:rPr lang="en-US" dirty="0"/>
              <a:t>1</a:t>
            </a:fld>
            <a:endParaRPr lang="en-US" dirty="0"/>
          </a:p>
        </p:txBody>
      </p:sp>
      <p:sp>
        <p:nvSpPr>
          <p:cNvPr id="102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1024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10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909350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870C1BA4-1CEE-4CD8-8532-343A8D2B3155}" type="slidenum">
              <a:rPr lang="en-US" smtClean="0"/>
              <a:t>11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zh-CN" dirty="0"/>
              <a:t>[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2861540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zh-CN" dirty="0"/>
              <a:t>[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9140545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zh-CN" dirty="0"/>
              <a:t>[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6873817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zh-CN" dirty="0"/>
              <a:t>[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086593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zh-CN" dirty="0"/>
              <a:t>[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0345700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zh-CN" dirty="0"/>
              <a:t>[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5753926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zh-CN" dirty="0"/>
              <a:t>[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820148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3099D1E7-2CFE-4362-BB72-AF97192842EA}" type="slidenum">
              <a:rPr lang="en-US" dirty="0"/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GB" dirty="0"/>
              <a:t>Yinan Qi (OPPO)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610068" y="6475413"/>
            <a:ext cx="64" cy="184666"/>
          </a:xfrm>
        </p:spPr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0847244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ctr" anchorCtr="0" compatLnSpc="1"/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t" anchorCtr="0" compatLnSpc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GB" dirty="0" err="1"/>
              <a:t>Zhisong</a:t>
            </a:r>
            <a:r>
              <a:rPr lang="en-GB" dirty="0"/>
              <a:t> </a:t>
            </a:r>
            <a:r>
              <a:rPr lang="en-GB" dirty="0" err="1"/>
              <a:t>Zuo</a:t>
            </a:r>
            <a:r>
              <a:rPr lang="en-GB" dirty="0"/>
              <a:t>(OPPO)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US" dirty="0"/>
              <a:t>Slide </a:t>
            </a:r>
            <a:fld id="{1020D93E-1000-485A-B4A0-9946B8CFFE0D}" type="slidenum">
              <a:rPr lang="en-US" dirty="0"/>
              <a:t>‹#›</a:t>
            </a:fld>
            <a:endParaRPr lang="en-US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685800"/>
            <a:ext cx="8991600" cy="870323"/>
          </a:xfrm>
          <a:noFill/>
        </p:spPr>
        <p:txBody>
          <a:bodyPr/>
          <a:lstStyle/>
          <a:p>
            <a:r>
              <a:rPr lang="en-GB" altLang="zh-CN" dirty="0">
                <a:solidFill>
                  <a:schemeClr val="tx1"/>
                </a:solidFill>
              </a:rPr>
              <a:t>Discussion on Frequency Band, Channel Bandwidth and Data Rate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173" name="Rectangle 6"/>
          <p:cNvSpPr>
            <a:spLocks noGrp="1" noChangeArrowheads="1"/>
          </p:cNvSpPr>
          <p:nvPr>
            <p:ph idx="1"/>
          </p:nvPr>
        </p:nvSpPr>
        <p:spPr>
          <a:xfrm>
            <a:off x="723900" y="1600200"/>
            <a:ext cx="7772400" cy="44958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1800" dirty="0"/>
              <a:t>Date:</a:t>
            </a:r>
            <a:r>
              <a:rPr lang="en-US" sz="1800" b="0" dirty="0"/>
              <a:t> 2023-06-27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838200" y="2162576"/>
            <a:ext cx="1368339" cy="250021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flipH="1">
            <a:off x="6400800" y="6475413"/>
            <a:ext cx="2143060" cy="184666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Yinan Qi (</a:t>
            </a:r>
            <a:r>
              <a:rPr lang="en-GB" dirty="0"/>
              <a:t>OPPO)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t>1</a:t>
            </a:fld>
            <a:endParaRPr lang="en-US" dirty="0"/>
          </a:p>
        </p:txBody>
      </p:sp>
      <p:graphicFrame>
        <p:nvGraphicFramePr>
          <p:cNvPr id="5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3245660"/>
              </p:ext>
            </p:extLst>
          </p:nvPr>
        </p:nvGraphicFramePr>
        <p:xfrm>
          <a:off x="838200" y="2701138"/>
          <a:ext cx="7886702" cy="247906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302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479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6186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5418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9243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Yinan Qi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OPPO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i="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v-qiyinan@oppo.com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dirty="0" err="1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Weijie</a:t>
                      </a:r>
                      <a:r>
                        <a:rPr lang="en-US" altLang="zh-CN" sz="12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Xu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xuweijie@oppo.com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4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13824858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altLang="zh-CN" sz="120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76550375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4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66089006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64984899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altLang="zh-CN" sz="120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13074825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altLang="zh-CN" sz="12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i="0" dirty="0">
                        <a:latin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 panose="02020603050405020304"/>
                        <a:ea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 panose="02020603050405020304"/>
                        <a:ea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altLang="zh-CN" sz="1200" dirty="0">
                        <a:latin typeface="+mn-lt"/>
                        <a:ea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57479541"/>
                  </a:ext>
                </a:extLst>
              </a:tr>
            </a:tbl>
          </a:graphicData>
        </a:graphic>
      </p:graphicFrame>
      <p:sp>
        <p:nvSpPr>
          <p:cNvPr id="11" name="Rectangle 1">
            <a:extLst>
              <a:ext uri="{FF2B5EF4-FFF2-40B4-BE49-F238E27FC236}">
                <a16:creationId xmlns:a16="http://schemas.microsoft.com/office/drawing/2014/main" id="{7418231F-1399-42AA-8C68-122438488FA5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802.11-23/</a:t>
            </a:r>
            <a:r>
              <a:rPr lang="en-GB" sz="1800" b="1" dirty="0">
                <a:solidFill>
                  <a:srgbClr val="000000"/>
                </a:solidFill>
                <a:latin typeface="+mn-lt"/>
              </a:rPr>
              <a:t>1064r0</a:t>
            </a:r>
            <a:endParaRPr lang="en-SG" sz="1800" dirty="0">
              <a:latin typeface="+mn-lt"/>
            </a:endParaRPr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0267D32A-FFA2-45AC-BF4C-9CEBFF7D490D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GB" altLang="zh-CN" sz="1800" b="1" dirty="0"/>
              <a:t>June</a:t>
            </a:r>
            <a:r>
              <a:rPr lang="en-US" altLang="zh-CN" sz="1800" b="1" dirty="0"/>
              <a:t> 2023</a:t>
            </a:r>
            <a:endParaRPr lang="en-GB" sz="18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dirty="0"/>
              <a:t>June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dirty="0"/>
              <a:t>Yinan Qi (OPPO)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Summary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96912" y="1600200"/>
            <a:ext cx="7772400" cy="4114800"/>
          </a:xfrm>
          <a:ln/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Various options for operation frequency bands are explored with each option’s pros and cons and channel bandwidth and data rate are proposed.</a:t>
            </a:r>
          </a:p>
          <a:p>
            <a:pPr algn="just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Proposals are as follows</a:t>
            </a:r>
          </a:p>
          <a:p>
            <a:pPr lvl="1" algn="just">
              <a:buFont typeface="Wingdings" panose="05000000000000000000" pitchFamily="2" charset="2"/>
              <a:buChar char="Ø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800" b="1" dirty="0"/>
              <a:t>Proposal 1: Option 1a is adopted as baseline design and other options as optional design</a:t>
            </a:r>
          </a:p>
          <a:p>
            <a:pPr lvl="1" algn="just">
              <a:buFont typeface="Wingdings" panose="05000000000000000000" pitchFamily="2" charset="2"/>
              <a:buChar char="Ø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800" b="1" dirty="0"/>
              <a:t>Proposal 2: For S1G, flexible channel bandwidth should be supported, at least 200kHz, 250kHz and 1MHz channel bandwidth should be supported</a:t>
            </a:r>
          </a:p>
          <a:p>
            <a:pPr lvl="1" algn="just">
              <a:buFont typeface="Wingdings" panose="05000000000000000000" pitchFamily="2" charset="2"/>
              <a:buChar char="Ø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800" b="1" dirty="0"/>
              <a:t>Proposal 3: If 2.4GHz is adopted as operation frequency band, 4MHz is baseline channel bandwidth and 22MHz can be optional. </a:t>
            </a:r>
          </a:p>
          <a:p>
            <a:pPr lvl="1" algn="just">
              <a:buFont typeface="Wingdings" panose="05000000000000000000" pitchFamily="2" charset="2"/>
              <a:buChar char="Ø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800" b="1" dirty="0"/>
              <a:t>Proposal 5: For S1G, 50 and 100 kbps data rate should be supported.</a:t>
            </a:r>
          </a:p>
          <a:p>
            <a:pPr lvl="1" algn="just">
              <a:buFont typeface="Wingdings" panose="05000000000000000000" pitchFamily="2" charset="2"/>
              <a:buChar char="Ø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800" b="1" dirty="0"/>
              <a:t>Proposal 6: If 2.4GHz is adopted, 62.5kbps data rate for 4MHz channel bandwidth can be supported as baseline and 250kbps and 1Mbps as optional. </a:t>
            </a:r>
            <a:endParaRPr lang="en-GB" sz="2800" b="1" dirty="0"/>
          </a:p>
          <a:p>
            <a:pPr lvl="1" algn="just">
              <a:buFont typeface="Wingdings" panose="05000000000000000000" pitchFamily="2" charset="2"/>
              <a:buChar char="Ø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b="1" dirty="0"/>
          </a:p>
          <a:p>
            <a:pPr marL="0" indent="0" algn="just"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7384BCF0-C779-7631-0293-4301FB85120B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802.11-23/</a:t>
            </a:r>
            <a:r>
              <a:rPr lang="en-GB" sz="1800" b="1" dirty="0">
                <a:solidFill>
                  <a:srgbClr val="000000"/>
                </a:solidFill>
                <a:latin typeface="+mn-lt"/>
              </a:rPr>
              <a:t>1064r0</a:t>
            </a:r>
            <a:endParaRPr lang="en-SG" sz="18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79098935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696912" y="543806"/>
            <a:ext cx="7772400" cy="1066800"/>
          </a:xfrm>
        </p:spPr>
        <p:txBody>
          <a:bodyPr/>
          <a:lstStyle/>
          <a:p>
            <a:pPr algn="ctr">
              <a:spcBef>
                <a:spcPct val="0"/>
              </a:spcBef>
              <a:defRPr/>
            </a:pPr>
            <a:r>
              <a:rPr lang="en-US" dirty="0"/>
              <a:t>Reference</a:t>
            </a:r>
            <a:endParaRPr lang="en-GB" altLang="zh-CN" sz="32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0" name="Content Placeholder 2"/>
          <p:cNvSpPr txBox="1">
            <a:spLocks noChangeArrowheads="1"/>
          </p:cNvSpPr>
          <p:nvPr/>
        </p:nvSpPr>
        <p:spPr bwMode="auto">
          <a:xfrm>
            <a:off x="834736" y="1579433"/>
            <a:ext cx="7631112" cy="40715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286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6858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lvl="0">
              <a:buFont typeface="+mj-lt"/>
              <a:buAutoNum type="arabicPeriod"/>
            </a:pPr>
            <a:r>
              <a:rPr lang="en-US" altLang="zh-CN" sz="1600" dirty="0"/>
              <a:t>IEEE 802.11-23/1005r0, </a:t>
            </a:r>
            <a:r>
              <a:rPr lang="en-GB" altLang="zh-CN" sz="1600" dirty="0"/>
              <a:t>Discussion on</a:t>
            </a:r>
            <a:r>
              <a:rPr lang="en-US" altLang="zh-CN" sz="1600" dirty="0"/>
              <a:t> Requirements for AMP Use Cases</a:t>
            </a:r>
            <a:endParaRPr lang="en-GB" altLang="zh-CN" sz="1600" dirty="0"/>
          </a:p>
          <a:p>
            <a:pPr>
              <a:buFont typeface="+mj-lt"/>
              <a:buAutoNum type="arabicPeriod"/>
            </a:pPr>
            <a:endParaRPr lang="en-GB" altLang="zh-CN" sz="1600" dirty="0"/>
          </a:p>
          <a:p>
            <a:pPr>
              <a:buFont typeface="+mj-lt"/>
              <a:buAutoNum type="arabicPeriod"/>
            </a:pPr>
            <a:endParaRPr lang="zh-CN" altLang="zh-CN" sz="1600" dirty="0"/>
          </a:p>
          <a:p>
            <a:pPr marL="457200" indent="-457200">
              <a:buFont typeface="+mj-lt"/>
              <a:buAutoNum type="arabicPeriod"/>
            </a:pPr>
            <a:endParaRPr lang="en-US" altLang="zh-CN" sz="1800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Rectangle 1">
            <a:extLst>
              <a:ext uri="{FF2B5EF4-FFF2-40B4-BE49-F238E27FC236}">
                <a16:creationId xmlns:a16="http://schemas.microsoft.com/office/drawing/2014/main" id="{35AED617-1508-4CA3-BBA7-B480F0DB1DDD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802.11-23/</a:t>
            </a:r>
            <a:r>
              <a:rPr lang="en-GB" sz="1800" b="1" dirty="0">
                <a:solidFill>
                  <a:srgbClr val="000000"/>
                </a:solidFill>
                <a:latin typeface="+mn-lt"/>
              </a:rPr>
              <a:t>1064r0</a:t>
            </a:r>
            <a:endParaRPr lang="en-SG" sz="1800" dirty="0">
              <a:latin typeface="+mn-lt"/>
            </a:endParaRPr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A742132A-8352-4C94-BCF2-2243115A4C42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June 2023</a:t>
            </a:r>
            <a:endParaRPr lang="en-GB" sz="1800" b="1" dirty="0"/>
          </a:p>
        </p:txBody>
      </p:sp>
      <p:sp>
        <p:nvSpPr>
          <p:cNvPr id="13" name="Footer Placeholder 2">
            <a:extLst>
              <a:ext uri="{FF2B5EF4-FFF2-40B4-BE49-F238E27FC236}">
                <a16:creationId xmlns:a16="http://schemas.microsoft.com/office/drawing/2014/main" id="{7CC9EA03-77B8-48E7-8DAD-1C09F53482C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flipH="1">
            <a:off x="6400800" y="6475413"/>
            <a:ext cx="2143060" cy="184666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Yinan Qi (</a:t>
            </a:r>
            <a:r>
              <a:rPr lang="en-GB" dirty="0"/>
              <a:t>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DA2641B5-0949-49A8-9A22-591D990BEF1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t>11</a:t>
            </a:fld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dirty="0"/>
              <a:t>June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dirty="0"/>
              <a:t>Yinan Qi (OPPO)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The purpose of this presentation is to define the operation frequency band, channel bandwidth and data rate for AMP.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7384BCF0-C779-7631-0293-4301FB85120B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802.11-23/</a:t>
            </a:r>
            <a:r>
              <a:rPr lang="en-GB" sz="1800" b="1" dirty="0">
                <a:solidFill>
                  <a:srgbClr val="000000"/>
                </a:solidFill>
                <a:latin typeface="+mn-lt"/>
              </a:rPr>
              <a:t>1064r0</a:t>
            </a:r>
            <a:endParaRPr lang="en-SG" sz="1800" dirty="0">
              <a:latin typeface="+mn-lt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Operation Frequency Band (1/5)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152400" y="1251229"/>
            <a:ext cx="8610600" cy="4832092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914400" lvl="1" indent="-457200">
              <a:buFont typeface="Wingdings" panose="05000000000000000000" pitchFamily="2" charset="2"/>
              <a:buChar char="q"/>
            </a:pPr>
            <a:r>
              <a:rPr lang="en-GB" sz="2000" dirty="0"/>
              <a:t>Option 1: Single band</a:t>
            </a:r>
          </a:p>
          <a:p>
            <a:pPr marL="1371600" lvl="2" indent="-457200">
              <a:buFont typeface="Courier New" panose="02070309020205020404" pitchFamily="49" charset="0"/>
              <a:buChar char="o"/>
            </a:pPr>
            <a:r>
              <a:rPr lang="en-GB" sz="1800" dirty="0"/>
              <a:t>Option 1a: both RF energy harvesting and communication at S1G</a:t>
            </a:r>
          </a:p>
          <a:p>
            <a:pPr lvl="1"/>
            <a:endParaRPr lang="en-GB" sz="1800" dirty="0"/>
          </a:p>
          <a:p>
            <a:pPr lvl="1"/>
            <a:endParaRPr lang="en-GB" sz="1800" dirty="0"/>
          </a:p>
          <a:p>
            <a:pPr lvl="1"/>
            <a:endParaRPr lang="en-GB" sz="1800" dirty="0"/>
          </a:p>
          <a:p>
            <a:pPr lvl="1"/>
            <a:endParaRPr lang="en-GB" sz="1800" dirty="0"/>
          </a:p>
          <a:p>
            <a:pPr lvl="1"/>
            <a:endParaRPr lang="en-GB" sz="1800" dirty="0"/>
          </a:p>
          <a:p>
            <a:pPr lvl="1"/>
            <a:endParaRPr lang="en-GB" sz="1800" dirty="0"/>
          </a:p>
          <a:p>
            <a:pPr lvl="1"/>
            <a:endParaRPr lang="en-GB" sz="1800" dirty="0"/>
          </a:p>
          <a:p>
            <a:pPr lvl="1"/>
            <a:endParaRPr lang="en-GB" sz="1800" dirty="0"/>
          </a:p>
          <a:p>
            <a:pPr lvl="1"/>
            <a:endParaRPr lang="en-GB" sz="1800" dirty="0"/>
          </a:p>
          <a:p>
            <a:pPr lvl="1"/>
            <a:endParaRPr lang="en-GB" sz="1800" dirty="0"/>
          </a:p>
          <a:p>
            <a:pPr lvl="1"/>
            <a:endParaRPr lang="en-GB" sz="1800" dirty="0"/>
          </a:p>
          <a:p>
            <a:pPr lvl="1"/>
            <a:endParaRPr lang="en-GB" sz="1800" dirty="0"/>
          </a:p>
          <a:p>
            <a:pPr lvl="1"/>
            <a:endParaRPr lang="en-GB" sz="1800" dirty="0"/>
          </a:p>
          <a:p>
            <a:pPr lvl="1"/>
            <a:endParaRPr lang="en-GB" sz="1800" dirty="0"/>
          </a:p>
          <a:p>
            <a:pPr marL="914400" lvl="1" indent="-457200" algn="just">
              <a:buFont typeface="Wingdings" panose="05000000000000000000" pitchFamily="2" charset="2"/>
              <a:buChar char="q"/>
            </a:pPr>
            <a:endParaRPr lang="en-GB" sz="1800" dirty="0"/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Yinan Qi (</a:t>
            </a:r>
            <a:r>
              <a:rPr lang="en-GB" dirty="0"/>
              <a:t>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802.11-23/</a:t>
            </a:r>
            <a:r>
              <a:rPr lang="en-GB" sz="1800" b="1" dirty="0">
                <a:solidFill>
                  <a:srgbClr val="000000"/>
                </a:solidFill>
                <a:latin typeface="+mn-lt"/>
              </a:rPr>
              <a:t>1064r0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June 2023</a:t>
            </a:r>
            <a:endParaRPr lang="en-GB" sz="1800" b="1" dirty="0"/>
          </a:p>
        </p:txBody>
      </p:sp>
      <p:graphicFrame>
        <p:nvGraphicFramePr>
          <p:cNvPr id="2" name="表格 2">
            <a:extLst>
              <a:ext uri="{FF2B5EF4-FFF2-40B4-BE49-F238E27FC236}">
                <a16:creationId xmlns:a16="http://schemas.microsoft.com/office/drawing/2014/main" id="{0FB6EC16-EEE5-ADBA-F02A-9C12ACF806A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5994560"/>
              </p:ext>
            </p:extLst>
          </p:nvPr>
        </p:nvGraphicFramePr>
        <p:xfrm>
          <a:off x="533400" y="2057887"/>
          <a:ext cx="7981950" cy="3947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90975">
                  <a:extLst>
                    <a:ext uri="{9D8B030D-6E8A-4147-A177-3AD203B41FA5}">
                      <a16:colId xmlns:a16="http://schemas.microsoft.com/office/drawing/2014/main" val="3435637106"/>
                    </a:ext>
                  </a:extLst>
                </a:gridCol>
                <a:gridCol w="3990975">
                  <a:extLst>
                    <a:ext uri="{9D8B030D-6E8A-4147-A177-3AD203B41FA5}">
                      <a16:colId xmlns:a16="http://schemas.microsoft.com/office/drawing/2014/main" val="2154138152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n-GB" dirty="0"/>
                        <a:t>Option 1a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438873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b="1" dirty="0"/>
                        <a:t>Pros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/>
                        <a:t>Cons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58423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800" dirty="0"/>
                        <a:t>sufficient transmission power for RF energy harvesting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dirty="0"/>
                        <a:t>different channelization design might be needed due to regulation requirements 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006302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800" dirty="0"/>
                        <a:t>good coverage for communication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721304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800" dirty="0"/>
                        <a:t>less impacts on co-existence, potential clean-slate design in some areas/countries, e.g., EU and China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40633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800" dirty="0"/>
                        <a:t>low complexity with potential symmetric design for UL and DL 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91899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800" dirty="0"/>
                        <a:t>narrow band operation with less complexity and power consumption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8256695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717185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Operation Frequency Band (2/5)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152400" y="1251229"/>
            <a:ext cx="8610600" cy="4832092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914400" lvl="1" indent="-457200">
              <a:buFont typeface="Wingdings" panose="05000000000000000000" pitchFamily="2" charset="2"/>
              <a:buChar char="q"/>
            </a:pPr>
            <a:r>
              <a:rPr lang="en-GB" sz="2000" dirty="0"/>
              <a:t>Option 1: Single band</a:t>
            </a:r>
          </a:p>
          <a:p>
            <a:pPr marL="1371600" lvl="2" indent="-457200">
              <a:buFont typeface="Courier New" panose="02070309020205020404" pitchFamily="49" charset="0"/>
              <a:buChar char="o"/>
            </a:pPr>
            <a:r>
              <a:rPr lang="en-GB" sz="1800" dirty="0"/>
              <a:t>Option 1b: both RF energy harvesting and communication at 2.4GHz</a:t>
            </a:r>
          </a:p>
          <a:p>
            <a:pPr lvl="1"/>
            <a:endParaRPr lang="en-GB" sz="1800" dirty="0"/>
          </a:p>
          <a:p>
            <a:pPr lvl="1"/>
            <a:endParaRPr lang="en-GB" sz="1800" dirty="0"/>
          </a:p>
          <a:p>
            <a:pPr lvl="1"/>
            <a:endParaRPr lang="en-GB" sz="1800" dirty="0"/>
          </a:p>
          <a:p>
            <a:pPr lvl="1"/>
            <a:endParaRPr lang="en-GB" sz="1800" dirty="0"/>
          </a:p>
          <a:p>
            <a:pPr lvl="1"/>
            <a:endParaRPr lang="en-GB" sz="1800" dirty="0"/>
          </a:p>
          <a:p>
            <a:pPr lvl="1"/>
            <a:endParaRPr lang="en-GB" sz="1800" dirty="0"/>
          </a:p>
          <a:p>
            <a:pPr lvl="1"/>
            <a:endParaRPr lang="en-GB" sz="1800" dirty="0"/>
          </a:p>
          <a:p>
            <a:pPr lvl="1"/>
            <a:endParaRPr lang="en-GB" sz="1800" dirty="0"/>
          </a:p>
          <a:p>
            <a:pPr lvl="1"/>
            <a:endParaRPr lang="en-GB" sz="1800" dirty="0"/>
          </a:p>
          <a:p>
            <a:pPr lvl="1"/>
            <a:endParaRPr lang="en-GB" sz="1800" dirty="0"/>
          </a:p>
          <a:p>
            <a:pPr lvl="1"/>
            <a:endParaRPr lang="en-GB" sz="1800" dirty="0"/>
          </a:p>
          <a:p>
            <a:pPr lvl="1"/>
            <a:endParaRPr lang="en-GB" sz="1800" dirty="0"/>
          </a:p>
          <a:p>
            <a:pPr lvl="1"/>
            <a:endParaRPr lang="en-GB" sz="1800" dirty="0"/>
          </a:p>
          <a:p>
            <a:pPr lvl="1"/>
            <a:endParaRPr lang="en-GB" sz="1800" dirty="0"/>
          </a:p>
          <a:p>
            <a:pPr marL="914400" lvl="1" indent="-457200" algn="just">
              <a:buFont typeface="Wingdings" panose="05000000000000000000" pitchFamily="2" charset="2"/>
              <a:buChar char="q"/>
            </a:pPr>
            <a:endParaRPr lang="en-GB" sz="1800" dirty="0"/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Yinan Qi (</a:t>
            </a:r>
            <a:r>
              <a:rPr lang="en-GB" dirty="0"/>
              <a:t>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802.11-23/</a:t>
            </a:r>
            <a:r>
              <a:rPr lang="en-GB" sz="1800" b="1" dirty="0">
                <a:solidFill>
                  <a:srgbClr val="000000"/>
                </a:solidFill>
                <a:latin typeface="+mn-lt"/>
              </a:rPr>
              <a:t>1064r0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June 2023</a:t>
            </a:r>
            <a:endParaRPr lang="en-GB" sz="1800" b="1" dirty="0"/>
          </a:p>
        </p:txBody>
      </p:sp>
      <p:graphicFrame>
        <p:nvGraphicFramePr>
          <p:cNvPr id="2" name="表格 2">
            <a:extLst>
              <a:ext uri="{FF2B5EF4-FFF2-40B4-BE49-F238E27FC236}">
                <a16:creationId xmlns:a16="http://schemas.microsoft.com/office/drawing/2014/main" id="{0FB6EC16-EEE5-ADBA-F02A-9C12ACF806A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7101597"/>
              </p:ext>
            </p:extLst>
          </p:nvPr>
        </p:nvGraphicFramePr>
        <p:xfrm>
          <a:off x="876300" y="2304771"/>
          <a:ext cx="7467600" cy="330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33800">
                  <a:extLst>
                    <a:ext uri="{9D8B030D-6E8A-4147-A177-3AD203B41FA5}">
                      <a16:colId xmlns:a16="http://schemas.microsoft.com/office/drawing/2014/main" val="3435637106"/>
                    </a:ext>
                  </a:extLst>
                </a:gridCol>
                <a:gridCol w="3733800">
                  <a:extLst>
                    <a:ext uri="{9D8B030D-6E8A-4147-A177-3AD203B41FA5}">
                      <a16:colId xmlns:a16="http://schemas.microsoft.com/office/drawing/2014/main" val="2154138152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n-GB" dirty="0"/>
                        <a:t>Option 1b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438873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b="1" dirty="0"/>
                        <a:t>Pros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/>
                        <a:t>Cons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58423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800" dirty="0"/>
                        <a:t>less implementation efforts since existing APs can operate on 2.4GHz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dirty="0"/>
                        <a:t>stringent transmission power limit for RF energy harvesting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006302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800" dirty="0"/>
                        <a:t>potential backward compatibility if legacy design, e.g. DSSS is adopted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reduced communication coverage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721304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800" dirty="0"/>
                        <a:t>potential uniform design across different areas/countries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higher complexity with potential asymmetric design for UL and DL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40633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high power consumption due to wideband operation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91899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459103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Operation Frequency Band (3/5)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152400" y="1251229"/>
            <a:ext cx="8610600" cy="4832092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914400" lvl="1" indent="-457200">
              <a:buFont typeface="Wingdings" panose="05000000000000000000" pitchFamily="2" charset="2"/>
              <a:buChar char="q"/>
            </a:pPr>
            <a:r>
              <a:rPr lang="en-GB" sz="2000" dirty="0"/>
              <a:t>Option 1: Cross band</a:t>
            </a:r>
          </a:p>
          <a:p>
            <a:pPr marL="1371600" lvl="2" indent="-457200">
              <a:buFont typeface="Courier New" panose="02070309020205020404" pitchFamily="49" charset="0"/>
              <a:buChar char="o"/>
            </a:pPr>
            <a:r>
              <a:rPr lang="en-GB" sz="1800" dirty="0"/>
              <a:t>Option 2a: RF energy harvesting at S1G and communication at 2.4GHz</a:t>
            </a:r>
          </a:p>
          <a:p>
            <a:pPr lvl="1"/>
            <a:endParaRPr lang="en-GB" sz="1800" dirty="0"/>
          </a:p>
          <a:p>
            <a:pPr lvl="1"/>
            <a:endParaRPr lang="en-GB" sz="1800" dirty="0"/>
          </a:p>
          <a:p>
            <a:pPr lvl="1"/>
            <a:endParaRPr lang="en-GB" sz="1800" dirty="0"/>
          </a:p>
          <a:p>
            <a:pPr lvl="1"/>
            <a:endParaRPr lang="en-GB" sz="1800" dirty="0"/>
          </a:p>
          <a:p>
            <a:pPr lvl="1"/>
            <a:endParaRPr lang="en-GB" sz="1800" dirty="0"/>
          </a:p>
          <a:p>
            <a:pPr lvl="1"/>
            <a:endParaRPr lang="en-GB" sz="1800" dirty="0"/>
          </a:p>
          <a:p>
            <a:pPr lvl="1"/>
            <a:endParaRPr lang="en-GB" sz="1800" dirty="0"/>
          </a:p>
          <a:p>
            <a:pPr lvl="1"/>
            <a:endParaRPr lang="en-GB" sz="1800" dirty="0"/>
          </a:p>
          <a:p>
            <a:pPr lvl="1"/>
            <a:endParaRPr lang="en-GB" sz="1800" dirty="0"/>
          </a:p>
          <a:p>
            <a:pPr lvl="1"/>
            <a:endParaRPr lang="en-GB" sz="1800" dirty="0"/>
          </a:p>
          <a:p>
            <a:pPr lvl="1"/>
            <a:endParaRPr lang="en-GB" sz="1800" dirty="0"/>
          </a:p>
          <a:p>
            <a:pPr lvl="1"/>
            <a:endParaRPr lang="en-GB" sz="1800" dirty="0"/>
          </a:p>
          <a:p>
            <a:pPr lvl="1"/>
            <a:endParaRPr lang="en-GB" sz="1800" dirty="0"/>
          </a:p>
          <a:p>
            <a:pPr lvl="1"/>
            <a:endParaRPr lang="en-GB" sz="1800" dirty="0"/>
          </a:p>
          <a:p>
            <a:pPr marL="914400" lvl="1" indent="-457200" algn="just">
              <a:buFont typeface="Wingdings" panose="05000000000000000000" pitchFamily="2" charset="2"/>
              <a:buChar char="q"/>
            </a:pPr>
            <a:endParaRPr lang="en-GB" sz="1800" dirty="0"/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Yinan Qi (</a:t>
            </a:r>
            <a:r>
              <a:rPr lang="en-GB" dirty="0"/>
              <a:t>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802.11-23/</a:t>
            </a:r>
            <a:r>
              <a:rPr lang="en-GB" sz="1800" b="1" dirty="0">
                <a:solidFill>
                  <a:srgbClr val="000000"/>
                </a:solidFill>
                <a:latin typeface="+mn-lt"/>
              </a:rPr>
              <a:t>1064r0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June 2023</a:t>
            </a:r>
            <a:endParaRPr lang="en-GB" sz="1800" b="1" dirty="0"/>
          </a:p>
        </p:txBody>
      </p:sp>
      <p:graphicFrame>
        <p:nvGraphicFramePr>
          <p:cNvPr id="2" name="表格 2">
            <a:extLst>
              <a:ext uri="{FF2B5EF4-FFF2-40B4-BE49-F238E27FC236}">
                <a16:creationId xmlns:a16="http://schemas.microsoft.com/office/drawing/2014/main" id="{0FB6EC16-EEE5-ADBA-F02A-9C12ACF806A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3299042"/>
              </p:ext>
            </p:extLst>
          </p:nvPr>
        </p:nvGraphicFramePr>
        <p:xfrm>
          <a:off x="533400" y="2057887"/>
          <a:ext cx="7981950" cy="3576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90975">
                  <a:extLst>
                    <a:ext uri="{9D8B030D-6E8A-4147-A177-3AD203B41FA5}">
                      <a16:colId xmlns:a16="http://schemas.microsoft.com/office/drawing/2014/main" val="3435637106"/>
                    </a:ext>
                  </a:extLst>
                </a:gridCol>
                <a:gridCol w="3990975">
                  <a:extLst>
                    <a:ext uri="{9D8B030D-6E8A-4147-A177-3AD203B41FA5}">
                      <a16:colId xmlns:a16="http://schemas.microsoft.com/office/drawing/2014/main" val="2154138152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n-GB" dirty="0"/>
                        <a:t>Option 2a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438873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b="1" dirty="0"/>
                        <a:t>Pros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/>
                        <a:t>Cons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58423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800" dirty="0"/>
                        <a:t>sufficient transmission power for RF energy harvesting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dirty="0"/>
                        <a:t>higher complexity and cost since AMP devices need to support both S1G and 2.4GHz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006302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800" dirty="0"/>
                        <a:t>less implementation efforts since existing APs can operate on 2.4GHz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sym typeface="Wingdings" panose="05000000000000000000" pitchFamily="2" charset="2"/>
                        </a:rPr>
                        <a:t>reduced communication coverage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721304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800" dirty="0"/>
                        <a:t>potential uniform design across different areas/countries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higher complexity for AP if AP needs to support RF energy harvesting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40633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800" dirty="0"/>
                        <a:t>potential backward compatibility if legacy design, e.g. DSSS is adopted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91899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580672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Operation Frequency Band (4/5)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152400" y="1251229"/>
            <a:ext cx="8610600" cy="5109091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914400" lvl="1" indent="-457200">
              <a:buFont typeface="Wingdings" panose="05000000000000000000" pitchFamily="2" charset="2"/>
              <a:buChar char="q"/>
            </a:pPr>
            <a:r>
              <a:rPr lang="en-GB" sz="2000" dirty="0"/>
              <a:t>Option 2: Cross band</a:t>
            </a:r>
          </a:p>
          <a:p>
            <a:pPr marL="1371600" lvl="2" indent="-457200">
              <a:buFont typeface="Courier New" panose="02070309020205020404" pitchFamily="49" charset="0"/>
              <a:buChar char="o"/>
            </a:pPr>
            <a:r>
              <a:rPr lang="en-GB" sz="1800" dirty="0"/>
              <a:t>Option 2b: RF energy harvesting and DL communication at S1G, UL communication at 2.4GHz</a:t>
            </a:r>
          </a:p>
          <a:p>
            <a:pPr lvl="1"/>
            <a:endParaRPr lang="en-GB" sz="1800" dirty="0"/>
          </a:p>
          <a:p>
            <a:pPr lvl="1"/>
            <a:endParaRPr lang="en-GB" sz="1800" dirty="0"/>
          </a:p>
          <a:p>
            <a:pPr lvl="1"/>
            <a:endParaRPr lang="en-GB" sz="1800" dirty="0"/>
          </a:p>
          <a:p>
            <a:pPr lvl="1"/>
            <a:endParaRPr lang="en-GB" sz="1800" dirty="0"/>
          </a:p>
          <a:p>
            <a:pPr lvl="1"/>
            <a:endParaRPr lang="en-GB" sz="1800" dirty="0"/>
          </a:p>
          <a:p>
            <a:pPr lvl="1"/>
            <a:endParaRPr lang="en-GB" sz="1800" dirty="0"/>
          </a:p>
          <a:p>
            <a:pPr lvl="1"/>
            <a:endParaRPr lang="en-GB" sz="1800" dirty="0"/>
          </a:p>
          <a:p>
            <a:pPr lvl="1"/>
            <a:endParaRPr lang="en-GB" sz="1800" dirty="0"/>
          </a:p>
          <a:p>
            <a:pPr lvl="1"/>
            <a:endParaRPr lang="en-GB" sz="1800" dirty="0"/>
          </a:p>
          <a:p>
            <a:pPr lvl="1"/>
            <a:endParaRPr lang="en-GB" sz="1800" dirty="0"/>
          </a:p>
          <a:p>
            <a:pPr lvl="1"/>
            <a:endParaRPr lang="en-GB" sz="1800" dirty="0"/>
          </a:p>
          <a:p>
            <a:pPr lvl="1"/>
            <a:endParaRPr lang="en-GB" sz="1800" dirty="0"/>
          </a:p>
          <a:p>
            <a:pPr lvl="1"/>
            <a:endParaRPr lang="en-GB" sz="1800" dirty="0"/>
          </a:p>
          <a:p>
            <a:pPr lvl="1"/>
            <a:endParaRPr lang="en-GB" sz="1800" dirty="0"/>
          </a:p>
          <a:p>
            <a:pPr marL="914400" lvl="1" indent="-457200" algn="just">
              <a:buFont typeface="Wingdings" panose="05000000000000000000" pitchFamily="2" charset="2"/>
              <a:buChar char="q"/>
            </a:pPr>
            <a:endParaRPr lang="en-GB" sz="1800" dirty="0"/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Yinan Qi (</a:t>
            </a:r>
            <a:r>
              <a:rPr lang="en-GB" dirty="0"/>
              <a:t>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802.11-23/</a:t>
            </a:r>
            <a:r>
              <a:rPr lang="en-GB" sz="1800" b="1" dirty="0">
                <a:solidFill>
                  <a:srgbClr val="000000"/>
                </a:solidFill>
                <a:latin typeface="+mn-lt"/>
              </a:rPr>
              <a:t>1064r0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June 2023</a:t>
            </a:r>
            <a:endParaRPr lang="en-GB" sz="1800" b="1" dirty="0"/>
          </a:p>
        </p:txBody>
      </p:sp>
      <p:graphicFrame>
        <p:nvGraphicFramePr>
          <p:cNvPr id="2" name="表格 2">
            <a:extLst>
              <a:ext uri="{FF2B5EF4-FFF2-40B4-BE49-F238E27FC236}">
                <a16:creationId xmlns:a16="http://schemas.microsoft.com/office/drawing/2014/main" id="{0FB6EC16-EEE5-ADBA-F02A-9C12ACF806A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6415686"/>
              </p:ext>
            </p:extLst>
          </p:nvPr>
        </p:nvGraphicFramePr>
        <p:xfrm>
          <a:off x="609600" y="2162175"/>
          <a:ext cx="8077200" cy="426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38600">
                  <a:extLst>
                    <a:ext uri="{9D8B030D-6E8A-4147-A177-3AD203B41FA5}">
                      <a16:colId xmlns:a16="http://schemas.microsoft.com/office/drawing/2014/main" val="3435637106"/>
                    </a:ext>
                  </a:extLst>
                </a:gridCol>
                <a:gridCol w="4038600">
                  <a:extLst>
                    <a:ext uri="{9D8B030D-6E8A-4147-A177-3AD203B41FA5}">
                      <a16:colId xmlns:a16="http://schemas.microsoft.com/office/drawing/2014/main" val="2154138152"/>
                    </a:ext>
                  </a:extLst>
                </a:gridCol>
              </a:tblGrid>
              <a:tr h="200653">
                <a:tc gridSpan="2">
                  <a:txBody>
                    <a:bodyPr/>
                    <a:lstStyle/>
                    <a:p>
                      <a:pPr algn="ctr"/>
                      <a:r>
                        <a:rPr lang="en-GB" sz="1700" dirty="0"/>
                        <a:t>Option 2b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43887330"/>
                  </a:ext>
                </a:extLst>
              </a:tr>
              <a:tr h="200653">
                <a:tc>
                  <a:txBody>
                    <a:bodyPr/>
                    <a:lstStyle/>
                    <a:p>
                      <a:pPr algn="ctr"/>
                      <a:r>
                        <a:rPr lang="en-GB" sz="1700" b="1" dirty="0"/>
                        <a:t>Pros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700" b="1" dirty="0"/>
                        <a:t>Cons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5842334"/>
                  </a:ext>
                </a:extLst>
              </a:tr>
              <a:tr h="334421">
                <a:tc>
                  <a:txBody>
                    <a:bodyPr/>
                    <a:lstStyle/>
                    <a:p>
                      <a:r>
                        <a:rPr lang="en-GB" sz="1700" dirty="0"/>
                        <a:t>less implementation efforts in UL since existing APs can operate on 2.4GHz in UL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700" dirty="0"/>
                        <a:t>For DL different channelization design might be needed due to regulation requirements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00630206"/>
                  </a:ext>
                </a:extLst>
              </a:tr>
              <a:tr h="334421">
                <a:tc>
                  <a:txBody>
                    <a:bodyPr/>
                    <a:lstStyle/>
                    <a:p>
                      <a:r>
                        <a:rPr lang="en-GB" sz="1700" dirty="0"/>
                        <a:t>potential backward compatibility in UL if legacy design, e.g. DSSS is adopted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700" dirty="0"/>
                        <a:t>higher complexity and cost since AMP devices need to support both S1G and 2.4GHz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72130425"/>
                  </a:ext>
                </a:extLst>
              </a:tr>
              <a:tr h="214338">
                <a:tc>
                  <a:txBody>
                    <a:bodyPr/>
                    <a:lstStyle/>
                    <a:p>
                      <a:r>
                        <a:rPr lang="en-GB" sz="1700" dirty="0"/>
                        <a:t>potential uniform design across in UL different areas/countries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700" dirty="0"/>
                        <a:t>AP also needs to support S1G and 2.4GHz at the same time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4063317"/>
                  </a:ext>
                </a:extLst>
              </a:tr>
              <a:tr h="214338">
                <a:tc>
                  <a:txBody>
                    <a:bodyPr/>
                    <a:lstStyle/>
                    <a:p>
                      <a:r>
                        <a:rPr lang="en-GB" sz="1700" dirty="0"/>
                        <a:t>sufficient transmission power for RF energy harvesting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700" dirty="0"/>
                        <a:t>reduced UL communication coverage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9189935"/>
                  </a:ext>
                </a:extLst>
              </a:tr>
              <a:tr h="334421"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700" dirty="0">
                          <a:sym typeface="Wingdings" panose="05000000000000000000" pitchFamily="2" charset="2"/>
                        </a:rPr>
                        <a:t>lack of accuracy using incoming S1G to calibrate outgoing 2.4GHz</a:t>
                      </a:r>
                      <a:endParaRPr lang="en-GB" sz="17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136978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599964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Operation Frequency Band (5/5)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266700" y="2592527"/>
            <a:ext cx="8610600" cy="1231106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lvl="1"/>
            <a:r>
              <a:rPr lang="en-GB" sz="2800" b="1" dirty="0"/>
              <a:t>Proposal 1: Option 1a is adopted as baseline design and other options as optional design</a:t>
            </a:r>
          </a:p>
          <a:p>
            <a:pPr marL="914400" lvl="1" indent="-457200" algn="just">
              <a:buFont typeface="Wingdings" panose="05000000000000000000" pitchFamily="2" charset="2"/>
              <a:buChar char="q"/>
            </a:pPr>
            <a:endParaRPr lang="en-GB" sz="1800" dirty="0"/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Yinan Qi (</a:t>
            </a:r>
            <a:r>
              <a:rPr lang="en-GB" dirty="0"/>
              <a:t>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802.11-23/</a:t>
            </a:r>
            <a:r>
              <a:rPr lang="en-GB" sz="1800" b="1" dirty="0">
                <a:solidFill>
                  <a:srgbClr val="000000"/>
                </a:solidFill>
                <a:latin typeface="+mn-lt"/>
              </a:rPr>
              <a:t>1064r0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June 2023</a:t>
            </a:r>
            <a:endParaRPr lang="en-GB" sz="1800" b="1" dirty="0"/>
          </a:p>
        </p:txBody>
      </p:sp>
    </p:spTree>
    <p:extLst>
      <p:ext uri="{BB962C8B-B14F-4D97-AF65-F5344CB8AC3E}">
        <p14:creationId xmlns:p14="http://schemas.microsoft.com/office/powerpoint/2010/main" val="300703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Channel Bandwidth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152400" y="1251229"/>
            <a:ext cx="8610600" cy="5078313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914400" lvl="1" indent="-457200">
              <a:buFont typeface="Wingdings" panose="05000000000000000000" pitchFamily="2" charset="2"/>
              <a:buChar char="q"/>
            </a:pPr>
            <a:r>
              <a:rPr lang="en-GB" sz="2400" dirty="0"/>
              <a:t>S1G</a:t>
            </a:r>
          </a:p>
          <a:p>
            <a:pPr marL="1371600" lvl="2" indent="-457200">
              <a:buFont typeface="Courier New" panose="02070309020205020404" pitchFamily="49" charset="0"/>
              <a:buChar char="o"/>
            </a:pPr>
            <a:r>
              <a:rPr lang="en-GB" sz="2000" dirty="0"/>
              <a:t>USA: 1MHz coexistence with 802.11ah devices</a:t>
            </a:r>
          </a:p>
          <a:p>
            <a:pPr marL="1371600" lvl="2" indent="-457200">
              <a:buFont typeface="Courier New" panose="02070309020205020404" pitchFamily="49" charset="0"/>
              <a:buChar char="o"/>
            </a:pPr>
            <a:r>
              <a:rPr lang="en-GB" sz="2000" dirty="0"/>
              <a:t>EU: 200kHz, 250kHz, 400kHz, 800kHz, 1MHz</a:t>
            </a:r>
          </a:p>
          <a:p>
            <a:pPr marL="1371600" lvl="2" indent="-457200">
              <a:buFont typeface="Courier New" panose="02070309020205020404" pitchFamily="49" charset="0"/>
              <a:buChar char="o"/>
            </a:pPr>
            <a:r>
              <a:rPr lang="en-GB" sz="2000" dirty="0"/>
              <a:t>China: 250kHz</a:t>
            </a:r>
          </a:p>
          <a:p>
            <a:pPr marL="1371600" lvl="2" indent="-457200">
              <a:buFont typeface="Courier New" panose="02070309020205020404" pitchFamily="49" charset="0"/>
              <a:buChar char="o"/>
            </a:pPr>
            <a:r>
              <a:rPr lang="en-GB" sz="2000" dirty="0"/>
              <a:t>Chanel bandwidth: 200kHz (EU), 250kHz (China), 1MHz (USA)</a:t>
            </a:r>
          </a:p>
          <a:p>
            <a:pPr marL="361950" lvl="2"/>
            <a:r>
              <a:rPr lang="en-GB" sz="2000" b="1" dirty="0"/>
              <a:t>Proposal 2: For S1G, flexible channel bandwidth should be supported, at least 200kHz, 250kHz and 1MHz channel bandwidth should be supported</a:t>
            </a:r>
          </a:p>
          <a:p>
            <a:pPr marL="361950" lvl="2"/>
            <a:endParaRPr lang="en-GB" sz="2000" b="1" dirty="0"/>
          </a:p>
          <a:p>
            <a:pPr marL="914400" lvl="1" indent="-457200" algn="just">
              <a:buFont typeface="Wingdings" panose="05000000000000000000" pitchFamily="2" charset="2"/>
              <a:buChar char="q"/>
            </a:pPr>
            <a:r>
              <a:rPr lang="en-GB" sz="2400" dirty="0"/>
              <a:t>2.4GHz</a:t>
            </a:r>
          </a:p>
          <a:p>
            <a:pPr marL="1371600" lvl="2" indent="-457200" algn="just">
              <a:buFont typeface="Courier New" panose="02070309020205020404" pitchFamily="49" charset="0"/>
              <a:buChar char="o"/>
            </a:pPr>
            <a:r>
              <a:rPr lang="en-GB" sz="2000" dirty="0"/>
              <a:t>DL: 4MHz for AMP with 20MHz legacy preamble</a:t>
            </a:r>
          </a:p>
          <a:p>
            <a:pPr marL="1371600" lvl="2" indent="-457200" algn="just">
              <a:buFont typeface="Courier New" panose="02070309020205020404" pitchFamily="49" charset="0"/>
              <a:buChar char="o"/>
            </a:pPr>
            <a:r>
              <a:rPr lang="en-GB" sz="2000" dirty="0"/>
              <a:t>UL: </a:t>
            </a:r>
          </a:p>
          <a:p>
            <a:pPr marL="1828800" lvl="3" indent="-457200" algn="just">
              <a:buFont typeface="Wingdings" panose="05000000000000000000" pitchFamily="2" charset="2"/>
              <a:buChar char="§"/>
            </a:pPr>
            <a:r>
              <a:rPr lang="en-GB" sz="1800" dirty="0"/>
              <a:t>Alt1: 4MHz for AMP with 20MHz legacy preamble</a:t>
            </a:r>
          </a:p>
          <a:p>
            <a:pPr marL="1828800" lvl="3" indent="-457200" algn="just">
              <a:buFont typeface="Wingdings" panose="05000000000000000000" pitchFamily="2" charset="2"/>
              <a:buChar char="§"/>
            </a:pPr>
            <a:r>
              <a:rPr lang="en-GB" sz="1800" dirty="0"/>
              <a:t>Alt2: 22MHz with DSSS</a:t>
            </a:r>
          </a:p>
          <a:p>
            <a:pPr lvl="1" algn="just"/>
            <a:r>
              <a:rPr lang="en-GB" sz="2000" b="1" dirty="0"/>
              <a:t>Proposal 3: If 2.4GHz is adopted as operation frequency band, 4MHz is baseline channel bandwidth and 22MHz can be optional. </a:t>
            </a:r>
          </a:p>
          <a:p>
            <a:pPr marL="914400" lvl="1" indent="-457200" algn="just">
              <a:buFont typeface="Wingdings" panose="05000000000000000000" pitchFamily="2" charset="2"/>
              <a:buChar char="q"/>
            </a:pPr>
            <a:endParaRPr lang="en-GB" sz="2000" dirty="0"/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Yinan Qi (</a:t>
            </a:r>
            <a:r>
              <a:rPr lang="en-GB" dirty="0"/>
              <a:t>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802.11-23/</a:t>
            </a:r>
            <a:r>
              <a:rPr lang="en-GB" sz="1800" b="1" dirty="0">
                <a:solidFill>
                  <a:srgbClr val="000000"/>
                </a:solidFill>
                <a:latin typeface="+mn-lt"/>
              </a:rPr>
              <a:t>1064r0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June 2023</a:t>
            </a:r>
            <a:endParaRPr lang="en-GB" sz="1800" b="1" dirty="0"/>
          </a:p>
        </p:txBody>
      </p:sp>
    </p:spTree>
    <p:extLst>
      <p:ext uri="{BB962C8B-B14F-4D97-AF65-F5344CB8AC3E}">
        <p14:creationId xmlns:p14="http://schemas.microsoft.com/office/powerpoint/2010/main" val="23297572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Data Rate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152400" y="1219200"/>
            <a:ext cx="8610600" cy="5693866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914400" lvl="1" indent="-457200">
              <a:buFont typeface="Wingdings" panose="05000000000000000000" pitchFamily="2" charset="2"/>
              <a:buChar char="q"/>
            </a:pPr>
            <a:r>
              <a:rPr lang="en-GB" sz="2400" dirty="0"/>
              <a:t>Up to 51.2 kbps is needed based on the analysis in [1] </a:t>
            </a:r>
          </a:p>
          <a:p>
            <a:pPr marL="914400" lvl="1" indent="-457200">
              <a:buFont typeface="Wingdings" panose="05000000000000000000" pitchFamily="2" charset="2"/>
              <a:buChar char="q"/>
            </a:pPr>
            <a:r>
              <a:rPr lang="en-GB" sz="2400" dirty="0"/>
              <a:t>S1G</a:t>
            </a:r>
          </a:p>
          <a:p>
            <a:pPr marL="1371600" lvl="2" indent="-457200">
              <a:buFont typeface="Courier New" panose="02070309020205020404" pitchFamily="49" charset="0"/>
              <a:buChar char="o"/>
            </a:pPr>
            <a:r>
              <a:rPr lang="en-GB" sz="2000" dirty="0"/>
              <a:t>Chanel bandwidth: 200kHz, 250kHz, 1MHz</a:t>
            </a:r>
          </a:p>
          <a:p>
            <a:pPr marL="1371600" lvl="2" indent="-457200">
              <a:buFont typeface="Courier New" panose="02070309020205020404" pitchFamily="49" charset="0"/>
              <a:buChar char="o"/>
            </a:pPr>
            <a:r>
              <a:rPr lang="en-GB" sz="2000" dirty="0"/>
              <a:t>Data rate: considering 31.25kHz SCS with symbol duration 40us, multiple bits can be mapped to one OOK symbol</a:t>
            </a:r>
          </a:p>
          <a:p>
            <a:pPr marL="1828800" lvl="3" indent="-457200">
              <a:buFont typeface="Wingdings" panose="05000000000000000000" pitchFamily="2" charset="2"/>
              <a:buChar char="§"/>
            </a:pPr>
            <a:r>
              <a:rPr lang="en-GB" sz="1800" dirty="0"/>
              <a:t>50kbps</a:t>
            </a:r>
          </a:p>
          <a:p>
            <a:pPr marL="1828800" lvl="3" indent="-457200">
              <a:buFont typeface="Wingdings" panose="05000000000000000000" pitchFamily="2" charset="2"/>
              <a:buChar char="§"/>
            </a:pPr>
            <a:r>
              <a:rPr lang="en-GB" sz="1800" dirty="0"/>
              <a:t>100kbps</a:t>
            </a:r>
          </a:p>
          <a:p>
            <a:pPr marL="361950" lvl="2"/>
            <a:r>
              <a:rPr lang="en-GB" sz="2000" b="1" dirty="0"/>
              <a:t>Proposal 5: For S1G, 50 and 100 kbps data rate should be supported.</a:t>
            </a:r>
          </a:p>
          <a:p>
            <a:pPr marL="361950" lvl="2"/>
            <a:endParaRPr lang="en-GB" sz="2000" b="1" dirty="0"/>
          </a:p>
          <a:p>
            <a:pPr marL="914400" lvl="1" indent="-457200" algn="just">
              <a:buFont typeface="Wingdings" panose="05000000000000000000" pitchFamily="2" charset="2"/>
              <a:buChar char="q"/>
            </a:pPr>
            <a:r>
              <a:rPr lang="en-GB" sz="2400" dirty="0"/>
              <a:t>2.4GHz</a:t>
            </a:r>
          </a:p>
          <a:p>
            <a:pPr marL="1371600" lvl="2" indent="-457200" algn="just">
              <a:buFont typeface="Courier New" panose="02070309020205020404" pitchFamily="49" charset="0"/>
              <a:buChar char="o"/>
            </a:pPr>
            <a:r>
              <a:rPr lang="en-GB" sz="2000" dirty="0"/>
              <a:t>DL: channel bandwidth 4MHz, data rate 62.5kbps and 250kbps</a:t>
            </a:r>
          </a:p>
          <a:p>
            <a:pPr marL="1371600" lvl="2" indent="-457200" algn="just">
              <a:buFont typeface="Courier New" panose="02070309020205020404" pitchFamily="49" charset="0"/>
              <a:buChar char="o"/>
            </a:pPr>
            <a:r>
              <a:rPr lang="en-GB" sz="2000" dirty="0"/>
              <a:t>UL: </a:t>
            </a:r>
          </a:p>
          <a:p>
            <a:pPr marL="1828800" lvl="3" indent="-457200" algn="just">
              <a:buFont typeface="Wingdings" panose="05000000000000000000" pitchFamily="2" charset="2"/>
              <a:buChar char="§"/>
            </a:pPr>
            <a:r>
              <a:rPr lang="en-GB" sz="1800" dirty="0"/>
              <a:t>Alt1: 4MHz channel bandwidth, data rate 62.5kbps and 250kbps</a:t>
            </a:r>
          </a:p>
          <a:p>
            <a:pPr marL="1828800" lvl="3" indent="-457200" algn="just">
              <a:buFont typeface="Wingdings" panose="05000000000000000000" pitchFamily="2" charset="2"/>
              <a:buChar char="§"/>
            </a:pPr>
            <a:r>
              <a:rPr lang="en-GB" sz="1800" dirty="0"/>
              <a:t>Alt2: 1Mbps with DSSS</a:t>
            </a:r>
          </a:p>
          <a:p>
            <a:pPr marL="361950" lvl="2"/>
            <a:r>
              <a:rPr lang="en-GB" sz="2000" b="1" dirty="0"/>
              <a:t>Proposal 6: If 2.4GHz is adopted, 62.5kbps data rate for 4MHz channel bandwidth can be supported as baseline and 250kbps and 1Mbps as optional. </a:t>
            </a:r>
          </a:p>
          <a:p>
            <a:pPr marL="914400" lvl="1" indent="-457200" algn="just">
              <a:buFont typeface="Wingdings" panose="05000000000000000000" pitchFamily="2" charset="2"/>
              <a:buChar char="q"/>
            </a:pPr>
            <a:endParaRPr lang="en-GB" sz="2000" dirty="0"/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Yinan Qi (</a:t>
            </a:r>
            <a:r>
              <a:rPr lang="en-GB" dirty="0"/>
              <a:t>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802.11-23/</a:t>
            </a:r>
            <a:r>
              <a:rPr lang="en-GB" sz="1800" b="1" dirty="0">
                <a:solidFill>
                  <a:srgbClr val="000000"/>
                </a:solidFill>
                <a:latin typeface="+mn-lt"/>
              </a:rPr>
              <a:t>1064r0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June 2023</a:t>
            </a:r>
            <a:endParaRPr lang="en-GB" sz="1800" b="1" dirty="0"/>
          </a:p>
        </p:txBody>
      </p:sp>
    </p:spTree>
    <p:extLst>
      <p:ext uri="{BB962C8B-B14F-4D97-AF65-F5344CB8AC3E}">
        <p14:creationId xmlns:p14="http://schemas.microsoft.com/office/powerpoint/2010/main" val="2288480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theme/theme1.xml><?xml version="1.0" encoding="utf-8"?>
<a:theme xmlns:a="http://schemas.openxmlformats.org/drawingml/2006/main" name="ACcor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 Submission Templat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ACcord Submission 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 Submission 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ACcord Submission Template</Template>
  <TotalTime>11071</TotalTime>
  <Words>1076</Words>
  <Application>Microsoft Office PowerPoint</Application>
  <PresentationFormat>全屏显示(4:3)</PresentationFormat>
  <Paragraphs>236</Paragraphs>
  <Slides>11</Slides>
  <Notes>11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11</vt:i4>
      </vt:variant>
    </vt:vector>
  </HeadingPairs>
  <TitlesOfParts>
    <vt:vector size="17" baseType="lpstr">
      <vt:lpstr>Arial</vt:lpstr>
      <vt:lpstr>Calibri</vt:lpstr>
      <vt:lpstr>Courier New</vt:lpstr>
      <vt:lpstr>Times New Roman</vt:lpstr>
      <vt:lpstr>Wingdings</vt:lpstr>
      <vt:lpstr>ACcord Submission Template</vt:lpstr>
      <vt:lpstr>Discussion on Frequency Band, Channel Bandwidth and Data Rate</vt:lpstr>
      <vt:lpstr>Abstract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Summary</vt:lpstr>
      <vt:lpstr>Reference</vt:lpstr>
    </vt:vector>
  </TitlesOfParts>
  <Company>&lt;Company Name&gt;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&lt;Document Title&gt;</dc:title>
  <dc:creator>robert.stacey@intel.com</dc:creator>
  <cp:keywords>CTPClassification=:VisualMarkings=, CTPClassification=CTP_IC:VisualMarkings=, CTPClassification=CTP_IC</cp:keywords>
  <cp:lastModifiedBy>Qi Yinan</cp:lastModifiedBy>
  <cp:revision>1912</cp:revision>
  <cp:lastPrinted>1998-02-10T13:28:00Z</cp:lastPrinted>
  <dcterms:created xsi:type="dcterms:W3CDTF">2009-12-02T19:05:00Z</dcterms:created>
  <dcterms:modified xsi:type="dcterms:W3CDTF">2023-06-26T10:13:38Z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TitusGUID">
    <vt:lpwstr>5c159031-6120-4243-bbd1-ee5f1f2e96d1</vt:lpwstr>
  </property>
  <property fmtid="{D5CDD505-2E9C-101B-9397-08002B2CF9AE}" pid="4" name="CTP_BU">
    <vt:lpwstr>NEXT GEN AND STANDARDS GROUP</vt:lpwstr>
  </property>
  <property fmtid="{D5CDD505-2E9C-101B-9397-08002B2CF9AE}" pid="5" name="CTP_TimeStamp">
    <vt:lpwstr>2018-05-10 07:13:18Z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CTP_IC</vt:lpwstr>
  </property>
  <property fmtid="{D5CDD505-2E9C-101B-9397-08002B2CF9AE}" pid="9" name="_2015_ms_pID_725343">
    <vt:lpwstr>(3)dYjZlIMPNS1j1dqB6YP+lC/h/B/2pNPp3QOMNi78JruWsJCWfvOX7qOfqVmWapw5nAmNox2d
CepUHOcpyRPGxOrCF4f6Vm+bQd0a6PmeqnduPJBgJlDghSxD1avTFZ63x0RG46RNanxgx9xE
F6b37psHyh5fuVUFporEZMqQXqHBEypactmiYjvUeMxRaF03XE7S31+KHEROZafgT1HavpUh
nCZB99KB4/WSNUWkv0</vt:lpwstr>
  </property>
  <property fmtid="{D5CDD505-2E9C-101B-9397-08002B2CF9AE}" pid="10" name="_2015_ms_pID_7253431">
    <vt:lpwstr>0SXraQUmKnChBZ8aCVQGJMK6QJb2T9gmWfYivL7LSAq+XNuG8X7Xnk
ZVdgv1R/107n0QMg2bwSVk0XjgjCmTESK20xX3TJA65etUbDDk6Z9gBOACmis1hcjMZatQXm
Xng7Mb/2nLdPeqQsInuUJp7DZbD6Ozsn0e3xI0jgh97KDr5s7e/CgLe2gOTO+Gz7rGwQ7tvf
I1PSBBdCPI4H0IJPnwUWjQPraoJGijURx6me</vt:lpwstr>
  </property>
  <property fmtid="{D5CDD505-2E9C-101B-9397-08002B2CF9AE}" pid="11" name="_readonly">
    <vt:lpwstr/>
  </property>
  <property fmtid="{D5CDD505-2E9C-101B-9397-08002B2CF9AE}" pid="12" name="_change">
    <vt:lpwstr/>
  </property>
  <property fmtid="{D5CDD505-2E9C-101B-9397-08002B2CF9AE}" pid="13" name="_full-control">
    <vt:lpwstr/>
  </property>
  <property fmtid="{D5CDD505-2E9C-101B-9397-08002B2CF9AE}" pid="14" name="sflag">
    <vt:lpwstr>1561287843</vt:lpwstr>
  </property>
  <property fmtid="{D5CDD505-2E9C-101B-9397-08002B2CF9AE}" pid="15" name="_2015_ms_pID_7253432">
    <vt:lpwstr>srCqHiAMW9tZQpMu87my+bQ=</vt:lpwstr>
  </property>
  <property fmtid="{D5CDD505-2E9C-101B-9397-08002B2CF9AE}" pid="16" name="KSOProductBuildVer">
    <vt:lpwstr>2052-10.1.0.6395</vt:lpwstr>
  </property>
</Properties>
</file>