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57" r:id="rId3"/>
    <p:sldId id="611" r:id="rId4"/>
    <p:sldId id="604" r:id="rId5"/>
    <p:sldId id="605" r:id="rId6"/>
    <p:sldId id="609" r:id="rId7"/>
    <p:sldId id="610" r:id="rId8"/>
    <p:sldId id="589" r:id="rId9"/>
    <p:sldId id="612" r:id="rId10"/>
    <p:sldId id="500" r:id="rId11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/>
  <p:cmAuthor id="2" name="Hanxiao (Tony, CT Lab)" initials="H(CL" lastIdx="3" clrIdx="1"/>
  <p:cmAuthor id="3" name="weijie" initials="weiji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3536" autoAdjust="0"/>
  </p:normalViewPr>
  <p:slideViewPr>
    <p:cSldViewPr>
      <p:cViewPr varScale="1">
        <p:scale>
          <a:sx n="76" d="100"/>
          <a:sy n="76" d="100"/>
        </p:scale>
        <p:origin x="177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 dirty="0"/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 dirty="0"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 dirty="0"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06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[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5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511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[1] https://www.bestforworld.com/the-complete-guide-of-standard-pallet-definition-size-and-dimensions-classification-loading-load-selection-attention-usage-method2022</a:t>
            </a:r>
          </a:p>
          <a:p>
            <a:endParaRPr lang="en-GB" altLang="zh-CN" dirty="0"/>
          </a:p>
          <a:p>
            <a:r>
              <a:rPr lang="en-GB" altLang="zh-CN" dirty="0"/>
              <a:t>Typical pallet size is 1-by-1.2, 1 per m2 for single layer, 5 per m2 for multiple layers</a:t>
            </a:r>
          </a:p>
          <a:p>
            <a:endParaRPr lang="en-GB" altLang="zh-CN" dirty="0"/>
          </a:p>
          <a:p>
            <a:r>
              <a:rPr lang="en-GB" altLang="zh-CN" dirty="0"/>
              <a:t>[2] https://crownlspgroup.com/how-to-calculate-warehouse-space-needs/</a:t>
            </a:r>
          </a:p>
          <a:p>
            <a:r>
              <a:rPr lang="en-GB" altLang="zh-CN" dirty="0"/>
              <a:t>50%-80% space efficiency</a:t>
            </a:r>
          </a:p>
          <a:p>
            <a:endParaRPr lang="en-GB" altLang="zh-CN" dirty="0"/>
          </a:p>
          <a:p>
            <a:r>
              <a:rPr lang="en-GB" altLang="zh-CN" dirty="0"/>
              <a:t>[3] https://pplusglobal.com/2018/03/23/use-standard-pallet-sizes-stacking-height/#:~:text=Safe%20Stacking&amp;text=When%20you%20stack%20them%2C%20don,layers%20to%20hold%20them%20tight.</a:t>
            </a:r>
          </a:p>
          <a:p>
            <a:endParaRPr lang="en-GB" altLang="zh-CN" dirty="0"/>
          </a:p>
          <a:p>
            <a:r>
              <a:rPr lang="en-GB" altLang="zh-CN" dirty="0"/>
              <a:t>&lt;=60inches, 5 feet, 1.52m, </a:t>
            </a:r>
          </a:p>
          <a:p>
            <a:endParaRPr lang="en-GB" altLang="zh-CN" dirty="0"/>
          </a:p>
          <a:p>
            <a:r>
              <a:rPr lang="en-GB" altLang="zh-CN" dirty="0"/>
              <a:t>[4] https://www.miebach.com/en/publications/whitepapers/pallet-heights-in-logistics/</a:t>
            </a:r>
          </a:p>
          <a:p>
            <a:r>
              <a:rPr lang="en-GB" altLang="zh-CN" dirty="0"/>
              <a:t>Up to 6 layers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24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[1] https://www.bestforworld.com/the-complete-guide-of-standard-pallet-definition-size-and-dimensions-classification-loading-load-selection-attention-usage-method2022</a:t>
            </a:r>
          </a:p>
          <a:p>
            <a:endParaRPr lang="en-GB" altLang="zh-CN" dirty="0"/>
          </a:p>
          <a:p>
            <a:r>
              <a:rPr lang="en-GB" altLang="zh-CN" dirty="0"/>
              <a:t>Typical pallet size is 1-by-1.2, 1 per m2 for single layer, 5 per m2 for multiple layers</a:t>
            </a:r>
          </a:p>
          <a:p>
            <a:endParaRPr lang="en-GB" altLang="zh-CN" dirty="0"/>
          </a:p>
          <a:p>
            <a:r>
              <a:rPr lang="en-GB" altLang="zh-CN" dirty="0"/>
              <a:t>[2] https://crownlspgroup.com/how-to-calculate-warehouse-space-needs/</a:t>
            </a:r>
          </a:p>
          <a:p>
            <a:r>
              <a:rPr lang="en-GB" altLang="zh-CN" dirty="0"/>
              <a:t>50%-80% space efficiency</a:t>
            </a:r>
          </a:p>
          <a:p>
            <a:endParaRPr lang="en-GB" altLang="zh-CN" dirty="0"/>
          </a:p>
          <a:p>
            <a:r>
              <a:rPr lang="en-GB" altLang="zh-CN" dirty="0"/>
              <a:t>[3] https://pplusglobal.com/2018/03/23/use-standard-pallet-sizes-stacking-height/#:~:text=Safe%20Stacking&amp;text=When%20you%20stack%20them%2C%20don,layers%20to%20hold%20them%20tight.</a:t>
            </a:r>
          </a:p>
          <a:p>
            <a:endParaRPr lang="en-GB" altLang="zh-CN" dirty="0"/>
          </a:p>
          <a:p>
            <a:r>
              <a:rPr lang="en-GB" altLang="zh-CN" dirty="0"/>
              <a:t>&lt;=60inches, 5 feet, 1.52m, </a:t>
            </a:r>
          </a:p>
          <a:p>
            <a:endParaRPr lang="en-GB" altLang="zh-CN" dirty="0"/>
          </a:p>
          <a:p>
            <a:r>
              <a:rPr lang="en-GB" altLang="zh-CN" dirty="0"/>
              <a:t>[4] https://www.miebach.com/en/publications/whitepapers/pallet-heights-in-logistics/</a:t>
            </a:r>
          </a:p>
          <a:p>
            <a:r>
              <a:rPr lang="en-GB" altLang="zh-CN" dirty="0"/>
              <a:t>Up to 6 layers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900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802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9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/>
              <a:t>Yinan Qi (OPPO)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610068" y="6475413"/>
            <a:ext cx="64" cy="184666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472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err="1"/>
              <a:t>Zhisong</a:t>
            </a:r>
            <a:r>
              <a:rPr lang="en-GB" dirty="0"/>
              <a:t> </a:t>
            </a:r>
            <a:r>
              <a:rPr lang="en-GB" dirty="0" err="1"/>
              <a:t>Zuo</a:t>
            </a:r>
            <a:r>
              <a:rPr lang="en-GB" dirty="0"/>
              <a:t>(OPPO)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dirty="0"/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ebach.com/en/publications/whitepapers/pallet-heights-in-logistic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991600" cy="870323"/>
          </a:xfrm>
          <a:noFill/>
        </p:spPr>
        <p:txBody>
          <a:bodyPr/>
          <a:lstStyle/>
          <a:p>
            <a:r>
              <a:rPr lang="en-GB" altLang="zh-CN" dirty="0">
                <a:solidFill>
                  <a:schemeClr val="tx1"/>
                </a:solidFill>
              </a:rPr>
              <a:t>Further Discussion on</a:t>
            </a:r>
            <a:r>
              <a:rPr lang="en-US" altLang="zh-CN" dirty="0">
                <a:solidFill>
                  <a:schemeClr val="tx1"/>
                </a:solidFill>
              </a:rPr>
              <a:t> Requirements for AMP Use 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2023-06-27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Yinan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245660"/>
              </p:ext>
            </p:extLst>
          </p:nvPr>
        </p:nvGraphicFramePr>
        <p:xfrm>
          <a:off x="838200" y="2701138"/>
          <a:ext cx="7886702" cy="24790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0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2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Yinan Qi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OPPO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v-qiyinan@oppo.com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Weijie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xuweijie@oppo.com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4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824858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55037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4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Aft>
                          <a:spcPts val="12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089006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984899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7482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dirty="0">
                        <a:latin typeface="+mn-lt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479541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7418231F-1399-42AA-8C68-122438488FA5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603r0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267D32A-FFA2-45AC-BF4C-9CEBFF7D490D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altLang="zh-CN" sz="1800" b="1" dirty="0"/>
              <a:t>June</a:t>
            </a:r>
            <a:r>
              <a:rPr lang="en-US" altLang="zh-CN" sz="1800" b="1" dirty="0"/>
              <a:t> 2023</a:t>
            </a:r>
            <a:endParaRPr lang="en-GB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dirty="0"/>
              <a:t>Reference</a:t>
            </a:r>
            <a:endParaRPr lang="en-GB" altLang="zh-CN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834736" y="1579433"/>
            <a:ext cx="7631112" cy="40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altLang="zh-CN" sz="1600" dirty="0"/>
              <a:t>https://www.bestforworld.com/the-complete-guide-of-standard-pallet-definition-size-and-dimensions-classification-loading-load-selection-attention-usage-method2022</a:t>
            </a:r>
          </a:p>
          <a:p>
            <a:pPr lvl="0">
              <a:buFont typeface="+mj-lt"/>
              <a:buAutoNum type="arabicPeriod"/>
            </a:pPr>
            <a:r>
              <a:rPr lang="en-GB" altLang="zh-CN" sz="1600" dirty="0">
                <a:hlinkClick r:id="rId3"/>
              </a:rPr>
              <a:t>https://www.miebach.com/en/publications/whitepapers/pallet-heights-in-logistics/</a:t>
            </a:r>
            <a:endParaRPr lang="en-GB" altLang="zh-CN" sz="1600" dirty="0"/>
          </a:p>
          <a:p>
            <a:pPr lvl="0">
              <a:buFont typeface="+mj-lt"/>
              <a:buAutoNum type="arabicPeriod"/>
            </a:pPr>
            <a:r>
              <a:rPr lang="en-GB" altLang="zh-CN" sz="1600" dirty="0"/>
              <a:t>https://pplusglobal.com/2018/03/23/use-standard-pallet-sizes-stacking-height/#:~:text=Safe%20Stacking&amp;text=When%20you%20stack%20them%2C%20don,layers%20to%20hold%20them%20tight.</a:t>
            </a:r>
          </a:p>
          <a:p>
            <a:pPr>
              <a:buFont typeface="+mj-lt"/>
              <a:buAutoNum type="arabicPeriod"/>
            </a:pPr>
            <a:endParaRPr lang="en-GB" altLang="zh-CN" sz="1600" dirty="0"/>
          </a:p>
          <a:p>
            <a:pPr>
              <a:buFont typeface="+mj-lt"/>
              <a:buAutoNum type="arabicPeriod"/>
            </a:pPr>
            <a:endParaRPr lang="en-GB" altLang="zh-CN" sz="1600" dirty="0"/>
          </a:p>
          <a:p>
            <a:pPr>
              <a:buFont typeface="+mj-lt"/>
              <a:buAutoNum type="arabicPeriod"/>
            </a:pPr>
            <a:endParaRPr lang="zh-CN" altLang="zh-CN" sz="1600" dirty="0"/>
          </a:p>
          <a:p>
            <a:pPr marL="457200" indent="-457200">
              <a:buFont typeface="+mj-lt"/>
              <a:buAutoNum type="arabicPeriod"/>
            </a:pPr>
            <a:endPara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5AED617-1508-4CA3-BBA7-B480F0DB1DD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1603r0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742132A-8352-4C94-BCF2-2243115A4C4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June 2023</a:t>
            </a:r>
            <a:endParaRPr lang="en-GB" sz="1800" b="1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CC9EA03-77B8-48E7-8DAD-1C09F5348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Yinan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DA2641B5-0949-49A8-9A22-591D990BEF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June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Yinan Qi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purpose of this presentation is to further discuss the key requirements.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84BCF0-C779-7631-0293-4301FB85120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1603r0</a:t>
            </a:r>
            <a:endParaRPr lang="en-SG" sz="18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Initial Table for the Requirements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1603r0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June 2023</a:t>
            </a:r>
            <a:endParaRPr lang="en-GB" sz="1800" b="1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13FA137-725E-E2D9-8A92-2923F0FBF55D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447800"/>
          <a:ext cx="8991600" cy="4984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3246">
                  <a:extLst>
                    <a:ext uri="{9D8B030D-6E8A-4147-A177-3AD203B41FA5}">
                      <a16:colId xmlns:a16="http://schemas.microsoft.com/office/drawing/2014/main" val="3668435110"/>
                    </a:ext>
                  </a:extLst>
                </a:gridCol>
                <a:gridCol w="1113246">
                  <a:extLst>
                    <a:ext uri="{9D8B030D-6E8A-4147-A177-3AD203B41FA5}">
                      <a16:colId xmlns:a16="http://schemas.microsoft.com/office/drawing/2014/main" val="1265672563"/>
                    </a:ext>
                  </a:extLst>
                </a:gridCol>
                <a:gridCol w="1086202">
                  <a:extLst>
                    <a:ext uri="{9D8B030D-6E8A-4147-A177-3AD203B41FA5}">
                      <a16:colId xmlns:a16="http://schemas.microsoft.com/office/drawing/2014/main" val="3650588341"/>
                    </a:ext>
                  </a:extLst>
                </a:gridCol>
                <a:gridCol w="1346590">
                  <a:extLst>
                    <a:ext uri="{9D8B030D-6E8A-4147-A177-3AD203B41FA5}">
                      <a16:colId xmlns:a16="http://schemas.microsoft.com/office/drawing/2014/main" val="726553468"/>
                    </a:ext>
                  </a:extLst>
                </a:gridCol>
                <a:gridCol w="1144383">
                  <a:extLst>
                    <a:ext uri="{9D8B030D-6E8A-4147-A177-3AD203B41FA5}">
                      <a16:colId xmlns:a16="http://schemas.microsoft.com/office/drawing/2014/main" val="1344256778"/>
                    </a:ext>
                  </a:extLst>
                </a:gridCol>
                <a:gridCol w="1373836">
                  <a:extLst>
                    <a:ext uri="{9D8B030D-6E8A-4147-A177-3AD203B41FA5}">
                      <a16:colId xmlns:a16="http://schemas.microsoft.com/office/drawing/2014/main" val="3782939110"/>
                    </a:ext>
                  </a:extLst>
                </a:gridCol>
                <a:gridCol w="1160161">
                  <a:extLst>
                    <a:ext uri="{9D8B030D-6E8A-4147-A177-3AD203B41FA5}">
                      <a16:colId xmlns:a16="http://schemas.microsoft.com/office/drawing/2014/main" val="4188438930"/>
                    </a:ext>
                  </a:extLst>
                </a:gridCol>
                <a:gridCol w="653936">
                  <a:extLst>
                    <a:ext uri="{9D8B030D-6E8A-4147-A177-3AD203B41FA5}">
                      <a16:colId xmlns:a16="http://schemas.microsoft.com/office/drawing/2014/main" val="213255701"/>
                    </a:ext>
                  </a:extLst>
                </a:gridCol>
              </a:tblGrid>
              <a:tr h="8696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Coverage (dBm)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Maximum payload size (bit)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Peak device power consumption (</a:t>
                      </a:r>
                      <a:r>
                        <a:rPr lang="en-GB" sz="1100" b="1" u="none" strike="noStrike" dirty="0" err="1">
                          <a:effectLst/>
                          <a:latin typeface="+mn-lt"/>
                        </a:rPr>
                        <a:t>mWatts</a:t>
                      </a:r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Device density (per m</a:t>
                      </a:r>
                      <a:r>
                        <a:rPr lang="en-GB" sz="1100" b="1" u="none" strike="noStrike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Horizontal Positioning accuracy (m)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Peak data rate (Kbps)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Others</a:t>
                      </a: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3832398776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UC1: Smart Manufacturing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GB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2314700939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UC2: Data Centre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GB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3525901397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UC3: Smart Home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1211554053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UC4: Logistics and Warehouse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3105947569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UC5: Smart Agriculture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2121419345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UC6: Indoor Positioning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2984993910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UC7: Smart Power Grid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GB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597722757"/>
                  </a:ext>
                </a:extLst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UC8: Fresh Food Supply Chain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3792754014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 1: Coverage is calculated based on AWGN Channel</a:t>
                      </a:r>
                    </a:p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 2: Type 1: RF powered AMP device; Type 2: non-RF powered AMP device, e.g., thermal, solar, etc.</a:t>
                      </a:r>
                    </a:p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 3: Others include requirements only applicable to a subset of use cases </a:t>
                      </a: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275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66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Device Density (1/2)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2400" y="1251229"/>
            <a:ext cx="8610600" cy="424731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GB" sz="1800" dirty="0"/>
              <a:t>UC1 Smart Manufacturing: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rgbClr val="FF0000"/>
                </a:solidFill>
              </a:rPr>
              <a:t>1.5/m</a:t>
            </a:r>
            <a:r>
              <a:rPr lang="en-GB" sz="1800" b="1" baseline="30000" dirty="0">
                <a:solidFill>
                  <a:srgbClr val="FF0000"/>
                </a:solidFill>
              </a:rPr>
              <a:t>2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1800" dirty="0"/>
              <a:t>A typical car manufacturing plant takes up to 600 000 m</a:t>
            </a:r>
            <a:r>
              <a:rPr lang="en-GB" sz="1800" baseline="30000" dirty="0"/>
              <a:t>2</a:t>
            </a:r>
            <a:r>
              <a:rPr lang="en-GB" sz="1800" dirty="0"/>
              <a:t> in surface. Around 1 million units of materials are used in the manufacturing area, but they are not used at the same time.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GB" sz="1800" dirty="0"/>
              <a:t>UC2 Data Centre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rgbClr val="FF0000"/>
                </a:solidFill>
              </a:rPr>
              <a:t>3/m</a:t>
            </a:r>
            <a:r>
              <a:rPr lang="en-GB" sz="1800" b="1" baseline="30000" dirty="0">
                <a:solidFill>
                  <a:srgbClr val="FF0000"/>
                </a:solidFill>
              </a:rPr>
              <a:t>2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1800" dirty="0"/>
              <a:t>Assuming the same density as UC1 but with 2-tier shelf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GB" sz="1800" dirty="0"/>
              <a:t>UC3 Smart Home: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rgbClr val="FF0000"/>
                </a:solidFill>
              </a:rPr>
              <a:t>0.25/m</a:t>
            </a:r>
            <a:r>
              <a:rPr lang="en-GB" sz="1800" b="1" baseline="30000" dirty="0">
                <a:solidFill>
                  <a:srgbClr val="FF0000"/>
                </a:solidFill>
              </a:rPr>
              <a:t>2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1800" dirty="0"/>
              <a:t>Based on the deployment assumption of 1 AMP device every 2 meter.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GB" sz="1800" dirty="0"/>
              <a:t>UC4 Logistics and Warehouse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rgbClr val="FF0000"/>
                </a:solidFill>
              </a:rPr>
              <a:t>1.5/m</a:t>
            </a:r>
            <a:r>
              <a:rPr lang="en-GB" sz="1800" b="1" baseline="30000" dirty="0">
                <a:solidFill>
                  <a:srgbClr val="FF0000"/>
                </a:solidFill>
              </a:rPr>
              <a:t>2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1800" dirty="0"/>
              <a:t>Assuming the same density as UC1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endParaRPr lang="en-GB" sz="1800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1603r0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June 2023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01186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Device Density (2/2)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2400" y="1251229"/>
            <a:ext cx="8610600" cy="424731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GB" sz="1800" dirty="0"/>
              <a:t>UC5 Smart Agriculture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rgbClr val="FF0000"/>
                </a:solidFill>
              </a:rPr>
              <a:t>1/m</a:t>
            </a:r>
            <a:r>
              <a:rPr lang="en-GB" sz="1800" b="1" baseline="30000" dirty="0">
                <a:solidFill>
                  <a:srgbClr val="FF0000"/>
                </a:solidFill>
              </a:rPr>
              <a:t>2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1800" dirty="0"/>
              <a:t>Assuming 1 device per meter for collecting sensing data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GB" sz="1800" dirty="0"/>
              <a:t>UC6 Indoor Positioning: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rgbClr val="FF0000"/>
                </a:solidFill>
              </a:rPr>
              <a:t>0.25/m</a:t>
            </a:r>
            <a:r>
              <a:rPr lang="en-GB" sz="1800" b="1" baseline="30000" dirty="0">
                <a:solidFill>
                  <a:srgbClr val="FF0000"/>
                </a:solidFill>
              </a:rPr>
              <a:t>2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1800" dirty="0"/>
              <a:t>Based on the deployment assumption of 1 AMP device every 2 meter.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GB" sz="1800" dirty="0"/>
              <a:t>UC7 Smart Power Grid: </a:t>
            </a:r>
          </a:p>
          <a:p>
            <a:pPr marL="1371600" lvl="2" indent="-457200" algn="just"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rgbClr val="FF0000"/>
                </a:solidFill>
              </a:rPr>
              <a:t>10</a:t>
            </a:r>
            <a:r>
              <a:rPr lang="en-GB" sz="1800" b="1" baseline="30000" dirty="0">
                <a:solidFill>
                  <a:srgbClr val="FF0000"/>
                </a:solidFill>
              </a:rPr>
              <a:t>-2</a:t>
            </a:r>
            <a:r>
              <a:rPr lang="en-GB" sz="1800" b="1" dirty="0">
                <a:solidFill>
                  <a:srgbClr val="FF0000"/>
                </a:solidFill>
              </a:rPr>
              <a:t>/m</a:t>
            </a:r>
            <a:r>
              <a:rPr lang="en-GB" sz="1800" b="1" baseline="30000" dirty="0">
                <a:solidFill>
                  <a:srgbClr val="FF0000"/>
                </a:solidFill>
              </a:rPr>
              <a:t>2</a:t>
            </a:r>
          </a:p>
          <a:p>
            <a:pPr marL="1371600" lvl="2" indent="-457200" algn="just">
              <a:buFont typeface="Wingdings" panose="05000000000000000000" pitchFamily="2" charset="2"/>
              <a:buChar char="§"/>
            </a:pPr>
            <a:r>
              <a:rPr lang="en-GB" sz="1800" dirty="0"/>
              <a:t>The device density is calculated based on an individual substation, where typically several hundreds of Ambient IoT devices are required to monitor the environmental parameters. 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GB" sz="1800" dirty="0"/>
              <a:t>UC8 Fresh Food Supply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rgbClr val="FF0000"/>
                </a:solidFill>
              </a:rPr>
              <a:t>1.5/m</a:t>
            </a:r>
            <a:r>
              <a:rPr lang="en-GB" sz="1800" b="1" baseline="30000" dirty="0">
                <a:solidFill>
                  <a:srgbClr val="FF0000"/>
                </a:solidFill>
              </a:rPr>
              <a:t>2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1800" dirty="0"/>
              <a:t>Same as UC1.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endParaRPr lang="en-GB" sz="1800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1603r0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June 2023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74355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Device Density: Warehouse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2400" y="1251229"/>
            <a:ext cx="4343400" cy="258532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GB" sz="1800" dirty="0"/>
              <a:t>AMP is expected to target only at high-value items, e.g., pallets, but not for every items, e.g., small boxes/cartons. 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GB" sz="1800" dirty="0"/>
              <a:t>Taking most common items, i.e., pallets as an example</a:t>
            </a:r>
          </a:p>
          <a:p>
            <a:pPr marL="1371600" lvl="2" indent="-457200" algn="just">
              <a:buFont typeface="Courier New" panose="02070309020205020404" pitchFamily="49" charset="0"/>
              <a:buChar char="o"/>
            </a:pPr>
            <a:r>
              <a:rPr lang="en-GB" sz="1800" dirty="0"/>
              <a:t>Typical pallet size is around 1m-by-1.2m 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endParaRPr lang="en-GB" sz="1800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1603r0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June 2023</a:t>
            </a:r>
            <a:endParaRPr lang="en-GB" sz="1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2B6703-5DBE-9CD4-2B69-215121F0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3" y="3558224"/>
            <a:ext cx="4268787" cy="22029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675ED3-4C4E-449A-6F05-A380A3074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712" y="1637211"/>
            <a:ext cx="4349288" cy="378793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33C4D74-BC38-8802-5B90-4BAE1F154102}"/>
              </a:ext>
            </a:extLst>
          </p:cNvPr>
          <p:cNvSpPr txBox="1"/>
          <p:nvPr/>
        </p:nvSpPr>
        <p:spPr>
          <a:xfrm>
            <a:off x="5165956" y="1171854"/>
            <a:ext cx="3352800" cy="369332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lvl="1" algn="just"/>
            <a:r>
              <a:rPr lang="en-GB" sz="1800" b="1" dirty="0"/>
              <a:t>Standard Pallet Size [1]</a:t>
            </a:r>
          </a:p>
        </p:txBody>
      </p:sp>
    </p:spTree>
    <p:extLst>
      <p:ext uri="{BB962C8B-B14F-4D97-AF65-F5344CB8AC3E}">
        <p14:creationId xmlns:p14="http://schemas.microsoft.com/office/powerpoint/2010/main" val="16465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Device Density: Warehouse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2399" y="1251229"/>
            <a:ext cx="4953001" cy="4801314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GB" sz="1800" dirty="0"/>
              <a:t>Pallets can be stacked in single layer or multiple layer on the shelf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GB" sz="1800" dirty="0"/>
              <a:t>According to [2], shelf layers can normally be up to 6 levels and 2.5m due to safety reasons.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GB" sz="1800" dirty="0"/>
              <a:t>Assuming one AMP tag is attached to each pallet, the AMP tag density is around </a:t>
            </a:r>
            <a:r>
              <a:rPr lang="en-GB" sz="1800" b="1" dirty="0">
                <a:solidFill>
                  <a:srgbClr val="FF0000"/>
                </a:solidFill>
              </a:rPr>
              <a:t>0.83/m</a:t>
            </a:r>
            <a:r>
              <a:rPr lang="en-GB" sz="1800" b="1" baseline="30000" dirty="0">
                <a:solidFill>
                  <a:srgbClr val="FF0000"/>
                </a:solidFill>
              </a:rPr>
              <a:t>2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for single layer and </a:t>
            </a:r>
            <a:r>
              <a:rPr lang="en-GB" sz="1800" b="1" dirty="0">
                <a:solidFill>
                  <a:srgbClr val="FF0000"/>
                </a:solidFill>
              </a:rPr>
              <a:t>5/m</a:t>
            </a:r>
            <a:r>
              <a:rPr lang="en-GB" sz="1800" b="1" baseline="30000" dirty="0">
                <a:solidFill>
                  <a:srgbClr val="FF0000"/>
                </a:solidFill>
              </a:rPr>
              <a:t>2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for multiple layers.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GB" sz="1800" dirty="0"/>
              <a:t>It should be noted that the space within one warehouse cannot be fully used for the reasons including unusual shapes of the products, space for </a:t>
            </a:r>
            <a:r>
              <a:rPr lang="en-GB" sz="1800" dirty="0" err="1"/>
              <a:t>maneuver</a:t>
            </a:r>
            <a:r>
              <a:rPr lang="en-GB" sz="1800" dirty="0"/>
              <a:t> around shelfs, etc.</a:t>
            </a:r>
          </a:p>
          <a:p>
            <a:pPr marL="1371600" lvl="2" indent="-457200" algn="just">
              <a:buFont typeface="Courier New" panose="02070309020205020404" pitchFamily="49" charset="0"/>
              <a:buChar char="o"/>
            </a:pPr>
            <a:r>
              <a:rPr lang="en-GB" sz="1800" dirty="0"/>
              <a:t>Typical space usage is 40%-80% [3]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GB" sz="1800" dirty="0"/>
              <a:t>Average density is around </a:t>
            </a:r>
            <a:r>
              <a:rPr lang="en-GB" sz="1800" b="1" dirty="0">
                <a:solidFill>
                  <a:srgbClr val="FF0000"/>
                </a:solidFill>
              </a:rPr>
              <a:t>0.56/m</a:t>
            </a:r>
            <a:r>
              <a:rPr lang="en-GB" sz="1800" b="1" baseline="30000" dirty="0">
                <a:solidFill>
                  <a:srgbClr val="FF0000"/>
                </a:solidFill>
              </a:rPr>
              <a:t>2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for single layer and </a:t>
            </a:r>
            <a:r>
              <a:rPr lang="en-GB" sz="1800" b="1" dirty="0">
                <a:solidFill>
                  <a:srgbClr val="FF0000"/>
                </a:solidFill>
              </a:rPr>
              <a:t>4/m</a:t>
            </a:r>
            <a:r>
              <a:rPr lang="en-GB" sz="1800" b="1" baseline="30000" dirty="0">
                <a:solidFill>
                  <a:srgbClr val="FF0000"/>
                </a:solidFill>
              </a:rPr>
              <a:t>2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for multiple layers.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1603r0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June 2023</a:t>
            </a:r>
            <a:endParaRPr lang="en-GB" sz="18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22055AF-66DB-CFC1-4256-A099DA29C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752600"/>
            <a:ext cx="3875768" cy="353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Requirements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/>
              <a:t>Yinan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E2CD38C-3344-4A01-82A4-D42CFF57CDB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1603r0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54E8B0-B4BD-48FF-944D-1A92864571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June 2023</a:t>
            </a:r>
            <a:endParaRPr lang="en-GB" sz="1800" b="1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13FA137-725E-E2D9-8A92-2923F0FBF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40418"/>
              </p:ext>
            </p:extLst>
          </p:nvPr>
        </p:nvGraphicFramePr>
        <p:xfrm>
          <a:off x="76200" y="1447800"/>
          <a:ext cx="8991600" cy="4984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3246">
                  <a:extLst>
                    <a:ext uri="{9D8B030D-6E8A-4147-A177-3AD203B41FA5}">
                      <a16:colId xmlns:a16="http://schemas.microsoft.com/office/drawing/2014/main" val="3668435110"/>
                    </a:ext>
                  </a:extLst>
                </a:gridCol>
                <a:gridCol w="1113246">
                  <a:extLst>
                    <a:ext uri="{9D8B030D-6E8A-4147-A177-3AD203B41FA5}">
                      <a16:colId xmlns:a16="http://schemas.microsoft.com/office/drawing/2014/main" val="1265672563"/>
                    </a:ext>
                  </a:extLst>
                </a:gridCol>
                <a:gridCol w="1086202">
                  <a:extLst>
                    <a:ext uri="{9D8B030D-6E8A-4147-A177-3AD203B41FA5}">
                      <a16:colId xmlns:a16="http://schemas.microsoft.com/office/drawing/2014/main" val="3650588341"/>
                    </a:ext>
                  </a:extLst>
                </a:gridCol>
                <a:gridCol w="1346590">
                  <a:extLst>
                    <a:ext uri="{9D8B030D-6E8A-4147-A177-3AD203B41FA5}">
                      <a16:colId xmlns:a16="http://schemas.microsoft.com/office/drawing/2014/main" val="726553468"/>
                    </a:ext>
                  </a:extLst>
                </a:gridCol>
                <a:gridCol w="1144383">
                  <a:extLst>
                    <a:ext uri="{9D8B030D-6E8A-4147-A177-3AD203B41FA5}">
                      <a16:colId xmlns:a16="http://schemas.microsoft.com/office/drawing/2014/main" val="1344256778"/>
                    </a:ext>
                  </a:extLst>
                </a:gridCol>
                <a:gridCol w="1373836">
                  <a:extLst>
                    <a:ext uri="{9D8B030D-6E8A-4147-A177-3AD203B41FA5}">
                      <a16:colId xmlns:a16="http://schemas.microsoft.com/office/drawing/2014/main" val="3782939110"/>
                    </a:ext>
                  </a:extLst>
                </a:gridCol>
                <a:gridCol w="1160161">
                  <a:extLst>
                    <a:ext uri="{9D8B030D-6E8A-4147-A177-3AD203B41FA5}">
                      <a16:colId xmlns:a16="http://schemas.microsoft.com/office/drawing/2014/main" val="4188438930"/>
                    </a:ext>
                  </a:extLst>
                </a:gridCol>
                <a:gridCol w="653936">
                  <a:extLst>
                    <a:ext uri="{9D8B030D-6E8A-4147-A177-3AD203B41FA5}">
                      <a16:colId xmlns:a16="http://schemas.microsoft.com/office/drawing/2014/main" val="213255701"/>
                    </a:ext>
                  </a:extLst>
                </a:gridCol>
              </a:tblGrid>
              <a:tr h="8696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Coverage (dBm)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Maximum payload size (bit)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Peak device power consumption (</a:t>
                      </a:r>
                      <a:r>
                        <a:rPr lang="en-GB" sz="1100" b="1" u="none" strike="noStrike" dirty="0" err="1">
                          <a:effectLst/>
                          <a:latin typeface="+mn-lt"/>
                        </a:rPr>
                        <a:t>mWatts</a:t>
                      </a:r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Device density (per m</a:t>
                      </a:r>
                      <a:r>
                        <a:rPr lang="en-GB" sz="1100" b="1" u="none" strike="noStrike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Horizontal Positioning accuracy (m)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Peak data rate (Kbps)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Others</a:t>
                      </a: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3832398776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UC1: Smart Manufacturing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GB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2314700939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UC2: Data Centre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GB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3525901397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UC3: Smart Home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1211554053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UC4: Logistics and Warehouse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3105947569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UC5: Smart Agriculture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2121419345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UC6: Indoor Positioning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2984993910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UC7: Smart Power Grid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GB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597722757"/>
                  </a:ext>
                </a:extLst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UC8: Fresh Food Supply Chain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Type1: -30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Type2: -82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 kbps</a:t>
                      </a:r>
                    </a:p>
                  </a:txBody>
                  <a:tcPr marL="7473" marR="7473" marT="747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3" marR="7473" marT="7473" marB="0" anchor="ctr"/>
                </a:tc>
                <a:extLst>
                  <a:ext uri="{0D108BD9-81ED-4DB2-BD59-A6C34878D82A}">
                    <a16:rowId xmlns:a16="http://schemas.microsoft.com/office/drawing/2014/main" val="3792754014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 1: Coverage is calculated based on AWGN Channel</a:t>
                      </a:r>
                    </a:p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 2: Type 1: RF powered AMP device; Type 2: non-RF powered AMP device, e.g., thermal, solar, etc.</a:t>
                      </a:r>
                    </a:p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 3: Others include requirements only applicable to a subset of use cases </a:t>
                      </a: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3" marR="7473" marT="747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275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75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June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Yinan Qi (OPPO)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For warehouse, the products/items size and stacking should follow regulations.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Device density in logistics and warehouse is updated based on such regulations.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84BCF0-C779-7631-0293-4301FB85120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802.11-23/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1603r0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0989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11030</TotalTime>
  <Words>1439</Words>
  <Application>Microsoft Office PowerPoint</Application>
  <PresentationFormat>全屏显示(4:3)</PresentationFormat>
  <Paragraphs>303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Wingdings</vt:lpstr>
      <vt:lpstr>ACcord Submission Template</vt:lpstr>
      <vt:lpstr>Further Discussion on Requirements for AMP Use Cases</vt:lpstr>
      <vt:lpstr>Abstract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Reference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Qi Yinan</cp:lastModifiedBy>
  <cp:revision>1908</cp:revision>
  <cp:lastPrinted>1998-02-10T13:28:00Z</cp:lastPrinted>
  <dcterms:created xsi:type="dcterms:W3CDTF">2009-12-02T19:05:00Z</dcterms:created>
  <dcterms:modified xsi:type="dcterms:W3CDTF">2023-06-26T10:10:48Z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  <property fmtid="{D5CDD505-2E9C-101B-9397-08002B2CF9AE}" pid="16" name="KSOProductBuildVer">
    <vt:lpwstr>2052-10.1.0.6395</vt:lpwstr>
  </property>
</Properties>
</file>