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8" r:id="rId4"/>
    <p:sldId id="271" r:id="rId5"/>
    <p:sldId id="273" r:id="rId6"/>
    <p:sldId id="291" r:id="rId7"/>
    <p:sldId id="280" r:id="rId8"/>
    <p:sldId id="287" r:id="rId9"/>
    <p:sldId id="285" r:id="rId10"/>
    <p:sldId id="289" r:id="rId11"/>
    <p:sldId id="272" r:id="rId12"/>
    <p:sldId id="268" r:id="rId13"/>
    <p:sldId id="261" r:id="rId14"/>
    <p:sldId id="292" r:id="rId15"/>
    <p:sldId id="288" r:id="rId16"/>
    <p:sldId id="293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B97233-06EA-AD81-EEC2-C83083614A9D}" name="Kanke Wu" initials="KW" userId="S::kankew@qti.qualcomm.com::35931445-d5fd-42d3-9403-9670693b49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3A076-17B6-4A59-9C89-B39CA187C4E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D9DB-4F8F-4BAB-BD66-6DC292CE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250"/>
            </a:lvl1pPr>
            <a:lvl2pPr marL="800122" indent="-342909">
              <a:buFont typeface="Courier New" panose="02070309020205020404" pitchFamily="49" charset="0"/>
              <a:buChar char="o"/>
              <a:defRPr sz="2063" b="1"/>
            </a:lvl2pPr>
            <a:lvl3pPr marL="1200183" indent="-285758">
              <a:buFont typeface="Arial" panose="020B0604020202020204" pitchFamily="34" charset="0"/>
              <a:buChar char="•"/>
              <a:defRPr sz="1875"/>
            </a:lvl3pPr>
            <a:lvl4pPr marL="1657394" indent="-28575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6"/>
            <a:ext cx="3184520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51379" y="372946"/>
            <a:ext cx="3281684" cy="255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2118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857250" algn="l"/>
                <a:tab pos="1714500" algn="l"/>
                <a:tab pos="2571750" algn="l"/>
                <a:tab pos="3429000" algn="l"/>
                <a:tab pos="4286250" algn="l"/>
                <a:tab pos="5143500" algn="l"/>
                <a:tab pos="6000750" algn="l"/>
                <a:tab pos="6858000" algn="l"/>
                <a:tab pos="7715250" algn="l"/>
                <a:tab pos="8572500" algn="l"/>
                <a:tab pos="9429750" algn="l"/>
              </a:tabLst>
              <a:defRPr/>
            </a:pPr>
            <a:r>
              <a:rPr kumimoji="0" lang="en-GB" sz="16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802.11-23/1037r0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3"/>
            <a:ext cx="777081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2"/>
            <a:ext cx="777081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80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91001" y="6475416"/>
            <a:ext cx="68262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537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958748" cy="246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8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4"/>
            <a:ext cx="3041644" cy="180975"/>
          </a:xfrm>
        </p:spPr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800" dirty="0">
                <a:solidFill>
                  <a:schemeClr val="tx1"/>
                </a:solidFill>
              </a:rPr>
              <a:t>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800" dirty="0">
                <a:solidFill>
                  <a:schemeClr val="tx1"/>
                </a:solidFill>
              </a:rPr>
              <a:t>Slide </a:t>
            </a:r>
            <a:fld id="{93823DB3-BAA4-4F4A-B4B3-ED9ABE70E976}" type="slidenum">
              <a:rPr lang="en-GB" sz="1800">
                <a:solidFill>
                  <a:schemeClr val="tx1"/>
                </a:solidFill>
              </a:rPr>
              <a:pPr/>
              <a:t>1</a:t>
            </a:fld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973" y="702220"/>
            <a:ext cx="7860302" cy="980513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tabLst>
                <a:tab pos="0" algn="l"/>
                <a:tab pos="914424" algn="l"/>
                <a:tab pos="1828849" algn="l"/>
                <a:tab pos="2743273" algn="l"/>
                <a:tab pos="3657698" algn="l"/>
                <a:tab pos="4572122" algn="l"/>
                <a:tab pos="5486545" algn="l"/>
                <a:tab pos="6400970" algn="l"/>
                <a:tab pos="7315394" algn="l"/>
                <a:tab pos="8229818" algn="l"/>
                <a:tab pos="9144243" algn="l"/>
                <a:tab pos="10058667" algn="l"/>
              </a:tabLst>
            </a:pPr>
            <a:r>
              <a:rPr lang="en-US" sz="3200" dirty="0">
                <a:solidFill>
                  <a:schemeClr val="tx1"/>
                </a:solidFill>
              </a:rPr>
              <a:t>Performance of Coordinated Spatial Reuse</a:t>
            </a:r>
            <a:endParaRPr lang="en-GB" sz="3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4819"/>
            <a:ext cx="7772400" cy="396876"/>
          </a:xfrm>
          <a:ln/>
        </p:spPr>
        <p:txBody>
          <a:bodyPr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37" algn="l"/>
                <a:tab pos="1827262" algn="l"/>
                <a:tab pos="2741686" algn="l"/>
                <a:tab pos="3656110" algn="l"/>
                <a:tab pos="4570535" algn="l"/>
                <a:tab pos="5484959" algn="l"/>
                <a:tab pos="6399383" algn="l"/>
                <a:tab pos="7313808" algn="l"/>
                <a:tab pos="8228232" algn="l"/>
                <a:tab pos="9142657" algn="l"/>
                <a:tab pos="1005708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Date:</a:t>
            </a:r>
            <a:r>
              <a:rPr lang="en-GB" sz="2000" b="0" dirty="0">
                <a:solidFill>
                  <a:schemeClr val="tx1"/>
                </a:solidFill>
              </a:rPr>
              <a:t> 2023-06-</a:t>
            </a:r>
            <a:endParaRPr lang="en-GB" sz="20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6429" y="203573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>
            <a:defPPr>
              <a:defRPr lang="en-GB"/>
            </a:defPPr>
            <a:lvl1pPr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36286" indent="-283187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327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5858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38948" indent="-226550" algn="l" defTabSz="44523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65498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185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171697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24796" algn="l" defTabSz="906199" rtl="0" eaLnBrk="1" latinLnBrk="0" hangingPunct="1">
              <a:defRPr sz="2378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>
              <a:spcBef>
                <a:spcPts val="500"/>
              </a:spcBef>
              <a:tabLst>
                <a:tab pos="342909" algn="l"/>
                <a:tab pos="1257334" algn="l"/>
                <a:tab pos="2171758" algn="l"/>
                <a:tab pos="3086182" algn="l"/>
                <a:tab pos="4000606" algn="l"/>
                <a:tab pos="4915030" algn="l"/>
                <a:tab pos="5829455" algn="l"/>
                <a:tab pos="6743879" algn="l"/>
                <a:tab pos="7658303" algn="l"/>
                <a:tab pos="8572728" algn="l"/>
                <a:tab pos="9487152" algn="l"/>
                <a:tab pos="10401577" algn="l"/>
              </a:tabLst>
            </a:pPr>
            <a:r>
              <a:rPr lang="en-GB" sz="206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>
            <a:defPPr>
              <a:defRPr lang="en-GB"/>
            </a:defPPr>
            <a:lvl1pPr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690268" indent="-265488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061951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486733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911514" indent="-212391" algn="l" defTabSz="41740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123904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548685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297346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398246" algn="l" defTabSz="849562" rtl="0" eaLnBrk="1" latinLnBrk="0" hangingPunct="1">
              <a:defRPr sz="2229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/>
              <a:t>October 2022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63134"/>
              </p:ext>
            </p:extLst>
          </p:nvPr>
        </p:nvGraphicFramePr>
        <p:xfrm>
          <a:off x="1015637" y="2455000"/>
          <a:ext cx="7177384" cy="1607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759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97327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027355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Kanke Wu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Alice Chen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Sameer Vermani</a:t>
                      </a: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11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70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A2FE3C5-7F6D-B96C-BAEB-60D68763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16" y="1911394"/>
            <a:ext cx="5418109" cy="4341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0FE08-5DE5-D093-DB6F-BAB10168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" y="524179"/>
            <a:ext cx="8360820" cy="1065213"/>
          </a:xfrm>
        </p:spPr>
        <p:txBody>
          <a:bodyPr/>
          <a:lstStyle/>
          <a:p>
            <a:r>
              <a:rPr lang="en-US" dirty="0"/>
              <a:t>Sum Throughput, inaccurate CSI, r=0.33d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75" y="1714322"/>
                <a:ext cx="4259178" cy="4740862"/>
              </a:xfrm>
            </p:spPr>
            <p:txBody>
              <a:bodyPr/>
              <a:lstStyle/>
              <a:p>
                <a:r>
                  <a:rPr lang="en-US" sz="1800" kern="0" dirty="0"/>
                  <a:t>CSI inaccuracy </a:t>
                </a:r>
                <a:r>
                  <a:rPr lang="en-US" sz="1800" dirty="0"/>
                  <a:t>no longer has significant impact on C</a:t>
                </a:r>
                <a:r>
                  <a:rPr lang="en-US" sz="1800" kern="0" dirty="0"/>
                  <a:t>CA-ED performance </a:t>
                </a:r>
              </a:p>
              <a:p>
                <a:pPr lvl="1"/>
                <a:r>
                  <a:rPr lang="en-US" sz="1600" dirty="0"/>
                  <a:t>Reduced OBSS interference and increase saturation</a:t>
                </a:r>
                <a:endParaRPr lang="en-US" sz="1600" kern="0" dirty="0"/>
              </a:p>
              <a:p>
                <a:r>
                  <a:rPr lang="en-US" sz="1800" dirty="0"/>
                  <a:t>In per-STA throughput(in appendix), ‘CCA-ED’ and ‘CSR-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sz="1800" dirty="0"/>
                  <a:t>’ has slightly higher outage compared to TDMA, but much better than ‘CSR-4APs opt’</a:t>
                </a:r>
              </a:p>
              <a:p>
                <a:r>
                  <a:rPr lang="en-US" sz="1800" kern="0" dirty="0"/>
                  <a:t>Gain compared to TDMA (PD-ED range)</a:t>
                </a:r>
              </a:p>
              <a:p>
                <a:pPr lvl="1"/>
                <a:r>
                  <a:rPr lang="en-US" sz="1600" kern="0" dirty="0"/>
                  <a:t>CSR-4APs opt: 97-</a:t>
                </a:r>
                <a:r>
                  <a:rPr lang="en-US" sz="1600" dirty="0"/>
                  <a:t>70%</a:t>
                </a:r>
                <a:endParaRPr lang="en-US" sz="1600" kern="0" dirty="0"/>
              </a:p>
              <a:p>
                <a:pPr lvl="1"/>
                <a:r>
                  <a:rPr lang="en-US" sz="1600" dirty="0"/>
                  <a:t>CSR-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b="1" dirty="0"/>
                  <a:t> 57-48%</a:t>
                </a:r>
              </a:p>
              <a:p>
                <a:pPr lvl="1"/>
                <a:r>
                  <a:rPr lang="en-US" sz="1600" dirty="0"/>
                  <a:t>C</a:t>
                </a:r>
                <a:r>
                  <a:rPr lang="en-US" sz="1600" kern="0" dirty="0"/>
                  <a:t>CA-ED: 90-34%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75" y="1714322"/>
                <a:ext cx="4259178" cy="4740862"/>
              </a:xfrm>
              <a:blipFill>
                <a:blip r:embed="rId3"/>
                <a:stretch>
                  <a:fillRect l="-1001" t="-643" r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BE66-7588-6D1A-AD59-D3C78991B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0C6B1-4960-A45E-7DA3-6977DE8080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F31D26-4381-94AA-B627-B892204CD8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BF5272-2339-9E98-E1ED-BB1512A82D41}"/>
              </a:ext>
            </a:extLst>
          </p:cNvPr>
          <p:cNvSpPr txBox="1"/>
          <p:nvPr/>
        </p:nvSpPr>
        <p:spPr>
          <a:xfrm>
            <a:off x="5469395" y="3783327"/>
            <a:ext cx="681584" cy="37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074582-5B0C-CA3D-32F7-B543F93E20F7}"/>
              </a:ext>
            </a:extLst>
          </p:cNvPr>
          <p:cNvSpPr txBox="1"/>
          <p:nvPr/>
        </p:nvSpPr>
        <p:spPr>
          <a:xfrm>
            <a:off x="7552999" y="3802718"/>
            <a:ext cx="681584" cy="45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170689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3340-8552-DE82-38BA-6FB131E8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1099"/>
            <a:ext cx="7770814" cy="1065213"/>
          </a:xfrm>
        </p:spPr>
        <p:txBody>
          <a:bodyPr/>
          <a:lstStyle/>
          <a:p>
            <a:r>
              <a:rPr lang="en-US" dirty="0"/>
              <a:t>Summary of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A0E12-6EC2-90DF-2C8D-DE089496A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074" y="1228250"/>
                <a:ext cx="8440151" cy="411321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We observed that C-SR gain is highly deployment scenario dependent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More gain in scenario with low frequency reuse density due to low interference and high saturation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For deployment other than 4 APs case, we may see different gain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C-SR can improve sum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Tput</a:t>
                </a:r>
                <a:r>
                  <a:rPr lang="en-US" sz="2000" dirty="0">
                    <a:solidFill>
                      <a:schemeClr val="tx1"/>
                    </a:solidFill>
                  </a:rPr>
                  <a:t>, but fairness must be considered in design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Unconstraint CSR: </a:t>
                </a:r>
              </a:p>
              <a:p>
                <a:pPr lvl="2"/>
                <a:r>
                  <a:rPr lang="en-US" sz="1625" dirty="0">
                    <a:solidFill>
                      <a:schemeClr val="tx1"/>
                    </a:solidFill>
                  </a:rPr>
                  <a:t>Provides best sum throughput </a:t>
                </a:r>
              </a:p>
              <a:p>
                <a:pPr lvl="2"/>
                <a:r>
                  <a:rPr lang="en-US" sz="1625" dirty="0">
                    <a:solidFill>
                      <a:schemeClr val="tx1"/>
                    </a:solidFill>
                  </a:rPr>
                  <a:t>Serious fairness issues: high percentage of STAs in outage  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CSR-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3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3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𝑴𝑪𝑺</m:t>
                        </m:r>
                      </m:e>
                      <m:sub>
                        <m:r>
                          <a:rPr lang="en-US" sz="1813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813" dirty="0">
                    <a:solidFill>
                      <a:schemeClr val="tx1"/>
                    </a:solidFill>
                  </a:rPr>
                  <a:t>: </a:t>
                </a:r>
              </a:p>
              <a:p>
                <a:pPr lvl="2"/>
                <a:r>
                  <a:rPr lang="en-US" sz="1625" dirty="0">
                    <a:solidFill>
                      <a:schemeClr val="tx1"/>
                    </a:solidFill>
                  </a:rPr>
                  <a:t>Always better sum throughput than TDMA</a:t>
                </a:r>
              </a:p>
              <a:p>
                <a:pPr lvl="2"/>
                <a:r>
                  <a:rPr lang="en-US" sz="1625" dirty="0">
                    <a:solidFill>
                      <a:schemeClr val="tx1"/>
                    </a:solidFill>
                  </a:rPr>
                  <a:t>Per-STA performance is rarely worse than TDMA (by design)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CCA-ED </a:t>
                </a:r>
              </a:p>
              <a:p>
                <a:pPr lvl="2"/>
                <a:r>
                  <a:rPr lang="en-US" sz="1625" dirty="0">
                    <a:solidFill>
                      <a:schemeClr val="tx1"/>
                    </a:solidFill>
                  </a:rPr>
                  <a:t>Sum throughput gain and per-STA performance is more scenario dependent</a:t>
                </a:r>
              </a:p>
              <a:p>
                <a:pPr lvl="2"/>
                <a:r>
                  <a:rPr lang="en-US" sz="1625" dirty="0">
                    <a:solidFill>
                      <a:schemeClr val="tx1"/>
                    </a:solidFill>
                  </a:rPr>
                  <a:t>Some STAs may suffer slightly when compared to TDMA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C-SR may require accurate fast rate adaptation and interference control to realize the gain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EA0E12-6EC2-90DF-2C8D-DE089496A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074" y="1228250"/>
                <a:ext cx="8440151" cy="4113213"/>
              </a:xfrm>
              <a:blipFill>
                <a:blip r:embed="rId2"/>
                <a:stretch>
                  <a:fillRect l="-650" t="-741" r="-939" b="-3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B75-C67E-3D70-8A28-42FCA2E67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87D-25F0-A7C0-F0B7-13F192395A5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06713D-3B5A-A0D0-2672-431048A667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7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0296-6D8E-BEE0-9555-4D9126AB9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1F53-F139-3B6E-1A2A-EFA866E28F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053A92-6149-D25E-BD6F-9165629125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D5506-E33A-CA8A-A897-C7F6016434B1}"/>
              </a:ext>
            </a:extLst>
          </p:cNvPr>
          <p:cNvSpPr txBox="1"/>
          <p:nvPr/>
        </p:nvSpPr>
        <p:spPr>
          <a:xfrm>
            <a:off x="1058779" y="4024563"/>
            <a:ext cx="531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7632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B7C931-8321-1143-AECD-DA2704712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79" y="1715180"/>
            <a:ext cx="5521194" cy="4485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26857-0D2D-E1AA-0C7E-F06B792A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1341"/>
            <a:ext cx="7770814" cy="1065213"/>
          </a:xfrm>
        </p:spPr>
        <p:txBody>
          <a:bodyPr/>
          <a:lstStyle/>
          <a:p>
            <a:r>
              <a:rPr lang="en-US" dirty="0"/>
              <a:t>Sum Capacity, r=0.75d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BBF3-55EB-A830-45BC-B29A8067D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29256-8618-7D99-DD74-3D316A15E4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150E59-4260-5C40-5D45-531A8923303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12AADB-257B-A1BB-4C3D-42595BB6A2FD}"/>
              </a:ext>
            </a:extLst>
          </p:cNvPr>
          <p:cNvSpPr txBox="1">
            <a:spLocks/>
          </p:cNvSpPr>
          <p:nvPr/>
        </p:nvSpPr>
        <p:spPr bwMode="auto">
          <a:xfrm>
            <a:off x="276727" y="1252835"/>
            <a:ext cx="2707105" cy="4636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25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22" indent="-342909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63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75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US" sz="1800" b="0" kern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0CAD4A-A0B7-6CD9-C0C8-85B3511B2E69}"/>
              </a:ext>
            </a:extLst>
          </p:cNvPr>
          <p:cNvSpPr txBox="1">
            <a:spLocks/>
          </p:cNvSpPr>
          <p:nvPr/>
        </p:nvSpPr>
        <p:spPr bwMode="auto">
          <a:xfrm>
            <a:off x="0" y="1377854"/>
            <a:ext cx="4096753" cy="4636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25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22" indent="-342909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063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00183" indent="-285758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75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657394" indent="-285758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/>
              <a:t>Optimal 4 APs cooperation without sharing BSS achieves the best sum capacity but scarifies fairness (unconstraint case)</a:t>
            </a:r>
          </a:p>
          <a:p>
            <a:r>
              <a:rPr lang="en-US" sz="1600" kern="0" dirty="0"/>
              <a:t>CCA-ED can achieve about half of the gain offered by unconstrainted case over TDMA</a:t>
            </a:r>
          </a:p>
          <a:p>
            <a:pPr lvl="1"/>
            <a:r>
              <a:rPr lang="en-US" sz="1200" kern="0" dirty="0"/>
              <a:t>CCA-ED only guarantee sharing BSS to always transmit at peak </a:t>
            </a:r>
            <a:r>
              <a:rPr lang="en-US" sz="1200" kern="0" dirty="0" err="1"/>
              <a:t>TxPwr</a:t>
            </a:r>
            <a:r>
              <a:rPr lang="en-US" sz="1200" kern="0" dirty="0"/>
              <a:t> and does not have a fixed limit on interference from shared APs</a:t>
            </a:r>
          </a:p>
          <a:p>
            <a:pPr lvl="1"/>
            <a:r>
              <a:rPr lang="en-US" sz="1200" kern="0" dirty="0"/>
              <a:t>CCS-ED performs worse than TDMA around ED region, when it enables the diagonal AP for concurrent transmission</a:t>
            </a:r>
          </a:p>
          <a:p>
            <a:r>
              <a:rPr lang="en-US" sz="1600" kern="0" dirty="0"/>
              <a:t>Gain offered over TDMA (PD-ED range):</a:t>
            </a:r>
          </a:p>
          <a:p>
            <a:pPr lvl="1"/>
            <a:r>
              <a:rPr lang="en-US" sz="1600" kern="0" dirty="0"/>
              <a:t>Optimal 4 APs cooperation without sharing BSS: 83-21%</a:t>
            </a:r>
          </a:p>
          <a:p>
            <a:pPr lvl="1"/>
            <a:r>
              <a:rPr lang="en-US" sz="1600" kern="0" dirty="0"/>
              <a:t>CSR with 3dB SINR drop limit: 55-0%</a:t>
            </a:r>
          </a:p>
          <a:p>
            <a:pPr lvl="1"/>
            <a:r>
              <a:rPr lang="en-US" sz="1600" kern="0" dirty="0"/>
              <a:t>CCA-ED: 59-(</a:t>
            </a:r>
            <a:r>
              <a:rPr lang="en-US" sz="1600" kern="0" dirty="0">
                <a:solidFill>
                  <a:srgbClr val="FF0000"/>
                </a:solidFill>
              </a:rPr>
              <a:t>-13</a:t>
            </a:r>
            <a:r>
              <a:rPr lang="en-US" sz="1600" kern="0" dirty="0">
                <a:solidFill>
                  <a:schemeClr val="tx1"/>
                </a:solidFill>
              </a:rPr>
              <a:t>)%</a:t>
            </a:r>
          </a:p>
          <a:p>
            <a:endParaRPr lang="en-US" sz="18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3F22C-03EF-1D6C-0DF7-6331983F1D73}"/>
              </a:ext>
            </a:extLst>
          </p:cNvPr>
          <p:cNvSpPr txBox="1"/>
          <p:nvPr/>
        </p:nvSpPr>
        <p:spPr>
          <a:xfrm>
            <a:off x="4954492" y="2187857"/>
            <a:ext cx="11430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PD boundary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52C83-1971-3A59-F15D-9753B1758BDE}"/>
              </a:ext>
            </a:extLst>
          </p:cNvPr>
          <p:cNvSpPr txBox="1"/>
          <p:nvPr/>
        </p:nvSpPr>
        <p:spPr>
          <a:xfrm>
            <a:off x="7104764" y="2193188"/>
            <a:ext cx="114701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ED boundary</a:t>
            </a:r>
          </a:p>
        </p:txBody>
      </p:sp>
    </p:spTree>
    <p:extLst>
      <p:ext uri="{BB962C8B-B14F-4D97-AF65-F5344CB8AC3E}">
        <p14:creationId xmlns:p14="http://schemas.microsoft.com/office/powerpoint/2010/main" val="367887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9020-3206-E578-3C94-97E5753D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Per-STA throughput, accurate CSI, r=0.75d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61CA0F-9C91-3FD9-CB1F-D62D28E8A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486" y="1531590"/>
            <a:ext cx="5740044" cy="49177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E38EA-D528-D743-A574-5F6AFF8446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B2A74-CA71-A391-4D86-A562CB6D30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165309-244D-CC8F-6003-29890D5674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0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B797-0CB2-0A93-8360-45F9609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221"/>
            <a:ext cx="9128702" cy="1065213"/>
          </a:xfrm>
        </p:spPr>
        <p:txBody>
          <a:bodyPr/>
          <a:lstStyle/>
          <a:p>
            <a:r>
              <a:rPr lang="en-US" sz="3200" dirty="0"/>
              <a:t>Per-STA throughput, inaccurate CSI, r=0.75d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47500-2D9A-A1AB-144F-5FE3B1AE9D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4508-AB1D-2763-E725-5809A35B484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356E0C-8B52-3976-680E-6CFCFB229E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682FC-45F0-AF79-0B91-0D7C5579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1" y="1393375"/>
            <a:ext cx="6072765" cy="52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7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B797-0CB2-0A93-8360-45F9609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" y="588919"/>
            <a:ext cx="8991600" cy="1065213"/>
          </a:xfrm>
        </p:spPr>
        <p:txBody>
          <a:bodyPr/>
          <a:lstStyle/>
          <a:p>
            <a:r>
              <a:rPr lang="en-US" sz="3200" dirty="0"/>
              <a:t>Per-STA throughput, accurate CSI, r=0.33d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47500-2D9A-A1AB-144F-5FE3B1AE9D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4508-AB1D-2763-E725-5809A35B484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356E0C-8B52-3976-680E-6CFCFB229E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EA43E-9275-2230-4D5F-F9611542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88" y="1298216"/>
            <a:ext cx="6167182" cy="52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B797-0CB2-0A93-8360-45F9609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" y="588919"/>
            <a:ext cx="8991600" cy="1065213"/>
          </a:xfrm>
        </p:spPr>
        <p:txBody>
          <a:bodyPr/>
          <a:lstStyle/>
          <a:p>
            <a:r>
              <a:rPr lang="en-US" sz="3200" dirty="0"/>
              <a:t>Per-STA throughput, inaccurate CSI, r=0.33d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47500-2D9A-A1AB-144F-5FE3B1AE9D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4508-AB1D-2763-E725-5809A35B484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356E0C-8B52-3976-680E-6CFCFB229E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148F8-EC05-7D7F-D72B-D506A3A7F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04" y="1314996"/>
            <a:ext cx="6049835" cy="52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5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EE4-1ECA-96A9-7616-A00E4380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3371"/>
            <a:ext cx="7770814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C490-876C-C46B-96D3-AFCCE207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680"/>
            <a:ext cx="7952874" cy="4113213"/>
          </a:xfrm>
        </p:spPr>
        <p:txBody>
          <a:bodyPr/>
          <a:lstStyle/>
          <a:p>
            <a:r>
              <a:rPr lang="en-US" sz="2000" dirty="0"/>
              <a:t>Coordinated spatial reuse (C-SR) can improve upon existing spatial reuse by allowing better coordination across multiple APs through</a:t>
            </a:r>
          </a:p>
          <a:p>
            <a:pPr lvl="1"/>
            <a:r>
              <a:rPr lang="en-US" sz="1800" b="0" dirty="0"/>
              <a:t>Better selection of transmit-receive pair for the reuse transmission</a:t>
            </a:r>
          </a:p>
          <a:p>
            <a:pPr lvl="1"/>
            <a:r>
              <a:rPr lang="en-US" sz="1800" b="0" dirty="0"/>
              <a:t>More precise power control</a:t>
            </a:r>
          </a:p>
          <a:p>
            <a:pPr lvl="1"/>
            <a:r>
              <a:rPr lang="en-US" sz="1800" b="0" dirty="0"/>
              <a:t>Selective enabling/disabling of medium reuse based on coordinated measurement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 this presentation we show PHY simulations of C-SR performance under different assumptions to understand the gain</a:t>
            </a:r>
          </a:p>
          <a:p>
            <a:pPr lvl="1"/>
            <a:r>
              <a:rPr lang="en-US" sz="1813" dirty="0">
                <a:solidFill>
                  <a:schemeClr val="tx1"/>
                </a:solidFill>
              </a:rPr>
              <a:t>Metrics considered</a:t>
            </a:r>
          </a:p>
          <a:p>
            <a:pPr lvl="2"/>
            <a:r>
              <a:rPr lang="en-US" sz="1625" dirty="0">
                <a:solidFill>
                  <a:schemeClr val="tx1"/>
                </a:solidFill>
              </a:rPr>
              <a:t>Sum throughput</a:t>
            </a:r>
          </a:p>
          <a:p>
            <a:pPr lvl="2"/>
            <a:r>
              <a:rPr lang="en-US" sz="1625" dirty="0">
                <a:solidFill>
                  <a:schemeClr val="tx1"/>
                </a:solidFill>
              </a:rPr>
              <a:t>Fairness constraints</a:t>
            </a:r>
          </a:p>
          <a:p>
            <a:pPr lvl="2"/>
            <a:r>
              <a:rPr lang="en-US" sz="1625" dirty="0">
                <a:solidFill>
                  <a:schemeClr val="tx1"/>
                </a:solidFill>
              </a:rPr>
              <a:t>CSI inaccuracy impact</a:t>
            </a:r>
          </a:p>
          <a:p>
            <a:pPr lvl="1"/>
            <a:r>
              <a:rPr lang="en-US" sz="1813" dirty="0">
                <a:solidFill>
                  <a:schemeClr val="tx1"/>
                </a:solidFill>
              </a:rPr>
              <a:t>In the study, we consider only DL case </a:t>
            </a:r>
            <a:r>
              <a:rPr lang="en-US" sz="1813" dirty="0">
                <a:solidFill>
                  <a:schemeClr val="tx1"/>
                </a:solidFill>
                <a:sym typeface="Wingdings" panose="05000000000000000000" pitchFamily="2" charset="2"/>
              </a:rPr>
              <a:t> conclusions can be extended to UL and mixed DL/UL cases</a:t>
            </a: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DC2F2-EDBA-56EC-CBC5-7C3AB8528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7BE2-27EA-3001-220A-5DCB40A579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07B7AF-24EB-0C77-70AB-BFA9124B14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08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391AC1-2A48-BD86-854D-325E994B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54" y="916684"/>
            <a:ext cx="3572566" cy="283488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8DB81A9-1545-A1D5-CF64-0CC8D257840F}"/>
              </a:ext>
            </a:extLst>
          </p:cNvPr>
          <p:cNvGrpSpPr/>
          <p:nvPr/>
        </p:nvGrpSpPr>
        <p:grpSpPr>
          <a:xfrm>
            <a:off x="6272405" y="3615375"/>
            <a:ext cx="2690949" cy="2744402"/>
            <a:chOff x="7109412" y="3051403"/>
            <a:chExt cx="3268349" cy="30445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82A250-5812-7A1A-14EF-56AB58BD6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9412" y="3051403"/>
              <a:ext cx="3268349" cy="3044599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77B3DB-904C-AC77-E824-7F13F06E2A70}"/>
                </a:ext>
              </a:extLst>
            </p:cNvPr>
            <p:cNvCxnSpPr/>
            <p:nvPr/>
          </p:nvCxnSpPr>
          <p:spPr bwMode="auto">
            <a:xfrm>
              <a:off x="8020594" y="5164183"/>
              <a:ext cx="151529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ECECE6-7648-483E-DCBE-8A919228179F}"/>
                </a:ext>
              </a:extLst>
            </p:cNvPr>
            <p:cNvSpPr txBox="1"/>
            <p:nvPr/>
          </p:nvSpPr>
          <p:spPr>
            <a:xfrm>
              <a:off x="8590960" y="4784528"/>
              <a:ext cx="282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9B88A52-5B55-DAE4-C96D-C2C91327737C}"/>
                </a:ext>
              </a:extLst>
            </p:cNvPr>
            <p:cNvCxnSpPr/>
            <p:nvPr/>
          </p:nvCxnSpPr>
          <p:spPr bwMode="auto">
            <a:xfrm>
              <a:off x="7994984" y="3820026"/>
              <a:ext cx="51735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8C3790-F603-B1FF-2B2D-AE842B9FAA4B}"/>
                </a:ext>
              </a:extLst>
            </p:cNvPr>
            <p:cNvSpPr txBox="1"/>
            <p:nvPr/>
          </p:nvSpPr>
          <p:spPr>
            <a:xfrm>
              <a:off x="8073190" y="3729790"/>
              <a:ext cx="13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C413B5-A1BC-D4DF-BD3A-322ADF1A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0862"/>
            <a:ext cx="7770814" cy="1065213"/>
          </a:xfrm>
        </p:spPr>
        <p:txBody>
          <a:bodyPr/>
          <a:lstStyle/>
          <a:p>
            <a:r>
              <a:rPr lang="en-US" dirty="0"/>
              <a:t>Four APs simulation 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8B282-9E52-15B4-DAC3-16B7E5FCF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57373"/>
                <a:ext cx="5930537" cy="4113213"/>
              </a:xfrm>
            </p:spPr>
            <p:txBody>
              <a:bodyPr/>
              <a:lstStyle/>
              <a:p>
                <a:r>
                  <a:rPr lang="en-US" sz="1800" dirty="0"/>
                  <a:t>Four APs are in a square setup as shown to the right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400" b="0" dirty="0"/>
                  <a:t>The actual distance between the APs is reflected through </a:t>
                </a:r>
                <a:r>
                  <a:rPr lang="en-US" sz="1400" b="0" dirty="0">
                    <a:solidFill>
                      <a:srgbClr val="FF0000"/>
                    </a:solidFill>
                  </a:rPr>
                  <a:t>midpoint SNR,</a:t>
                </a:r>
                <a:r>
                  <a:rPr lang="en-US" sz="1400" b="0" dirty="0"/>
                  <a:t> which is the interference-free SNR at midpoint between two APs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400" b="0" dirty="0"/>
                  <a:t> away from AP1). </a:t>
                </a:r>
              </a:p>
              <a:p>
                <a:pPr lvl="1"/>
                <a:r>
                  <a:rPr lang="en-US" sz="1400" b="0" dirty="0"/>
                  <a:t>This can be to characterize the density of deployment.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Two frequency reuse cases are considered: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BSS radius</a:t>
                </a:r>
                <a:r>
                  <a:rPr lang="en-US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=0.75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no overlap in BSS coverage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BSS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=0.33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One randomly dropped STA in each BSS per simulation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Pathloss </a:t>
                </a:r>
                <a:r>
                  <a:rPr lang="en-US" sz="1800" dirty="0"/>
                  <a:t>model with a uniform pathloss exponent of 3.5 for all values of d&gt;0 and NF=7 assumed</a:t>
                </a:r>
              </a:p>
              <a:p>
                <a:pPr lvl="1"/>
                <a:r>
                  <a:rPr lang="en-US" sz="1400" b="0" dirty="0"/>
                  <a:t>Assuming a 20MHz noise level of -94dBm</a:t>
                </a:r>
              </a:p>
              <a:p>
                <a:pPr lvl="2"/>
                <a:r>
                  <a:rPr lang="en-US" sz="1200" b="0" dirty="0">
                    <a:solidFill>
                      <a:schemeClr val="tx1"/>
                    </a:solidFill>
                  </a:rPr>
                  <a:t>PD boundary between adjacent APs </a:t>
                </a:r>
                <a:r>
                  <a:rPr lang="en-US" sz="1200" dirty="0">
                    <a:solidFill>
                      <a:schemeClr val="tx1"/>
                    </a:solidFill>
                  </a:rPr>
                  <a:t>is at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 ~22.5dB midpoint SNR</a:t>
                </a:r>
              </a:p>
              <a:p>
                <a:pPr lvl="2"/>
                <a:r>
                  <a:rPr lang="en-US" sz="1200" b="0" dirty="0">
                    <a:solidFill>
                      <a:schemeClr val="tx1"/>
                    </a:solidFill>
                  </a:rPr>
                  <a:t>ED boundary </a:t>
                </a:r>
                <a:r>
                  <a:rPr lang="en-US" sz="1200" dirty="0">
                    <a:solidFill>
                      <a:schemeClr val="tx1"/>
                    </a:solidFill>
                  </a:rPr>
                  <a:t>corresponds to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 ~42.5dB midpoint SNR </a:t>
                </a:r>
              </a:p>
              <a:p>
                <a:pPr lvl="1"/>
                <a:r>
                  <a:rPr lang="en-US" sz="1400" b="0" dirty="0">
                    <a:solidFill>
                      <a:schemeClr val="tx1"/>
                    </a:solidFill>
                  </a:rPr>
                  <a:t>Interested in PD </a:t>
                </a:r>
                <a:r>
                  <a:rPr lang="en-US" sz="1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-- </a:t>
                </a:r>
                <a:r>
                  <a:rPr lang="en-US" sz="1400" b="0" dirty="0">
                    <a:solidFill>
                      <a:schemeClr val="tx1"/>
                    </a:solidFill>
                  </a:rPr>
                  <a:t>ED region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8B282-9E52-15B4-DAC3-16B7E5FCF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7373"/>
                <a:ext cx="5930537" cy="4113213"/>
              </a:xfrm>
              <a:blipFill>
                <a:blip r:embed="rId4"/>
                <a:stretch>
                  <a:fillRect l="-617" t="-741" r="-411" b="-1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9D667-92CE-CA1B-FDCF-37F686188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593D8-1B10-A0D8-DAD6-13361005CAB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D8D02B-0219-155F-0D30-1F686CEBB0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E14B2D-509B-C06B-3F81-D952ACDDCE19}"/>
              </a:ext>
            </a:extLst>
          </p:cNvPr>
          <p:cNvCxnSpPr>
            <a:cxnSpLocks/>
          </p:cNvCxnSpPr>
          <p:nvPr/>
        </p:nvCxnSpPr>
        <p:spPr>
          <a:xfrm flipV="1">
            <a:off x="7632205" y="5510521"/>
            <a:ext cx="0" cy="619568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4047671-E0AD-622B-F7B5-3573A559D8F7}"/>
              </a:ext>
            </a:extLst>
          </p:cNvPr>
          <p:cNvSpPr txBox="1"/>
          <p:nvPr/>
        </p:nvSpPr>
        <p:spPr>
          <a:xfrm>
            <a:off x="6793660" y="6125488"/>
            <a:ext cx="1693588" cy="3381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tIns="91440" rIns="0" bIns="91440" rtlCol="0">
            <a:spAutoFit/>
          </a:bodyPr>
          <a:lstStyle/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US" sz="1050" dirty="0">
                <a:solidFill>
                  <a:schemeClr val="tx1"/>
                </a:solidFill>
              </a:rPr>
              <a:t>Midpoint SNR measurement</a:t>
            </a:r>
          </a:p>
        </p:txBody>
      </p:sp>
    </p:spTree>
    <p:extLst>
      <p:ext uri="{BB962C8B-B14F-4D97-AF65-F5344CB8AC3E}">
        <p14:creationId xmlns:p14="http://schemas.microsoft.com/office/powerpoint/2010/main" val="76038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B0F3-8462-D917-1FA2-8C17D119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B1048-18FF-853F-7B3A-34DC9F7F9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736" y="1818775"/>
                <a:ext cx="7770814" cy="411321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Let N be the total number of APs (in the simulation, N=4).</a:t>
                </a:r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𝑺𝑰𝑵𝑹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SINR between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APi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and its serving station. 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Calculated based on transmit powers and path loss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Throughput: based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𝑺𝑰𝑵𝑹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f(x) is the throughput that can be obtained based on a given MCS table and SINR level 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10% PER for MCS thresholds, and a maximum MCS as MCS 13 </a:t>
                </a:r>
              </a:p>
              <a:p>
                <a:pPr lvl="1"/>
                <a:r>
                  <a:rPr lang="en-US" sz="1813" dirty="0">
                    <a:solidFill>
                      <a:schemeClr val="tx1"/>
                    </a:solidFill>
                  </a:rPr>
                  <a:t>In our simulation, we assume both accurate and inaccurate CSI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B1048-18FF-853F-7B3A-34DC9F7F9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736" y="1818775"/>
                <a:ext cx="7770814" cy="4113213"/>
              </a:xfrm>
              <a:blipFill>
                <a:blip r:embed="rId2"/>
                <a:stretch>
                  <a:fillRect l="-706" t="-741"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26A8C-12B4-4BED-0E35-291A54E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D4856-E3B6-4DED-0B51-18192F47F3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55AD3D-A467-ED33-7E60-BBEA904104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33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B0F3-8462-D917-1FA2-8C17D119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1843"/>
            <a:ext cx="7770814" cy="1065213"/>
          </a:xfrm>
        </p:spPr>
        <p:txBody>
          <a:bodyPr/>
          <a:lstStyle/>
          <a:p>
            <a:r>
              <a:rPr lang="en-US" dirty="0"/>
              <a:t>Fairness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B1048-18FF-853F-7B3A-34DC9F7F9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383" y="1755120"/>
                <a:ext cx="8543108" cy="411321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TXOP holder is randomly selected for each simulation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TXOP holder is guaranteed to transmit at maximum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TxPwr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Transmit power of other APs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Case 1: at any power level between 0 and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TxPwr</a:t>
                </a:r>
                <a:r>
                  <a:rPr lang="en-US" sz="2000" dirty="0">
                    <a:solidFill>
                      <a:schemeClr val="tx1"/>
                    </a:solidFill>
                  </a:rPr>
                  <a:t> to maximize sum throughput, but the combined effect of all the other APs cannot reduce throughput of TXOP holder (‘CSR-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𝑴𝑪𝑺</m:t>
                        </m:r>
                      </m:e>
                      <m:sub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’)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Case 2: at max power if CCA detects signal from TXOP holder to be less than -62dBm (‘CCA-ED’)</a:t>
                </a:r>
              </a:p>
              <a:p>
                <a:pPr lvl="1"/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Reference TDMA: randomly selected AP transmits at maximum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TxPwr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B1048-18FF-853F-7B3A-34DC9F7F9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83" y="1755120"/>
                <a:ext cx="8543108" cy="4113213"/>
              </a:xfrm>
              <a:blipFill>
                <a:blip r:embed="rId2"/>
                <a:stretch>
                  <a:fillRect l="-642" t="-889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26A8C-12B4-4BED-0E35-291A54E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D4856-E3B6-4DED-0B51-18192F47F3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55AD3D-A467-ED33-7E60-BBEA904104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56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889C-EBBF-C8E1-2220-7F3A823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inaccuracy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1F8B-C258-853C-43A8-9CE0009C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69" y="1981202"/>
            <a:ext cx="8031078" cy="4113213"/>
          </a:xfrm>
        </p:spPr>
        <p:txBody>
          <a:bodyPr/>
          <a:lstStyle/>
          <a:p>
            <a:r>
              <a:rPr lang="en-US" dirty="0"/>
              <a:t>Inaccuracy is introduced in pathloss measurement per-link and error is accumulated in the SINR calculation</a:t>
            </a:r>
          </a:p>
          <a:p>
            <a:pPr lvl="1"/>
            <a:r>
              <a:rPr lang="en-US" dirty="0"/>
              <a:t>Error presented in the CSI feedback for all cases</a:t>
            </a:r>
          </a:p>
          <a:p>
            <a:pPr lvl="1"/>
            <a:r>
              <a:rPr lang="en-US" dirty="0"/>
              <a:t>Uniform [-3,3]dB is assumed for all cases</a:t>
            </a:r>
          </a:p>
          <a:p>
            <a:r>
              <a:rPr lang="en-US" dirty="0"/>
              <a:t>Inaccurate SINR results in</a:t>
            </a:r>
          </a:p>
          <a:p>
            <a:pPr lvl="1"/>
            <a:r>
              <a:rPr lang="en-US" dirty="0"/>
              <a:t>Underestimated </a:t>
            </a:r>
            <a:r>
              <a:rPr lang="en-US" dirty="0">
                <a:sym typeface="Wingdings" panose="05000000000000000000" pitchFamily="2" charset="2"/>
              </a:rPr>
              <a:t>lower </a:t>
            </a:r>
            <a:r>
              <a:rPr lang="en-US" dirty="0"/>
              <a:t>selected MCS and throughput</a:t>
            </a:r>
          </a:p>
          <a:p>
            <a:pPr lvl="1"/>
            <a:r>
              <a:rPr lang="en-US" dirty="0"/>
              <a:t>Overestimated </a:t>
            </a:r>
            <a:r>
              <a:rPr lang="en-US" dirty="0">
                <a:sym typeface="Wingdings" panose="05000000000000000000" pitchFamily="2" charset="2"/>
              </a:rPr>
              <a:t> higher selected MCS but failed transmission</a:t>
            </a:r>
          </a:p>
          <a:p>
            <a:r>
              <a:rPr lang="en-US" dirty="0"/>
              <a:t>To avoid failed transmission due to overestimation, each AP performs SNR backoff to avoid packet loss in MCS selection</a:t>
            </a:r>
          </a:p>
          <a:p>
            <a:pPr lvl="1"/>
            <a:r>
              <a:rPr lang="en-US" dirty="0"/>
              <a:t>Backoff value optimized based on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F7DF3-5724-67F1-6FE6-5F06AA41E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9A0E-EBA9-4199-E496-78F77EECF3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BC08B8-CDCA-451B-2A2D-0977E3A261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9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E66C4D-1807-3C3E-3A1E-D4D1A1CA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662" y="1728515"/>
            <a:ext cx="5030156" cy="3914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0FE08-5DE5-D093-DB6F-BAB10168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3219"/>
            <a:ext cx="7770814" cy="1065213"/>
          </a:xfrm>
        </p:spPr>
        <p:txBody>
          <a:bodyPr/>
          <a:lstStyle/>
          <a:p>
            <a:r>
              <a:rPr lang="en-US" dirty="0"/>
              <a:t>Sum Throughput, accurate CSI, r=0.75d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5" y="1684429"/>
                <a:ext cx="4271210" cy="4740862"/>
              </a:xfrm>
            </p:spPr>
            <p:txBody>
              <a:bodyPr/>
              <a:lstStyle/>
              <a:p>
                <a:r>
                  <a:rPr lang="en-US" sz="1800" kern="0" dirty="0"/>
                  <a:t>In high frequency reuse environment</a:t>
                </a:r>
              </a:p>
              <a:p>
                <a:r>
                  <a:rPr lang="en-US" sz="1800" kern="0" dirty="0"/>
                  <a:t>CSR schemes with fairness constraint(CCA-ED and </a:t>
                </a:r>
                <a:r>
                  <a:rPr lang="en-US" sz="1800" dirty="0"/>
                  <a:t>CSR-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sz="1800" kern="0" dirty="0"/>
                  <a:t>) and without fairness constraint(CSR-4APs opt) both outperform TDMA </a:t>
                </a:r>
              </a:p>
              <a:p>
                <a:r>
                  <a:rPr lang="en-US" sz="1800" dirty="0"/>
                  <a:t>In the region highlighted by circle, ‘CCA-ED’ outperforms ‘CSR-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sz="1800" dirty="0"/>
                  <a:t>’ in sum throughput, at the cost of performance degradation in sharing BSS </a:t>
                </a:r>
              </a:p>
              <a:p>
                <a:r>
                  <a:rPr lang="en-US" sz="1800" kern="0" dirty="0"/>
                  <a:t>Gain offered over TDMA (PD-ED range):</a:t>
                </a:r>
              </a:p>
              <a:p>
                <a:pPr lvl="1"/>
                <a:r>
                  <a:rPr lang="en-US" sz="1800" kern="0" dirty="0"/>
                  <a:t>CSR-4APs opt : 87-32%</a:t>
                </a:r>
              </a:p>
              <a:p>
                <a:pPr lvl="1"/>
                <a:r>
                  <a:rPr lang="en-US" sz="1800" dirty="0"/>
                  <a:t>CSR-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800" b="1" dirty="0"/>
                  <a:t> 41-15%</a:t>
                </a:r>
              </a:p>
              <a:p>
                <a:pPr lvl="1"/>
                <a:r>
                  <a:rPr lang="en-US" sz="1800" dirty="0"/>
                  <a:t>C</a:t>
                </a:r>
                <a:r>
                  <a:rPr lang="en-US" sz="1800" kern="0" dirty="0"/>
                  <a:t>CA-ED : </a:t>
                </a:r>
                <a:r>
                  <a:rPr lang="en-US" sz="1800" b="1" dirty="0"/>
                  <a:t>53-2%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5" y="1684429"/>
                <a:ext cx="4271210" cy="4740862"/>
              </a:xfrm>
              <a:blipFill>
                <a:blip r:embed="rId3"/>
                <a:stretch>
                  <a:fillRect l="-1000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BE66-7588-6D1A-AD59-D3C78991B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0C6B1-4960-A45E-7DA3-6977DE8080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F31D26-4381-94AA-B627-B892204CD8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C14CA1-84C9-A574-4F5C-E5654DEB3674}"/>
              </a:ext>
            </a:extLst>
          </p:cNvPr>
          <p:cNvSpPr/>
          <p:nvPr/>
        </p:nvSpPr>
        <p:spPr bwMode="auto">
          <a:xfrm>
            <a:off x="5059279" y="3212432"/>
            <a:ext cx="1323474" cy="85424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AA831-C882-C41B-30D2-4DFD20F46F21}"/>
              </a:ext>
            </a:extLst>
          </p:cNvPr>
          <p:cNvSpPr txBox="1"/>
          <p:nvPr/>
        </p:nvSpPr>
        <p:spPr>
          <a:xfrm>
            <a:off x="5480327" y="2588217"/>
            <a:ext cx="4468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A5C76-915C-12A3-7B1B-0F09C3342D00}"/>
              </a:ext>
            </a:extLst>
          </p:cNvPr>
          <p:cNvSpPr txBox="1"/>
          <p:nvPr/>
        </p:nvSpPr>
        <p:spPr>
          <a:xfrm>
            <a:off x="7513900" y="2483370"/>
            <a:ext cx="57573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51034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A7E3A0-9E17-913A-CC9A-EAE2D70C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20" y="1924730"/>
            <a:ext cx="5418912" cy="4275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0FE08-5DE5-D093-DB6F-BAB10168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67" y="419674"/>
            <a:ext cx="8344989" cy="1065213"/>
          </a:xfrm>
        </p:spPr>
        <p:txBody>
          <a:bodyPr/>
          <a:lstStyle/>
          <a:p>
            <a:r>
              <a:rPr lang="en-US" dirty="0"/>
              <a:t>Sum Throughput, inaccurate CSI, r=0.75d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68003"/>
                <a:ext cx="4271210" cy="4740862"/>
              </a:xfrm>
            </p:spPr>
            <p:txBody>
              <a:bodyPr/>
              <a:lstStyle/>
              <a:p>
                <a:r>
                  <a:rPr lang="en-US" sz="1600" kern="0" dirty="0"/>
                  <a:t>With CSI inaccuracy, CSR throughput gain is reduced for both constraint case (‘</a:t>
                </a:r>
                <a:r>
                  <a:rPr lang="en-US" sz="1600" dirty="0"/>
                  <a:t>CSR-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sz="1600" dirty="0"/>
                  <a:t>’, and ‘CCA-ED’) and unconstraint case (‘CSR-4APs opt’)</a:t>
                </a:r>
              </a:p>
              <a:p>
                <a:r>
                  <a:rPr lang="en-US" sz="1600" dirty="0"/>
                  <a:t>CCA-ED suffers significantly due to multiple concurrent transmissions</a:t>
                </a:r>
              </a:p>
              <a:p>
                <a:r>
                  <a:rPr lang="en-US" sz="1600" kern="0" dirty="0"/>
                  <a:t>Gain offered over TDMA (PD-ED range):</a:t>
                </a:r>
              </a:p>
              <a:p>
                <a:pPr lvl="1"/>
                <a:r>
                  <a:rPr lang="en-US" sz="1600" kern="0" dirty="0"/>
                  <a:t>CSR-4APs opt: 58-7%</a:t>
                </a:r>
              </a:p>
              <a:p>
                <a:pPr lvl="1"/>
                <a:r>
                  <a:rPr lang="en-US" sz="1600" dirty="0"/>
                  <a:t>CSR-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b="1" dirty="0"/>
                  <a:t> 29-5%</a:t>
                </a:r>
              </a:p>
              <a:p>
                <a:pPr lvl="1"/>
                <a:r>
                  <a:rPr lang="en-US" sz="1600" dirty="0"/>
                  <a:t>C</a:t>
                </a:r>
                <a:r>
                  <a:rPr lang="en-US" sz="1600" kern="0" dirty="0"/>
                  <a:t>CA-ED: </a:t>
                </a:r>
                <a:r>
                  <a:rPr lang="en-US" sz="1600" b="1" dirty="0"/>
                  <a:t>30-(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-24%</a:t>
                </a:r>
                <a:r>
                  <a:rPr lang="en-US" sz="1600" b="1" dirty="0"/>
                  <a:t>)</a:t>
                </a:r>
              </a:p>
              <a:p>
                <a:pPr lvl="1"/>
                <a:endParaRPr lang="en-US" sz="1600" dirty="0"/>
              </a:p>
              <a:p>
                <a:r>
                  <a:rPr lang="en-US" sz="1600" dirty="0"/>
                  <a:t>Large percentage of STAs in outage in per-STA throughput for both ‘CSR-4APs opt’ and ‘CCA-ED’ case for some midpoint SNR (in appendix)</a:t>
                </a:r>
              </a:p>
              <a:p>
                <a:endParaRPr lang="en-US" sz="1787" dirty="0"/>
              </a:p>
              <a:p>
                <a:pPr marL="0" indent="0">
                  <a:buNone/>
                </a:pPr>
                <a:endParaRPr lang="en-US" sz="1787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68003"/>
                <a:ext cx="4271210" cy="4740862"/>
              </a:xfrm>
              <a:blipFill>
                <a:blip r:embed="rId3"/>
                <a:stretch>
                  <a:fillRect l="-571" t="-386" r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BE66-7588-6D1A-AD59-D3C78991B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0C6B1-4960-A45E-7DA3-6977DE8080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F31D26-4381-94AA-B627-B892204CD8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C76C3-997C-AC28-81B8-6AE72C843C84}"/>
              </a:ext>
            </a:extLst>
          </p:cNvPr>
          <p:cNvSpPr txBox="1"/>
          <p:nvPr/>
        </p:nvSpPr>
        <p:spPr>
          <a:xfrm>
            <a:off x="5553864" y="4058265"/>
            <a:ext cx="681955" cy="36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F63FAE-24BB-5BD0-D525-BA7C349523A4}"/>
              </a:ext>
            </a:extLst>
          </p:cNvPr>
          <p:cNvSpPr txBox="1"/>
          <p:nvPr/>
        </p:nvSpPr>
        <p:spPr>
          <a:xfrm>
            <a:off x="7653523" y="4050131"/>
            <a:ext cx="681955" cy="451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399309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12CABD-F155-E4CB-119B-0BA4F87C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06" y="1640885"/>
            <a:ext cx="5094514" cy="4397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0FE08-5DE5-D093-DB6F-BAB10168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3219"/>
            <a:ext cx="7770814" cy="1065213"/>
          </a:xfrm>
        </p:spPr>
        <p:txBody>
          <a:bodyPr/>
          <a:lstStyle/>
          <a:p>
            <a:r>
              <a:rPr lang="en-US" dirty="0"/>
              <a:t>Sum Throughput, accurate CSI, r=0.33d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236" y="1594188"/>
                <a:ext cx="4271210" cy="4740862"/>
              </a:xfrm>
            </p:spPr>
            <p:txBody>
              <a:bodyPr/>
              <a:lstStyle/>
              <a:p>
                <a:r>
                  <a:rPr lang="en-US" sz="1800" kern="0" dirty="0"/>
                  <a:t>In low frequency reuse environment</a:t>
                </a:r>
              </a:p>
              <a:p>
                <a:r>
                  <a:rPr lang="en-US" sz="1800" kern="0" dirty="0"/>
                  <a:t>With </a:t>
                </a:r>
                <a:r>
                  <a:rPr lang="en-US" sz="1800" dirty="0"/>
                  <a:t>r=0.33d</a:t>
                </a:r>
                <a:r>
                  <a:rPr lang="en-US" sz="1800" kern="0" dirty="0"/>
                  <a:t>, ‘</a:t>
                </a:r>
                <a:r>
                  <a:rPr lang="en-US" sz="1800" dirty="0"/>
                  <a:t>C</a:t>
                </a:r>
                <a:r>
                  <a:rPr lang="en-US" sz="1800" kern="0" dirty="0"/>
                  <a:t>CA-ED’, and both CSR schemes offer significant gain compared to TDMA (PD-ED range)</a:t>
                </a:r>
              </a:p>
              <a:p>
                <a:pPr lvl="1"/>
                <a:r>
                  <a:rPr lang="en-US" sz="1600" kern="0" dirty="0"/>
                  <a:t>CSR-4APs opt : 134-118%</a:t>
                </a:r>
              </a:p>
              <a:p>
                <a:pPr lvl="1"/>
                <a:r>
                  <a:rPr lang="en-US" sz="1600" dirty="0"/>
                  <a:t>CSR-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b="1" dirty="0"/>
                  <a:t> 75-90%</a:t>
                </a:r>
              </a:p>
              <a:p>
                <a:pPr lvl="1"/>
                <a:r>
                  <a:rPr lang="en-US" sz="1600" dirty="0"/>
                  <a:t>C</a:t>
                </a:r>
                <a:r>
                  <a:rPr lang="en-US" sz="1600" kern="0" dirty="0"/>
                  <a:t>CA-ED : </a:t>
                </a:r>
                <a:r>
                  <a:rPr lang="en-US" sz="1600" dirty="0"/>
                  <a:t>119-</a:t>
                </a:r>
                <a:r>
                  <a:rPr lang="en-US" sz="1600" dirty="0">
                    <a:solidFill>
                      <a:schemeClr val="tx1"/>
                    </a:solidFill>
                  </a:rPr>
                  <a:t>51</a:t>
                </a:r>
                <a:r>
                  <a:rPr lang="en-US" sz="1600" b="1" dirty="0"/>
                  <a:t>%</a:t>
                </a:r>
                <a:endParaRPr lang="en-US" sz="1413" kern="0" dirty="0"/>
              </a:p>
              <a:p>
                <a:r>
                  <a:rPr lang="en-US" sz="1800" dirty="0"/>
                  <a:t>C</a:t>
                </a:r>
                <a:r>
                  <a:rPr lang="en-US" sz="1800" kern="0" dirty="0"/>
                  <a:t>CA-ED now has better performance than ‘</a:t>
                </a:r>
                <a:r>
                  <a:rPr lang="en-US" sz="1800" dirty="0"/>
                  <a:t>CSR-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𝐌𝐂𝐒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sz="1800" kern="0" dirty="0"/>
                  <a:t>’ for most of the PD-ED range </a:t>
                </a:r>
              </a:p>
              <a:p>
                <a:pPr lvl="1"/>
                <a:r>
                  <a:rPr lang="en-US" sz="1600" dirty="0"/>
                  <a:t>Per-STA throughput indicates CCA-ED does not result in STAs with lower throughput than that of TDMA (see appendix)</a:t>
                </a:r>
                <a:endParaRPr lang="en-US" sz="1613" kern="0" dirty="0"/>
              </a:p>
              <a:p>
                <a:r>
                  <a:rPr lang="en-US" sz="1800" dirty="0"/>
                  <a:t>MCS table saturation has significant impact on the performance gain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0AFFE-F515-E1B9-E0EF-E79CD4DB6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236" y="1594188"/>
                <a:ext cx="4271210" cy="4740862"/>
              </a:xfrm>
              <a:blipFill>
                <a:blip r:embed="rId3"/>
                <a:stretch>
                  <a:fillRect l="-1000" t="-772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BE66-7588-6D1A-AD59-D3C78991B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0C6B1-4960-A45E-7DA3-6977DE8080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F31D26-4381-94AA-B627-B892204CD8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34539-E76D-5701-D6A8-DCB0A5E7DF15}"/>
              </a:ext>
            </a:extLst>
          </p:cNvPr>
          <p:cNvSpPr txBox="1"/>
          <p:nvPr/>
        </p:nvSpPr>
        <p:spPr>
          <a:xfrm>
            <a:off x="5531317" y="1977929"/>
            <a:ext cx="4468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C0151-0810-66C0-1A28-AABAA4D8DFC1}"/>
              </a:ext>
            </a:extLst>
          </p:cNvPr>
          <p:cNvSpPr txBox="1"/>
          <p:nvPr/>
        </p:nvSpPr>
        <p:spPr>
          <a:xfrm>
            <a:off x="7495223" y="1977590"/>
            <a:ext cx="57573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106275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44121</TotalTime>
  <Words>1313</Words>
  <Application>Microsoft Office PowerPoint</Application>
  <PresentationFormat>On-screen Show (4:3)</PresentationFormat>
  <Paragraphs>190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Times New Roman</vt:lpstr>
      <vt:lpstr>Office Theme</vt:lpstr>
      <vt:lpstr>Performance of Coordinated Spatial Reuse</vt:lpstr>
      <vt:lpstr>Introduction</vt:lpstr>
      <vt:lpstr>Four APs simulation setting</vt:lpstr>
      <vt:lpstr>Sum throughput</vt:lpstr>
      <vt:lpstr>Fairness considerations</vt:lpstr>
      <vt:lpstr>CSI inaccuracy</vt:lpstr>
      <vt:lpstr>Sum Throughput, accurate CSI, r=0.75d</vt:lpstr>
      <vt:lpstr>Sum Throughput, inaccurate CSI, r=0.75d</vt:lpstr>
      <vt:lpstr>Sum Throughput, accurate CSI, r=0.33d</vt:lpstr>
      <vt:lpstr>Sum Throughput, inaccurate CSI, r=0.33d</vt:lpstr>
      <vt:lpstr>Summary of results</vt:lpstr>
      <vt:lpstr>PowerPoint Presentation</vt:lpstr>
      <vt:lpstr>Sum Capacity, r=0.75d</vt:lpstr>
      <vt:lpstr>Per-STA throughput, accurate CSI, r=0.75d</vt:lpstr>
      <vt:lpstr>Per-STA throughput, inaccurate CSI, r=0.75d</vt:lpstr>
      <vt:lpstr>Per-STA throughput, accurate CSI, r=0.33d</vt:lpstr>
      <vt:lpstr>Per-STA throughput, inaccurate CSI, r=0.33d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Performance Analysis</dc:title>
  <dc:creator>Kanke Wu</dc:creator>
  <cp:lastModifiedBy>Kanke Wu</cp:lastModifiedBy>
  <cp:revision>77</cp:revision>
  <dcterms:created xsi:type="dcterms:W3CDTF">2022-10-21T18:47:51Z</dcterms:created>
  <dcterms:modified xsi:type="dcterms:W3CDTF">2023-07-07T22:06:51Z</dcterms:modified>
</cp:coreProperties>
</file>