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530" r:id="rId3"/>
    <p:sldId id="1040" r:id="rId4"/>
    <p:sldId id="649" r:id="rId5"/>
    <p:sldId id="1045" r:id="rId6"/>
    <p:sldId id="1034" r:id="rId7"/>
    <p:sldId id="615" r:id="rId8"/>
    <p:sldId id="1044" r:id="rId9"/>
    <p:sldId id="543" r:id="rId10"/>
    <p:sldId id="1051" r:id="rId11"/>
    <p:sldId id="659" r:id="rId12"/>
    <p:sldId id="660" r:id="rId13"/>
    <p:sldId id="1053" r:id="rId14"/>
    <p:sldId id="1052" r:id="rId15"/>
    <p:sldId id="1054" r:id="rId16"/>
    <p:sldId id="1057" r:id="rId17"/>
    <p:sldId id="1047" r:id="rId18"/>
    <p:sldId id="1041" r:id="rId19"/>
    <p:sldId id="1055" r:id="rId20"/>
    <p:sldId id="1056" r:id="rId21"/>
    <p:sldId id="628" r:id="rId22"/>
    <p:sldId id="1050" r:id="rId23"/>
    <p:sldId id="1049" r:id="rId24"/>
    <p:sldId id="633" r:id="rId25"/>
    <p:sldId id="1046" r:id="rId26"/>
    <p:sldId id="635" r:id="rId27"/>
    <p:sldId id="669" r:id="rId28"/>
    <p:sldId id="1048" r:id="rId29"/>
    <p:sldId id="634" r:id="rId3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90" d="100"/>
          <a:sy n="90" d="100"/>
        </p:scale>
        <p:origin x="84" y="3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802.11-23/0999r5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July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802.11-23/0999r5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802.11-23/0999r5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802.11-23/0999r5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802.11-23/0999r5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07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802.11-23/0999r5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53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802.11-23/0999r5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6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802.11-23/0999r5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91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802.11-23/0999r5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9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802.11-23/0999r5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ypr-nodejs.standards.ieee.org/mypr-file/par/8958/mypr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80-03-0uhr-uhr-proposed-par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079-10-0uhr-uhr-draft-proposed-csd.doc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275-03-0000-par-corrigendum-1-correct-assignment-of-anqp-info-id-for-ebcs-in-802-11bc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480-03-0uhr-uhr-proposed-par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1166-05-0uhr-uhr-par-and-csd-comments.pptx" TargetMode="External"/><Relationship Id="rId4" Type="http://schemas.openxmlformats.org/officeDocument/2006/relationships/hyperlink" Target="https://mentor.ieee.org/802.11/dcn/23/11-23-0079-10-0uhr-uhr-draft-proposed-csd.docx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41-02-000m-revme-report-to-ec-on-conditional-approval-to-go-to-sa-ballot.pptx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275-02-0000-par-corrigendum-1-correct-assignment-of-anqp-info-id-for-ebcs-in-802-11bc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80-02-0uhr-uhr-proposed-par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079-09-0uhr-uhr-draft-proposed-csd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/>
              <a:t>P802.11REVme Recirculation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 273 on P802.11REVme D3.0 as contained in documents 11-22/0065r21, incorporating comment resolutions on slides 25-29 in 11-23/0024r11 and changes in the MDR report 11-23/0717r13,</a:t>
            </a:r>
          </a:p>
          <a:p>
            <a:r>
              <a:rPr lang="en-US" dirty="0">
                <a:solidFill>
                  <a:schemeClr val="tx1"/>
                </a:solidFill>
              </a:rPr>
              <a:t>•   Instruct the editor to prepare P802.11REVme Draft 4.0 incorporating these resolutions and,</a:t>
            </a:r>
          </a:p>
          <a:p>
            <a:r>
              <a:rPr lang="en-US" dirty="0">
                <a:solidFill>
                  <a:schemeClr val="tx1"/>
                </a:solidFill>
              </a:rPr>
              <a:t>•   Approve a 15 day Working Group Recirculation Ballot asking the question “Should P802.11REVme D4.0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Mike Montemurro on behalf of </a:t>
            </a:r>
            <a:r>
              <a:rPr lang="en-US" dirty="0" err="1"/>
              <a:t>TGme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Unanimous Consent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</a:t>
            </a:r>
            <a:r>
              <a:rPr lang="en-US" sz="2000" dirty="0" err="1"/>
              <a:t>Jouni</a:t>
            </a:r>
            <a:r>
              <a:rPr lang="en-US" sz="2000" dirty="0"/>
              <a:t> </a:t>
            </a:r>
            <a:r>
              <a:rPr lang="en-US" sz="2000" dirty="0" err="1"/>
              <a:t>Malinen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Joseph Levy, Result: unanimous consent (25 present)]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445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/>
              <a:t>P802.11REVme 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document 11-23/1041r1 as the report to the IEEE 802 Executive Committee on the requirements for conditional approval to forward P802.11REVme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Mike Montemurro on behalf of </a:t>
            </a:r>
            <a:r>
              <a:rPr lang="en-US" dirty="0" err="1"/>
              <a:t>TGme</a:t>
            </a:r>
            <a:r>
              <a:rPr lang="en-US" dirty="0"/>
              <a:t>, Second: David </a:t>
            </a:r>
            <a:r>
              <a:rPr lang="en-US" dirty="0" err="1"/>
              <a:t>Halasz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100, No: 0, Abstain: 9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David </a:t>
            </a:r>
            <a:r>
              <a:rPr lang="en-US" sz="2000" dirty="0" err="1"/>
              <a:t>Halasz</a:t>
            </a:r>
            <a:r>
              <a:rPr lang="en-US" sz="2000" dirty="0"/>
              <a:t>, Results (Y/N/A): 18/0/2]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58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/>
              <a:t>P802.11REVme 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the IEEE 802 Executive Committee to conditionally approve forwarding P802.11REVme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Mike Montemurro on behalf of </a:t>
            </a:r>
            <a:r>
              <a:rPr lang="en-US" dirty="0" err="1"/>
              <a:t>TGme</a:t>
            </a:r>
            <a:r>
              <a:rPr lang="en-US" dirty="0"/>
              <a:t>, Second: Lei Wang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102, No: 0, Abstain: 2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Henry </a:t>
            </a:r>
            <a:r>
              <a:rPr lang="en-US" sz="2000" dirty="0" err="1"/>
              <a:t>Ptasinski</a:t>
            </a:r>
            <a:r>
              <a:rPr lang="en-US" sz="2000" dirty="0"/>
              <a:t>, Results (Y/N/A): 17/0/1]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371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P802.11REVme PAR re-confirmation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Re-confirm the P802.11REVme PAR in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https://mypr-nodejs.standards.ieee.org/mypr-file/par/8958/mypr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Mike Montemurro, Second: Harry </a:t>
            </a:r>
            <a:r>
              <a:rPr lang="en-US" dirty="0" err="1"/>
              <a:t>Bims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96, No: 0, Abstain: 7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392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GB" dirty="0" err="1"/>
              <a:t>TGme</a:t>
            </a:r>
            <a:r>
              <a:rPr lang="en-GB" dirty="0"/>
              <a:t>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Authorize </a:t>
            </a:r>
            <a:r>
              <a:rPr lang="en-US" dirty="0" err="1">
                <a:solidFill>
                  <a:schemeClr val="tx1"/>
                </a:solidFill>
              </a:rPr>
              <a:t>TGme</a:t>
            </a:r>
            <a:r>
              <a:rPr lang="en-US" dirty="0">
                <a:solidFill>
                  <a:schemeClr val="tx1"/>
                </a:solidFill>
              </a:rPr>
              <a:t> to hold an ad-hoc meeting on Oct 10-12, with the preferred venue being Toronto, for the purpose of SA Ballot comment resolution.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Mike Montemurro on behalf of </a:t>
            </a:r>
            <a:r>
              <a:rPr lang="en-US" dirty="0" err="1"/>
              <a:t>TGme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Unanimous Consent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Joseph Levy, Results (Y/N/A): unanimous consent (25 present)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4120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dirty="0"/>
              <a:t>P802.11be Recirculation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67640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changes to P802.11be D3.0, as defined in 11-23/272r34, in addition to motions passed during the </a:t>
            </a:r>
            <a:r>
              <a:rPr lang="en-US" dirty="0" err="1">
                <a:solidFill>
                  <a:schemeClr val="tx1"/>
                </a:solidFill>
              </a:rPr>
              <a:t>TGbe</a:t>
            </a:r>
            <a:r>
              <a:rPr lang="en-US" dirty="0">
                <a:solidFill>
                  <a:schemeClr val="tx1"/>
                </a:solidFill>
              </a:rPr>
              <a:t> Joint sessions of July 13th 2023.</a:t>
            </a:r>
          </a:p>
          <a:p>
            <a:r>
              <a:rPr lang="en-US" dirty="0">
                <a:solidFill>
                  <a:schemeClr val="tx1"/>
                </a:solidFill>
              </a:rPr>
              <a:t>Instruct the editor to prepare P802.11be Draft D4.0</a:t>
            </a:r>
          </a:p>
          <a:p>
            <a:r>
              <a:rPr lang="en-US" dirty="0">
                <a:solidFill>
                  <a:schemeClr val="tx1"/>
                </a:solidFill>
              </a:rPr>
              <a:t>Approve a 20 day Working Group Technical Letter Ballot asking the question “Should P802.11be Draft 4.0 be forwarded to SA Ballot?”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Laurent </a:t>
            </a:r>
            <a:r>
              <a:rPr lang="en-US" dirty="0" err="1"/>
              <a:t>Cariou</a:t>
            </a:r>
            <a:r>
              <a:rPr lang="en-US" dirty="0"/>
              <a:t>, Second: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Unanimous Consent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Abhishek Patil, 2</a:t>
            </a:r>
            <a:r>
              <a:rPr lang="en-US" sz="2000" baseline="30000" dirty="0"/>
              <a:t>nd</a:t>
            </a:r>
            <a:r>
              <a:rPr lang="en-US" sz="2000" dirty="0"/>
              <a:t>: </a:t>
            </a:r>
            <a:r>
              <a:rPr lang="en-US" sz="2000" dirty="0" err="1"/>
              <a:t>Subir</a:t>
            </a:r>
            <a:r>
              <a:rPr lang="en-US" sz="2000" dirty="0"/>
              <a:t> Das, Result: 81/3/7]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7107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GB" dirty="0"/>
              <a:t>P802.11bf Recirculation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approved comment resolutions for all of the comments received from LB272 on P802.11bf D1.0 as contained in document 11-23/0314r21,</a:t>
            </a:r>
          </a:p>
          <a:p>
            <a:r>
              <a:rPr lang="en-US" dirty="0">
                <a:solidFill>
                  <a:schemeClr val="tx1"/>
                </a:solidFill>
              </a:rPr>
              <a:t>https://mentor.ieee.org/802.11/dcn/23/11-23-0314-21-00bf-lb272-comments-and-approved-resolutions.xlsx</a:t>
            </a:r>
          </a:p>
          <a:p>
            <a:r>
              <a:rPr lang="en-US" dirty="0">
                <a:solidFill>
                  <a:schemeClr val="tx1"/>
                </a:solidFill>
              </a:rPr>
              <a:t>Instruct the editor to prepare P802.11bf D2.0 incorporating these resolutions and,</a:t>
            </a:r>
          </a:p>
          <a:p>
            <a:r>
              <a:rPr lang="en-US" dirty="0">
                <a:solidFill>
                  <a:schemeClr val="tx1"/>
                </a:solidFill>
              </a:rPr>
              <a:t>Approve a 20 day Working Group Recirculation Ballot asking the question “Should P802.11bf D2.0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 by Tony Xiao Han on behalf of </a:t>
            </a:r>
            <a:r>
              <a:rPr lang="en-US" dirty="0" err="1"/>
              <a:t>TGbf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Unanimous Consent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TGbf</a:t>
            </a:r>
            <a:r>
              <a:rPr lang="en-US" sz="2000" dirty="0"/>
              <a:t>: Moved: </a:t>
            </a:r>
            <a:r>
              <a:rPr lang="en-US" sz="2000" dirty="0" err="1"/>
              <a:t>Alecsander</a:t>
            </a:r>
            <a:r>
              <a:rPr lang="en-US" sz="2000" dirty="0"/>
              <a:t> Eitan, 2nd: Dongguk Lim, Result: 18/0/1]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44018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P802.11bh D1.0 in IEEE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P802.11bh D1.0 to be available for purchase from the IEEE Store.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Mark Hamilton on behalf of </a:t>
            </a:r>
            <a:r>
              <a:rPr lang="en-US" dirty="0" err="1"/>
              <a:t>TGbh</a:t>
            </a:r>
            <a:r>
              <a:rPr lang="en-US" dirty="0"/>
              <a:t>, Second: Joseph Levy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84, No: 2, Abstain: 10 (Motion passes)</a:t>
            </a:r>
          </a:p>
          <a:p>
            <a:r>
              <a:rPr lang="en-GB" sz="2000" dirty="0"/>
              <a:t>[</a:t>
            </a:r>
            <a:r>
              <a:rPr lang="en-US" sz="2000" dirty="0" err="1"/>
              <a:t>TGbh</a:t>
            </a:r>
            <a:r>
              <a:rPr lang="en-US" sz="2000" dirty="0"/>
              <a:t>: Moved: Stephen Orr, 2nd: Jay Yang, Result: 16/0/2]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1124429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Liaison to WBA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Request the IEEE 802.11 Working Group (WG) chair to send the liaison in 11-23/1305r0 to the Wireless Broadband Alliance (WBA) regarding P802.11bh D1.0, </a:t>
            </a:r>
            <a:r>
              <a:rPr lang="en-US" dirty="0">
                <a:solidFill>
                  <a:schemeClr val="tx1"/>
                </a:solidFill>
              </a:rPr>
              <a:t>granting the WG chair editorial license.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Moved by Mark Hamilton, Second: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89, No: 0, Abstain: 11 (Motion passes)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370065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</a:t>
            </a:r>
            <a:r>
              <a:rPr lang="en-GB" b="1" dirty="0"/>
              <a:t>P802.11</a:t>
            </a:r>
            <a:r>
              <a:rPr lang="en-GB" dirty="0"/>
              <a:t>bn</a:t>
            </a:r>
            <a:r>
              <a:rPr lang="en-GB" b="1" dirty="0"/>
              <a:t>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dirty="0">
                <a:solidFill>
                  <a:schemeClr val="tx1"/>
                </a:solidFill>
              </a:rPr>
              <a:t> Request that the PAR contained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https://mentor.ieee.org/802.11/dcn/23/11-23-0480-03-0uhr-uhr-proposed-par.pdf</a:t>
            </a:r>
            <a:r>
              <a:rPr lang="en-US" dirty="0">
                <a:solidFill>
                  <a:schemeClr val="tx1"/>
                </a:solidFill>
              </a:rPr>
              <a:t>  be posted to the IEEE 802 Executive Committee (EC) agenda for EC approval to submit to </a:t>
            </a:r>
            <a:r>
              <a:rPr lang="en-US" dirty="0" err="1">
                <a:solidFill>
                  <a:schemeClr val="tx1"/>
                </a:solidFill>
              </a:rPr>
              <a:t>NesCom</a:t>
            </a:r>
            <a:r>
              <a:rPr lang="en-US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Laurent </a:t>
            </a:r>
            <a:r>
              <a:rPr lang="en-US" dirty="0" err="1"/>
              <a:t>Cariou</a:t>
            </a:r>
            <a:r>
              <a:rPr lang="en-US" dirty="0"/>
              <a:t> on behalf of UHR SG, Second: Rolf de </a:t>
            </a:r>
            <a:r>
              <a:rPr lang="en-US" dirty="0" err="1"/>
              <a:t>Vegt</a:t>
            </a:r>
            <a:endParaRPr lang="en-US" dirty="0"/>
          </a:p>
          <a:p>
            <a:endParaRPr lang="en-US" dirty="0"/>
          </a:p>
          <a:p>
            <a:r>
              <a:rPr lang="en-US" dirty="0"/>
              <a:t>Result: Yes: 94, No: 4, Abstain: 15 (Motion passes)</a:t>
            </a:r>
          </a:p>
          <a:p>
            <a:r>
              <a:rPr lang="en-US" sz="2000" dirty="0"/>
              <a:t>[UHR SG: Moved: Ross Jian Yu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Rolf de </a:t>
            </a:r>
            <a:r>
              <a:rPr lang="en-GB" sz="2000" dirty="0" err="1"/>
              <a:t>Vegt</a:t>
            </a:r>
            <a:r>
              <a:rPr lang="en-GB" sz="2000" b="1" dirty="0"/>
              <a:t>, </a:t>
            </a:r>
            <a:r>
              <a:rPr lang="en-US" sz="2000" dirty="0"/>
              <a:t>Result: 130/4/11]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021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July 2023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motions</a:t>
            </a:r>
          </a:p>
          <a:p>
            <a:r>
              <a:rPr lang="en-US" sz="2000" b="0" dirty="0"/>
              <a:t>R1 Motions for mid-week plenary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2 Draft motions for closing plenary and EC meetings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3 Results from closing plenary (un-verified) and updated motions for the EC meeting</a:t>
            </a:r>
          </a:p>
          <a:p>
            <a:r>
              <a:rPr lang="en-US" sz="2000" b="0" dirty="0"/>
              <a:t>R4 Results from the EC meeting</a:t>
            </a:r>
          </a:p>
          <a:p>
            <a:r>
              <a:rPr lang="en-US" sz="2000" b="0" dirty="0"/>
              <a:t>R5 Verified motion results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14: </a:t>
            </a:r>
            <a:r>
              <a:rPr lang="en-GB" dirty="0"/>
              <a:t>P802.11bn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Believing that the CSD contained in the document referenced below meets IEEE 802 guidelines,</a:t>
            </a:r>
          </a:p>
          <a:p>
            <a:r>
              <a:rPr lang="en-US" dirty="0">
                <a:solidFill>
                  <a:schemeClr val="tx1"/>
                </a:solidFill>
              </a:rPr>
              <a:t>Request that the CSD contained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https://mentor.ieee.org/802.11/dcn/23/11-23-0079-10-0uhr-uhr-draft-proposed-csd.docx</a:t>
            </a:r>
            <a:r>
              <a:rPr lang="en-US" dirty="0">
                <a:solidFill>
                  <a:schemeClr val="tx1"/>
                </a:solidFill>
              </a:rPr>
              <a:t>  be posted to the IEEE 802 Executive Committee (EC) agenda for EC preview and approval.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Laurent </a:t>
            </a:r>
            <a:r>
              <a:rPr lang="en-US" dirty="0" err="1"/>
              <a:t>Cariou</a:t>
            </a:r>
            <a:r>
              <a:rPr lang="en-US" dirty="0"/>
              <a:t> on behalf of UHR SG, Second: Allan Jones</a:t>
            </a:r>
          </a:p>
          <a:p>
            <a:endParaRPr lang="en-US" dirty="0"/>
          </a:p>
          <a:p>
            <a:r>
              <a:rPr lang="en-US" dirty="0"/>
              <a:t>Result: Yes: 92, No: 1, Abstain: 14 (Motion passes)</a:t>
            </a:r>
          </a:p>
          <a:p>
            <a:endParaRPr lang="en-US" sz="2000" dirty="0"/>
          </a:p>
          <a:p>
            <a:r>
              <a:rPr lang="en-US" sz="1800" dirty="0"/>
              <a:t>[UHR SG: Moved: Ross Jian Yu</a:t>
            </a:r>
            <a:r>
              <a:rPr lang="en-GB" sz="1800" dirty="0"/>
              <a:t>, 2</a:t>
            </a:r>
            <a:r>
              <a:rPr lang="en-GB" sz="1800" baseline="30000" dirty="0"/>
              <a:t>nd</a:t>
            </a:r>
            <a:r>
              <a:rPr lang="en-GB" sz="1800" dirty="0"/>
              <a:t>: Akira Kishida, </a:t>
            </a:r>
            <a:r>
              <a:rPr lang="en-US" sz="1800" dirty="0"/>
              <a:t>Result: 129/0/11]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548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15: UHR SG </a:t>
            </a:r>
            <a:r>
              <a:rPr lang="en-US" dirty="0" err="1"/>
              <a:t>recharter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Request EC approval of the third </a:t>
            </a:r>
            <a:r>
              <a:rPr lang="en-US" dirty="0" err="1">
                <a:solidFill>
                  <a:schemeClr val="tx1"/>
                </a:solidFill>
              </a:rPr>
              <a:t>rechartering</a:t>
            </a:r>
            <a:r>
              <a:rPr lang="en-US" dirty="0">
                <a:solidFill>
                  <a:schemeClr val="tx1"/>
                </a:solidFill>
              </a:rPr>
              <a:t> of the 802.11 UHR Study Group.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Laurent </a:t>
            </a:r>
            <a:r>
              <a:rPr lang="en-US" dirty="0" err="1"/>
              <a:t>Cariou</a:t>
            </a:r>
            <a:r>
              <a:rPr lang="en-US" dirty="0"/>
              <a:t>, Second: </a:t>
            </a:r>
            <a:r>
              <a:rPr lang="en-US" dirty="0" err="1"/>
              <a:t>Tuncer</a:t>
            </a:r>
            <a:r>
              <a:rPr lang="en-US" dirty="0"/>
              <a:t> </a:t>
            </a:r>
            <a:r>
              <a:rPr lang="en-US" dirty="0" err="1"/>
              <a:t>Baykas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103, No: 2, Abstain: 9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4377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16: UHR SG liaison to WFA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Request the IEEE 802.11 Working Group (WG) chair to send the liaison in 11-23/1254r1 to the Wi-Fi Alliance, </a:t>
            </a:r>
            <a:r>
              <a:rPr lang="en-US" dirty="0">
                <a:solidFill>
                  <a:schemeClr val="tx1"/>
                </a:solidFill>
              </a:rPr>
              <a:t>granting the WG chair editorial license.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Moved by Laurent </a:t>
            </a:r>
            <a:r>
              <a:rPr lang="en-US" dirty="0" err="1"/>
              <a:t>Cariou</a:t>
            </a:r>
            <a:r>
              <a:rPr lang="en-US" dirty="0"/>
              <a:t> on behalf of the UHR SG, Second: Rakesh </a:t>
            </a:r>
            <a:r>
              <a:rPr lang="en-US" dirty="0" err="1"/>
              <a:t>Taori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95, No: 0, Abstain: 7 (Motion passes)</a:t>
            </a:r>
          </a:p>
          <a:p>
            <a:endParaRPr lang="en-US" dirty="0"/>
          </a:p>
          <a:p>
            <a:r>
              <a:rPr lang="en-GB" sz="2000" dirty="0"/>
              <a:t>[</a:t>
            </a:r>
            <a:r>
              <a:rPr lang="en-US" sz="2000" dirty="0"/>
              <a:t>UHR SG: Moved: Jon Rosdahl, 2nd: Rolf de </a:t>
            </a:r>
            <a:r>
              <a:rPr lang="en-US" sz="2000" dirty="0" err="1"/>
              <a:t>Vegt</a:t>
            </a:r>
            <a:r>
              <a:rPr lang="en-US" sz="2000" dirty="0"/>
              <a:t>, Result: 143/1/11]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6835154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17: AMP SG </a:t>
            </a:r>
            <a:r>
              <a:rPr lang="en-US" dirty="0" err="1"/>
              <a:t>recharter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EC approval of the first </a:t>
            </a:r>
            <a:r>
              <a:rPr lang="en-US" dirty="0" err="1">
                <a:solidFill>
                  <a:schemeClr val="tx1"/>
                </a:solidFill>
              </a:rPr>
              <a:t>rechartering</a:t>
            </a:r>
            <a:r>
              <a:rPr lang="en-US" dirty="0">
                <a:solidFill>
                  <a:schemeClr val="tx1"/>
                </a:solidFill>
              </a:rPr>
              <a:t> of the 802.11 AMP Study Group.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Bo Sun, Second: </a:t>
            </a:r>
            <a:r>
              <a:rPr lang="en-US" dirty="0" err="1"/>
              <a:t>Vytas</a:t>
            </a:r>
            <a:r>
              <a:rPr lang="en-US" dirty="0"/>
              <a:t> </a:t>
            </a:r>
            <a:r>
              <a:rPr lang="en-US" dirty="0" err="1"/>
              <a:t>Kezys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84, No: 0, Abstain: 8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35314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Consent 5.011: P802.11-2020 Cor 2 PAR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forwarding P802.11-2020 Cor 2 PAR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11-23-01275r3</a:t>
            </a:r>
            <a:r>
              <a:rPr lang="en-US" sz="2000" dirty="0">
                <a:solidFill>
                  <a:schemeClr val="tx1"/>
                </a:solidFill>
              </a:rPr>
              <a:t>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 the WG (y/n/a): </a:t>
            </a:r>
            <a:r>
              <a:rPr lang="es-ES" sz="2000" dirty="0"/>
              <a:t>119, 0, 19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Unanimous, with approval of the agenda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53068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5.012: P802.11bn PAR/CSD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forwarding P802.11bn PAR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https://mentor.ieee.org/802.11/dcn/23/11-23-0480-03-0uhr-uhr-proposed-par.pdf</a:t>
            </a:r>
            <a:r>
              <a:rPr lang="en-US" sz="2000" dirty="0">
                <a:solidFill>
                  <a:schemeClr val="tx1"/>
                </a:solidFill>
              </a:rPr>
              <a:t>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sz="2000" dirty="0">
                <a:solidFill>
                  <a:schemeClr val="tx1"/>
                </a:solidFill>
                <a:hlinkClick r:id="rId4"/>
              </a:rPr>
              <a:t>https://mentor.ieee.org/802.11/dcn/23/11-23-0079-10-0uhr-uhr-draft-proposed-csd.docx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S</a:t>
            </a:r>
            <a:r>
              <a:rPr lang="en-US" sz="2000" dirty="0" err="1">
                <a:solidFill>
                  <a:schemeClr val="tx1"/>
                </a:solidFill>
              </a:rPr>
              <a:t>ee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  <a:hlinkClick r:id="rId5"/>
              </a:rPr>
              <a:t>https://mentor.ieee.org/802.11/dcn/23/11-23-1166-05-0uhr-uhr-par-and-csd-comments.pptx</a:t>
            </a:r>
            <a:r>
              <a:rPr lang="en-US" sz="2000" dirty="0">
                <a:solidFill>
                  <a:schemeClr val="tx1"/>
                </a:solidFill>
              </a:rPr>
              <a:t> for supporting documentation</a:t>
            </a:r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94</a:t>
            </a:r>
            <a:r>
              <a:rPr lang="en-US" sz="2000" dirty="0"/>
              <a:t>, 4, 15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92</a:t>
            </a:r>
            <a:r>
              <a:rPr lang="en-US" sz="2000" dirty="0"/>
              <a:t>, 1, 14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Unanimous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8768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5.013: </a:t>
            </a:r>
            <a:r>
              <a:rPr lang="en-GB" sz="2800" dirty="0"/>
              <a:t>P802.11REVme Conditional to SA Ballot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Conditionally approve forwarding P802.11REVme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See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https://mentor.ieee.org/802.11/dcn/23/11-23-1041-02-000m-revme-report-to-ec-on-conditional-approval-to-go-to-sa-ballot.pptx</a:t>
            </a:r>
            <a:r>
              <a:rPr lang="en-US" sz="2000" dirty="0">
                <a:solidFill>
                  <a:schemeClr val="tx1"/>
                </a:solidFill>
              </a:rPr>
              <a:t>  for supporting documentation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 the WG (y/n/a): 102, 0, 2, PAR (y/n/a): 96, 0, 7</a:t>
            </a:r>
          </a:p>
          <a:p>
            <a:pPr marL="0" indent="0"/>
            <a:endParaRPr lang="en-US" sz="2000" dirty="0"/>
          </a:p>
          <a:p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Unanimous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6678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Consent 6.031: IEEE 802.11 First rechartering of the Ambient Power (UHR)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Grant the 1st rechartering &amp; 6 month extension of the 802.11 Ambient Power (AMP) Study Group.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 the WG (y/n/a): 84, 0, 8</a:t>
            </a:r>
            <a:endParaRPr lang="en-US" sz="2000" dirty="0"/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Unanimous, with approval of the agenda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90609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6.032: IEEE 802.11 Third rechartering of the Ultra High Reliability (UHR)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Grant the 3rd </a:t>
            </a:r>
            <a:r>
              <a:rPr lang="en-US" sz="2000" dirty="0" err="1">
                <a:solidFill>
                  <a:schemeClr val="tx1"/>
                </a:solidFill>
              </a:rPr>
              <a:t>rechartering</a:t>
            </a:r>
            <a:r>
              <a:rPr lang="en-US" sz="2000" dirty="0">
                <a:solidFill>
                  <a:schemeClr val="tx1"/>
                </a:solidFill>
              </a:rPr>
              <a:t> of the 802.11 Ultra High Reliability (UHR) Study Group.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 the WG (y/n/a): 103, 2, 9</a:t>
            </a:r>
            <a:endParaRPr lang="en-US" sz="2000" dirty="0"/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Unanimous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371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(July 12)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598753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IEEE 8</a:t>
            </a:r>
            <a:r>
              <a:rPr lang="en-GB" dirty="0"/>
              <a:t>02.11 COR2</a:t>
            </a:r>
            <a:r>
              <a:rPr lang="en-GB" b="1" dirty="0"/>
              <a:t>  PAR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dirty="0">
                <a:solidFill>
                  <a:schemeClr val="tx1"/>
                </a:solidFill>
              </a:rPr>
              <a:t> Request that the PAR contained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https://mentor.ieee.org/802.11/dcn/23/11-23-1275-02-0000-par-corrigendum-1-correct-assignment-of-anqp-info-id-for-ebcs-in-802-11bc.docx</a:t>
            </a:r>
            <a:r>
              <a:rPr lang="en-US" dirty="0">
                <a:solidFill>
                  <a:schemeClr val="tx1"/>
                </a:solidFill>
              </a:rPr>
              <a:t> be posted to the IEEE 802 Executive Committee (EC) agenda for EC approval to submit to </a:t>
            </a:r>
            <a:r>
              <a:rPr lang="en-US" dirty="0" err="1">
                <a:solidFill>
                  <a:schemeClr val="tx1"/>
                </a:solidFill>
              </a:rPr>
              <a:t>NesCom</a:t>
            </a:r>
            <a:r>
              <a:rPr lang="en-US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, Second: Nikola </a:t>
            </a:r>
            <a:r>
              <a:rPr lang="en-US" dirty="0" err="1"/>
              <a:t>Serafimovski</a:t>
            </a:r>
            <a:endParaRPr lang="en-US" dirty="0"/>
          </a:p>
          <a:p>
            <a:r>
              <a:rPr lang="en-US" dirty="0"/>
              <a:t>Result: Yes: 119, No: 0, Abstain: 19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b="1" dirty="0"/>
              <a:t>P802.11</a:t>
            </a:r>
            <a:r>
              <a:rPr lang="en-GB" dirty="0"/>
              <a:t>bn</a:t>
            </a:r>
            <a:r>
              <a:rPr lang="en-GB" b="1" dirty="0"/>
              <a:t>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 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https://mentor.ieee.org/802.11/dcn/23/11-23-0480-02-0uhr-uhr-proposed-par.pdf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UHR SG/Second: Allan Jones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136, No: 14, Abstain: 18 (Motion passes)</a:t>
            </a:r>
          </a:p>
          <a:p>
            <a:r>
              <a:rPr lang="en-US" sz="2000" dirty="0"/>
              <a:t>[UHR SG: Moved: Rolf de </a:t>
            </a:r>
            <a:r>
              <a:rPr lang="en-US" sz="2000" dirty="0" err="1"/>
              <a:t>Vegt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Brian Hart</a:t>
            </a:r>
            <a:r>
              <a:rPr lang="en-GB" sz="2000" b="1" dirty="0"/>
              <a:t>, </a:t>
            </a:r>
            <a:r>
              <a:rPr lang="en-US" sz="2000" dirty="0"/>
              <a:t>Result: 175/14/18]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915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P802.11bn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CSD contained in the document referenced below meets IEEE 802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CSD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https://mentor.ieee.org/802.11/dcn/23/11-23-0079-09-0uhr-uhr-draft-proposed-csd.docx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preview and approval.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UHR SG/Second: Rolf de </a:t>
            </a:r>
            <a:r>
              <a:rPr lang="en-US" sz="2000" dirty="0" err="1"/>
              <a:t>Vegt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153, No: 5, Abstain: 23 (Motion passes)</a:t>
            </a:r>
          </a:p>
          <a:p>
            <a:r>
              <a:rPr lang="en-US" sz="2000" dirty="0"/>
              <a:t>[UHR SG: Moved: Rolf de </a:t>
            </a:r>
            <a:r>
              <a:rPr lang="en-US" sz="2000" dirty="0" err="1"/>
              <a:t>Vegt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Akira Kishida, </a:t>
            </a:r>
            <a:r>
              <a:rPr lang="en-US" sz="2000" dirty="0"/>
              <a:t>Result: 168/9/18]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3034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(July 14)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September – Atlanta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</a:t>
            </a:r>
            <a:r>
              <a:rPr lang="en-US" b="1" dirty="0"/>
              <a:t>September</a:t>
            </a:r>
            <a:r>
              <a:rPr lang="en-US" sz="2000" b="1" dirty="0"/>
              <a:t>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</a:t>
            </a:r>
            <a:r>
              <a:rPr lang="en-US" b="1" dirty="0"/>
              <a:t>Grand Hyatt,</a:t>
            </a:r>
            <a:r>
              <a:rPr lang="en-US" sz="2000" b="1" dirty="0"/>
              <a:t> Buckhead, Atlanta, as an in-person only session, would you attend?</a:t>
            </a:r>
          </a:p>
          <a:p>
            <a:pPr lvl="2"/>
            <a:r>
              <a:rPr lang="en-US" sz="2000" b="1" dirty="0"/>
              <a:t>Yes – 57</a:t>
            </a:r>
          </a:p>
          <a:p>
            <a:pPr lvl="2"/>
            <a:r>
              <a:rPr lang="en-US" sz="2000" b="1" dirty="0"/>
              <a:t>No – 57</a:t>
            </a:r>
          </a:p>
          <a:p>
            <a:pPr lvl="2"/>
            <a:r>
              <a:rPr lang="en-US" sz="2000" b="1" dirty="0"/>
              <a:t>Abstain – 13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</a:t>
            </a:r>
            <a:r>
              <a:rPr lang="en-US" b="1" dirty="0"/>
              <a:t>September</a:t>
            </a:r>
            <a:r>
              <a:rPr lang="en-US" sz="2000" b="1" dirty="0"/>
              <a:t>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</a:t>
            </a:r>
            <a:r>
              <a:rPr lang="en-US" b="1" dirty="0"/>
              <a:t>Grand Hyatt</a:t>
            </a:r>
            <a:r>
              <a:rPr lang="en-US" sz="2000" b="1" dirty="0"/>
              <a:t>, Buckhead, Atlanta, as mixed-mode session, will you attend:</a:t>
            </a:r>
          </a:p>
          <a:p>
            <a:pPr lvl="2"/>
            <a:r>
              <a:rPr lang="en-US" sz="2000" b="1" dirty="0"/>
              <a:t>Attend In-person - 56</a:t>
            </a:r>
          </a:p>
          <a:p>
            <a:pPr lvl="2"/>
            <a:r>
              <a:rPr lang="en-US" sz="2000" b="1" dirty="0"/>
              <a:t>Attend Virtually (remotely) - 68</a:t>
            </a:r>
          </a:p>
          <a:p>
            <a:pPr lvl="2"/>
            <a:r>
              <a:rPr lang="en-US" sz="2000" b="1" dirty="0"/>
              <a:t>Will not attend plenary - 9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July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309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November – Honolulu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</a:t>
            </a:r>
            <a:r>
              <a:rPr lang="en-US" b="1" dirty="0"/>
              <a:t>November</a:t>
            </a:r>
            <a:r>
              <a:rPr lang="en-US" sz="2000" b="1" dirty="0"/>
              <a:t>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Hilton Hawaiian Village, Honolulu as an in-person only session, would you attend?</a:t>
            </a:r>
          </a:p>
          <a:p>
            <a:pPr lvl="2"/>
            <a:r>
              <a:rPr lang="en-US" sz="2000" b="1" dirty="0"/>
              <a:t>Yes – 67</a:t>
            </a:r>
          </a:p>
          <a:p>
            <a:pPr lvl="2"/>
            <a:r>
              <a:rPr lang="en-US" sz="2000" b="1" dirty="0"/>
              <a:t>No – 40</a:t>
            </a:r>
          </a:p>
          <a:p>
            <a:pPr lvl="2"/>
            <a:r>
              <a:rPr lang="en-US" sz="2000" b="1" dirty="0"/>
              <a:t>Abstain – 14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</a:t>
            </a:r>
            <a:r>
              <a:rPr lang="en-US" b="1" dirty="0"/>
              <a:t>November</a:t>
            </a:r>
            <a:r>
              <a:rPr lang="en-US" sz="2000" b="1" dirty="0"/>
              <a:t>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Hilton Hawaiian Village, Honolulu, as mixed-mode session, will you attend:</a:t>
            </a:r>
          </a:p>
          <a:p>
            <a:pPr lvl="2"/>
            <a:r>
              <a:rPr lang="en-US" sz="2000" b="1" dirty="0"/>
              <a:t>Attend In-person - 65</a:t>
            </a:r>
          </a:p>
          <a:p>
            <a:pPr lvl="2"/>
            <a:r>
              <a:rPr lang="en-US" sz="2000" b="1" dirty="0"/>
              <a:t>Attend Virtually (remotely) - 58</a:t>
            </a:r>
          </a:p>
          <a:p>
            <a:pPr lvl="2"/>
            <a:r>
              <a:rPr lang="en-US" sz="2000" b="1" dirty="0"/>
              <a:t>Will not attend plenary - 5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July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683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2431</Words>
  <Application>Microsoft Office PowerPoint</Application>
  <PresentationFormat>Widescreen</PresentationFormat>
  <Paragraphs>393</Paragraphs>
  <Slides>29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Times New Roman</vt:lpstr>
      <vt:lpstr>Office Theme</vt:lpstr>
      <vt:lpstr>Document</vt:lpstr>
      <vt:lpstr>802.11 July 2023 WG Motions</vt:lpstr>
      <vt:lpstr>Abstract</vt:lpstr>
      <vt:lpstr>WEDNESDAY (July 12) </vt:lpstr>
      <vt:lpstr>Motion 1: IEEE 802.11 COR2  PAR</vt:lpstr>
      <vt:lpstr>Motion 2: P802.11bn PAR approval</vt:lpstr>
      <vt:lpstr>Motion 3: P802.11bn CSD approval</vt:lpstr>
      <vt:lpstr>FRIDAY (July 14) </vt:lpstr>
      <vt:lpstr>Straw Poll:  September – Atlanta Interim</vt:lpstr>
      <vt:lpstr>Straw Poll:  November – Honolulu Plenary</vt:lpstr>
      <vt:lpstr>Motion 4: P802.11REVme Recirculation Letter Ballot</vt:lpstr>
      <vt:lpstr>Motion 5: P802.11REVme Report to EC</vt:lpstr>
      <vt:lpstr>Motion 6: P802.11REVme Conditional SA Ballot</vt:lpstr>
      <vt:lpstr>Motion 7: P802.11REVme PAR re-confirmation</vt:lpstr>
      <vt:lpstr>Motion 8: TGme ad-hoc</vt:lpstr>
      <vt:lpstr>Motion 9: P802.11be Recirculation Letter Ballot</vt:lpstr>
      <vt:lpstr>Motion 10: P802.11bf Recirculation Letter Ballot</vt:lpstr>
      <vt:lpstr>Motion 11: P802.11bh D1.0 in IEEE Store</vt:lpstr>
      <vt:lpstr>Motion 12: Liaison to WBA</vt:lpstr>
      <vt:lpstr>Motion 13: P802.11bn PAR approval</vt:lpstr>
      <vt:lpstr>Motion 14: P802.11bn CSD approval</vt:lpstr>
      <vt:lpstr>Motion 15: UHR SG recharter.</vt:lpstr>
      <vt:lpstr>Motion 16: UHR SG liaison to WFA</vt:lpstr>
      <vt:lpstr>Motion 17: AMP SG recharter.</vt:lpstr>
      <vt:lpstr>EC Motions </vt:lpstr>
      <vt:lpstr>Consent 5.011: P802.11-2020 Cor 2 PAR approval motion</vt:lpstr>
      <vt:lpstr>5.012: P802.11bn PAR/CSD approval motion</vt:lpstr>
      <vt:lpstr>5.013: P802.11REVme Conditional to SA Ballot</vt:lpstr>
      <vt:lpstr>Consent 6.031: IEEE 802.11 First rechartering of the Ambient Power (UHR) Study Group</vt:lpstr>
      <vt:lpstr>6.032: IEEE 802.11 Third rechartering of the Ultra High Reliability (UHR) Study Group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11-23-0999r4</cp:keywords>
  <cp:lastModifiedBy>Stephen McCann</cp:lastModifiedBy>
  <cp:revision>1685</cp:revision>
  <cp:lastPrinted>1601-01-01T00:00:00Z</cp:lastPrinted>
  <dcterms:created xsi:type="dcterms:W3CDTF">2018-05-10T16:45:22Z</dcterms:created>
  <dcterms:modified xsi:type="dcterms:W3CDTF">2023-07-17T11:56:44Z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