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28" r:id="rId28"/>
    <p:sldId id="679" r:id="rId29"/>
    <p:sldId id="2529" r:id="rId30"/>
    <p:sldId id="680" r:id="rId31"/>
    <p:sldId id="2530" r:id="rId32"/>
    <p:sldId id="2531" r:id="rId33"/>
    <p:sldId id="2533" r:id="rId34"/>
    <p:sldId id="2535" r:id="rId35"/>
    <p:sldId id="2536" r:id="rId36"/>
    <p:sldId id="2537" r:id="rId37"/>
    <p:sldId id="2538" r:id="rId38"/>
    <p:sldId id="2567" r:id="rId39"/>
    <p:sldId id="2400" r:id="rId40"/>
    <p:sldId id="2513" r:id="rId41"/>
    <p:sldId id="2549" r:id="rId42"/>
    <p:sldId id="2551" r:id="rId43"/>
    <p:sldId id="2527" r:id="rId44"/>
    <p:sldId id="2552" r:id="rId45"/>
    <p:sldId id="315" r:id="rId46"/>
    <p:sldId id="312" r:id="rId47"/>
    <p:sldId id="318" r:id="rId48"/>
    <p:sldId id="472" r:id="rId49"/>
    <p:sldId id="473" r:id="rId50"/>
    <p:sldId id="474" r:id="rId51"/>
    <p:sldId id="480" r:id="rId52"/>
    <p:sldId id="259" r:id="rId53"/>
    <p:sldId id="260" r:id="rId54"/>
    <p:sldId id="261" r:id="rId55"/>
    <p:sldId id="2525" r:id="rId56"/>
    <p:sldId id="2555" r:id="rId57"/>
    <p:sldId id="2556" r:id="rId58"/>
    <p:sldId id="2557" r:id="rId59"/>
    <p:sldId id="2558" r:id="rId60"/>
    <p:sldId id="2559" r:id="rId61"/>
    <p:sldId id="2560" r:id="rId62"/>
    <p:sldId id="2561" r:id="rId63"/>
    <p:sldId id="2563" r:id="rId64"/>
    <p:sldId id="2564" r:id="rId65"/>
    <p:sldId id="2562"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0th - July IEEE Interim meeting" id="{DE843586-E506-4D30-A655-52B441F0114A}">
          <p14:sldIdLst>
            <p14:sldId id="690"/>
            <p14:sldId id="694"/>
            <p14:sldId id="2528"/>
            <p14:sldId id="679"/>
            <p14:sldId id="2529"/>
            <p14:sldId id="680"/>
          </p14:sldIdLst>
        </p14:section>
        <p14:section name="July 11th - May IEEE interim meeting" id="{D686ED55-D2EA-43E3-A87F-725BDBE41CF2}">
          <p14:sldIdLst>
            <p14:sldId id="2530"/>
            <p14:sldId id="2531"/>
            <p14:sldId id="2533"/>
            <p14:sldId id="2535"/>
          </p14:sldIdLst>
        </p14:section>
        <p14:section name="July 12th - July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B758DF-0593-45DB-84BB-35A9BA2B6F07}" v="5" dt="2023-07-11T10:13:15.85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4" d="100"/>
          <a:sy n="94" d="100"/>
        </p:scale>
        <p:origin x="446"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A4B758DF-0593-45DB-84BB-35A9BA2B6F07}"/>
    <pc:docChg chg="undo custSel modSld modMainMaster">
      <pc:chgData name="Segev, Jonathan" userId="7c67a1b0-8725-4553-8055-0888dbcaef94" providerId="ADAL" clId="{A4B758DF-0593-45DB-84BB-35A9BA2B6F07}" dt="2023-07-11T10:13:24.812" v="74" actId="20577"/>
      <pc:docMkLst>
        <pc:docMk/>
      </pc:docMkLst>
      <pc:sldChg chg="modSp mod">
        <pc:chgData name="Segev, Jonathan" userId="7c67a1b0-8725-4553-8055-0888dbcaef94" providerId="ADAL" clId="{A4B758DF-0593-45DB-84BB-35A9BA2B6F07}" dt="2023-07-11T09:40:08.161" v="6" actId="1076"/>
        <pc:sldMkLst>
          <pc:docMk/>
          <pc:sldMk cId="0" sldId="256"/>
        </pc:sldMkLst>
        <pc:spChg chg="mod">
          <ac:chgData name="Segev, Jonathan" userId="7c67a1b0-8725-4553-8055-0888dbcaef94" providerId="ADAL" clId="{A4B758DF-0593-45DB-84BB-35A9BA2B6F07}" dt="2023-07-11T09:40:06.652" v="5" actId="20577"/>
          <ac:spMkLst>
            <pc:docMk/>
            <pc:sldMk cId="0" sldId="256"/>
            <ac:spMk id="3074" creationId="{00000000-0000-0000-0000-000000000000}"/>
          </ac:spMkLst>
        </pc:spChg>
        <pc:graphicFrameChg chg="mod">
          <ac:chgData name="Segev, Jonathan" userId="7c67a1b0-8725-4553-8055-0888dbcaef94" providerId="ADAL" clId="{A4B758DF-0593-45DB-84BB-35A9BA2B6F07}" dt="2023-07-11T09:40:08.161" v="6" actId="1076"/>
          <ac:graphicFrameMkLst>
            <pc:docMk/>
            <pc:sldMk cId="0" sldId="256"/>
            <ac:graphicFrameMk id="3075" creationId="{00000000-0000-0000-0000-000000000000}"/>
          </ac:graphicFrameMkLst>
        </pc:graphicFrameChg>
      </pc:sldChg>
      <pc:sldChg chg="modSp mod">
        <pc:chgData name="Segev, Jonathan" userId="7c67a1b0-8725-4553-8055-0888dbcaef94" providerId="ADAL" clId="{A4B758DF-0593-45DB-84BB-35A9BA2B6F07}" dt="2023-07-11T10:11:22.878" v="8" actId="14734"/>
        <pc:sldMkLst>
          <pc:docMk/>
          <pc:sldMk cId="1606978152" sldId="345"/>
        </pc:sldMkLst>
        <pc:graphicFrameChg chg="modGraphic">
          <ac:chgData name="Segev, Jonathan" userId="7c67a1b0-8725-4553-8055-0888dbcaef94" providerId="ADAL" clId="{A4B758DF-0593-45DB-84BB-35A9BA2B6F07}" dt="2023-07-11T10:11:22.878" v="8" actId="14734"/>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A4B758DF-0593-45DB-84BB-35A9BA2B6F07}" dt="2023-07-11T10:11:51.456" v="10" actId="14734"/>
        <pc:sldMkLst>
          <pc:docMk/>
          <pc:sldMk cId="3473345634" sldId="694"/>
        </pc:sldMkLst>
        <pc:graphicFrameChg chg="modGraphic">
          <ac:chgData name="Segev, Jonathan" userId="7c67a1b0-8725-4553-8055-0888dbcaef94" providerId="ADAL" clId="{A4B758DF-0593-45DB-84BB-35A9BA2B6F07}" dt="2023-07-11T10:11:51.456" v="10" actId="14734"/>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A4B758DF-0593-45DB-84BB-35A9BA2B6F07}" dt="2023-07-11T10:13:24.812" v="74" actId="20577"/>
        <pc:sldMkLst>
          <pc:docMk/>
          <pc:sldMk cId="726842924" sldId="2531"/>
        </pc:sldMkLst>
        <pc:graphicFrameChg chg="mod modGraphic">
          <ac:chgData name="Segev, Jonathan" userId="7c67a1b0-8725-4553-8055-0888dbcaef94" providerId="ADAL" clId="{A4B758DF-0593-45DB-84BB-35A9BA2B6F07}" dt="2023-07-11T10:13:24.812" v="74" actId="20577"/>
          <ac:graphicFrameMkLst>
            <pc:docMk/>
            <pc:sldMk cId="726842924" sldId="2531"/>
            <ac:graphicFrameMk id="7" creationId="{00000000-0000-0000-0000-000000000000}"/>
          </ac:graphicFrameMkLst>
        </pc:graphicFrameChg>
      </pc:sldChg>
      <pc:sldMasterChg chg="modSp mod">
        <pc:chgData name="Segev, Jonathan" userId="7c67a1b0-8725-4553-8055-0888dbcaef94" providerId="ADAL" clId="{A4B758DF-0593-45DB-84BB-35A9BA2B6F07}" dt="2023-07-11T09:39:58.225" v="1" actId="20577"/>
        <pc:sldMasterMkLst>
          <pc:docMk/>
          <pc:sldMasterMk cId="0" sldId="2147483648"/>
        </pc:sldMasterMkLst>
        <pc:spChg chg="mod">
          <ac:chgData name="Segev, Jonathan" userId="7c67a1b0-8725-4553-8055-0888dbcaef94" providerId="ADAL" clId="{A4B758DF-0593-45DB-84BB-35A9BA2B6F07}" dt="2023-07-11T09:39:58.22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2023-07-11</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09684864"/>
              </p:ext>
            </p:extLst>
          </p:nvPr>
        </p:nvGraphicFramePr>
        <p:xfrm>
          <a:off x="934964" y="3248601"/>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34964" y="3248601"/>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0440013"/>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727669512"/>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10</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69395284"/>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a:t>
                      </a:r>
                      <a:r>
                        <a:rPr lang="en-US" sz="1400" kern="1200">
                          <a:solidFill>
                            <a:schemeClr val="dk1"/>
                          </a:solidFill>
                          <a:latin typeface="+mn-lt"/>
                          <a:ea typeface="+mn-ea"/>
                          <a:cs typeface="+mn-cs"/>
                        </a:rPr>
                        <a:t>time permits.</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281C6-DD9C-546F-301A-648429188078}"/>
              </a:ext>
            </a:extLst>
          </p:cNvPr>
          <p:cNvSpPr>
            <a:spLocks noGrp="1"/>
          </p:cNvSpPr>
          <p:nvPr>
            <p:ph type="title"/>
          </p:nvPr>
        </p:nvSpPr>
        <p:spPr/>
        <p:txBody>
          <a:bodyPr/>
          <a:lstStyle/>
          <a:p>
            <a:r>
              <a:rPr lang="en-US" dirty="0"/>
              <a:t>Secretary Affirmation</a:t>
            </a:r>
          </a:p>
        </p:txBody>
      </p:sp>
      <p:sp>
        <p:nvSpPr>
          <p:cNvPr id="3" name="Content Placeholder 2">
            <a:extLst>
              <a:ext uri="{FF2B5EF4-FFF2-40B4-BE49-F238E27FC236}">
                <a16:creationId xmlns:a16="http://schemas.microsoft.com/office/drawing/2014/main" id="{060A2C3D-3C01-9F95-119E-D08D2DE22DDC}"/>
              </a:ext>
            </a:extLst>
          </p:cNvPr>
          <p:cNvSpPr>
            <a:spLocks noGrp="1"/>
          </p:cNvSpPr>
          <p:nvPr>
            <p:ph idx="1"/>
          </p:nvPr>
        </p:nvSpPr>
        <p:spPr/>
        <p:txBody>
          <a:bodyPr/>
          <a:lstStyle/>
          <a:p>
            <a:pPr marL="0" indent="0">
              <a:spcBef>
                <a:spcPct val="0"/>
              </a:spcBef>
            </a:pPr>
            <a:r>
              <a:rPr lang="en-US" altLang="zh-CN" sz="2400" i="1" u="sng" dirty="0"/>
              <a:t>Task Group Secretary</a:t>
            </a:r>
            <a:endParaRPr lang="en-US" altLang="zh-CN" sz="2400" i="1" dirty="0"/>
          </a:p>
          <a:p>
            <a:pPr marL="0" indent="0">
              <a:spcBef>
                <a:spcPct val="0"/>
              </a:spcBef>
              <a:buFontTx/>
              <a:buNone/>
            </a:pPr>
            <a:r>
              <a:rPr lang="en-US" altLang="zh-CN" sz="2400" b="0" dirty="0"/>
              <a:t>The minutes of meetings taken by the TG Secretary (or designee) are to be provided to the TG Chair in time to be available to the WG Chair for publication 30- days after close of the session. …</a:t>
            </a:r>
          </a:p>
          <a:p>
            <a:endParaRPr lang="en-US" dirty="0"/>
          </a:p>
          <a:p>
            <a:r>
              <a:rPr lang="en-US" dirty="0"/>
              <a:t>Dibakar Das </a:t>
            </a:r>
            <a:r>
              <a:rPr lang="en-US" b="0" dirty="0"/>
              <a:t>volunteered to take this position.</a:t>
            </a:r>
            <a:endParaRPr lang="en-US" dirty="0"/>
          </a:p>
        </p:txBody>
      </p:sp>
      <p:sp>
        <p:nvSpPr>
          <p:cNvPr id="4" name="Slide Number Placeholder 3">
            <a:extLst>
              <a:ext uri="{FF2B5EF4-FFF2-40B4-BE49-F238E27FC236}">
                <a16:creationId xmlns:a16="http://schemas.microsoft.com/office/drawing/2014/main" id="{62AE36E1-3534-69BE-080B-48B2243D8B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DA0EEAC-872F-92DD-A8CC-0F8627F804A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5D2646-40C0-1ED4-C6B4-ABE01A6CA5C3}"/>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312693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50532-3BB4-30BB-AF6E-57869853E40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356388F-C963-4B2F-F916-BF03C6ED71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66AAC10-75D3-2788-3A0E-6D987F2D671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44D1D7A2-83EF-6F97-0BC8-85D3551869E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9D8F2C-4E7D-E3EE-632A-F0002188A592}"/>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570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(Qualcomm)</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82509489"/>
              </p:ext>
            </p:extLst>
          </p:nvPr>
        </p:nvGraphicFramePr>
        <p:xfrm>
          <a:off x="914401" y="1260086"/>
          <a:ext cx="10460566" cy="185918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11-23-1052</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PDT TB ranging sequence</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35 min (for completion)</a:t>
                      </a:r>
                    </a:p>
                  </a:txBody>
                  <a:tcPr marT="45712" marB="45712"/>
                </a:tc>
                <a:extLst>
                  <a:ext uri="{0D108BD9-81ED-4DB2-BD59-A6C34878D82A}">
                    <a16:rowId xmlns:a16="http://schemas.microsoft.com/office/drawing/2014/main" val="1142323225"/>
                  </a:ext>
                </a:extLst>
              </a:tr>
              <a:tr h="0">
                <a:tc>
                  <a:txBody>
                    <a:bodyPr/>
                    <a:lstStyle/>
                    <a:p>
                      <a:r>
                        <a:rPr lang="en-US" sz="1400" dirty="0"/>
                        <a:t>11-23-1067</a:t>
                      </a:r>
                    </a:p>
                  </a:txBody>
                  <a:tcPr marT="45712" marB="45712"/>
                </a:tc>
                <a:tc>
                  <a:txBody>
                    <a:bodyPr/>
                    <a:lstStyle/>
                    <a:p>
                      <a:r>
                        <a:rPr lang="en-US" sz="1400" dirty="0"/>
                        <a:t>Christian Berger</a:t>
                      </a:r>
                    </a:p>
                  </a:txBody>
                  <a:tcPr marT="45712" marB="45712"/>
                </a:tc>
                <a:tc>
                  <a:txBody>
                    <a:bodyPr/>
                    <a:lstStyle/>
                    <a:p>
                      <a:r>
                        <a:rPr lang="en-US" sz="1400" dirty="0"/>
                        <a:t>TB Ranging with EHT and HE TB PPDU</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408709058"/>
                  </a:ext>
                </a:extLst>
              </a:tr>
              <a:tr h="0">
                <a:tc>
                  <a:txBody>
                    <a:bodyPr/>
                    <a:lstStyle/>
                    <a:p>
                      <a:r>
                        <a:rPr lang="en-US" sz="1400" dirty="0"/>
                        <a:t>11-23-1234</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 45 min </a:t>
                      </a:r>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May to July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6690629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11-23-989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p:txBody>
          <a:bodyPr/>
          <a:lstStyle/>
          <a:p>
            <a:r>
              <a:rPr lang="en-US" dirty="0" err="1"/>
              <a:t>TGbk</a:t>
            </a:r>
            <a:r>
              <a:rPr lang="en-US" dirty="0"/>
              <a:t> Projected Timeline (previously)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grpSp>
        <p:nvGrpSpPr>
          <p:cNvPr id="94" name="Group 93">
            <a:extLst>
              <a:ext uri="{FF2B5EF4-FFF2-40B4-BE49-F238E27FC236}">
                <a16:creationId xmlns:a16="http://schemas.microsoft.com/office/drawing/2014/main" id="{B3DB5F32-438A-4776-9924-1979778026DA}"/>
              </a:ext>
            </a:extLst>
          </p:cNvPr>
          <p:cNvGrpSpPr/>
          <p:nvPr/>
        </p:nvGrpSpPr>
        <p:grpSpPr>
          <a:xfrm>
            <a:off x="1003037" y="1839498"/>
            <a:ext cx="10285410" cy="4193610"/>
            <a:chOff x="1601361" y="1830390"/>
            <a:chExt cx="10285410" cy="4193610"/>
          </a:xfrm>
        </p:grpSpPr>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1601361" y="1847536"/>
              <a:ext cx="10285409" cy="417646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992908"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727414" y="1847536"/>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4189307" y="1847536"/>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873974" y="184753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1601362" y="184753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5453021" y="184753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9285986" y="185420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8084484" y="188155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5494029" y="1881550"/>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820662"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4188976"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752767" y="1881550"/>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9320644" y="1847536"/>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10582119" y="1837057"/>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10616777" y="1830390"/>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gr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903341" y="2523664"/>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91710" y="2333185"/>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30066" y="2892649"/>
            <a:ext cx="1111020" cy="316127"/>
          </a:xfrm>
          <a:prstGeom prst="rect">
            <a:avLst/>
          </a:prstGeom>
          <a:gradFill flip="none" rotWithShape="1">
            <a:gsLst>
              <a:gs pos="0">
                <a:schemeClr val="accent1">
                  <a:lumMod val="5000"/>
                  <a:lumOff val="95000"/>
                </a:schemeClr>
              </a:gs>
              <a:gs pos="0">
                <a:schemeClr val="accent1"/>
              </a:gs>
              <a:gs pos="100000">
                <a:srgbClr val="FFFF00"/>
              </a:gs>
              <a:gs pos="95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99" name="Rectangle 98">
            <a:extLst>
              <a:ext uri="{FF2B5EF4-FFF2-40B4-BE49-F238E27FC236}">
                <a16:creationId xmlns:a16="http://schemas.microsoft.com/office/drawing/2014/main" id="{52DC9D0E-C34E-4678-B84B-3251B894A84D}"/>
              </a:ext>
            </a:extLst>
          </p:cNvPr>
          <p:cNvSpPr/>
          <p:nvPr/>
        </p:nvSpPr>
        <p:spPr>
          <a:xfrm>
            <a:off x="1899520" y="3667441"/>
            <a:ext cx="3004122" cy="316126"/>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a:t>
            </a:r>
          </a:p>
        </p:txBody>
      </p:sp>
      <p:sp>
        <p:nvSpPr>
          <p:cNvPr id="101" name="Rectangle 100">
            <a:extLst>
              <a:ext uri="{FF2B5EF4-FFF2-40B4-BE49-F238E27FC236}">
                <a16:creationId xmlns:a16="http://schemas.microsoft.com/office/drawing/2014/main" id="{5347C074-D267-4406-A958-F6BF5CB9A4FE}"/>
              </a:ext>
            </a:extLst>
          </p:cNvPr>
          <p:cNvSpPr/>
          <p:nvPr/>
        </p:nvSpPr>
        <p:spPr>
          <a:xfrm>
            <a:off x="4895705" y="4280847"/>
            <a:ext cx="1880903"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WG Ballot series</a:t>
            </a:r>
          </a:p>
        </p:txBody>
      </p:sp>
      <p:sp>
        <p:nvSpPr>
          <p:cNvPr id="102" name="Rectangle 101">
            <a:extLst>
              <a:ext uri="{FF2B5EF4-FFF2-40B4-BE49-F238E27FC236}">
                <a16:creationId xmlns:a16="http://schemas.microsoft.com/office/drawing/2014/main" id="{5521878A-21D2-4589-9254-DF1BC0BEF568}"/>
              </a:ext>
            </a:extLst>
          </p:cNvPr>
          <p:cNvSpPr/>
          <p:nvPr/>
        </p:nvSpPr>
        <p:spPr>
          <a:xfrm>
            <a:off x="6442473" y="4826425"/>
            <a:ext cx="1719500" cy="288937"/>
          </a:xfrm>
          <a:prstGeom prst="rect">
            <a:avLst/>
          </a:prstGeom>
          <a:solidFill>
            <a:srgbClr val="FFFF00"/>
          </a:soli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SA Ballot series</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118317" y="2360234"/>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99520" y="2542308"/>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106" name="Isosceles Triangle 105">
            <a:extLst>
              <a:ext uri="{FF2B5EF4-FFF2-40B4-BE49-F238E27FC236}">
                <a16:creationId xmlns:a16="http://schemas.microsoft.com/office/drawing/2014/main" id="{1A75E50E-D56A-401D-90FA-B2290CFA3F49}"/>
              </a:ext>
            </a:extLst>
          </p:cNvPr>
          <p:cNvSpPr>
            <a:spLocks noChangeArrowheads="1"/>
          </p:cNvSpPr>
          <p:nvPr/>
        </p:nvSpPr>
        <p:spPr bwMode="auto">
          <a:xfrm flipH="1">
            <a:off x="4801762"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7" name="Text Box 26">
            <a:extLst>
              <a:ext uri="{FF2B5EF4-FFF2-40B4-BE49-F238E27FC236}">
                <a16:creationId xmlns:a16="http://schemas.microsoft.com/office/drawing/2014/main" id="{A094C387-A5E7-4E60-889A-96910C825204}"/>
              </a:ext>
            </a:extLst>
          </p:cNvPr>
          <p:cNvSpPr txBox="1">
            <a:spLocks noChangeArrowheads="1"/>
          </p:cNvSpPr>
          <p:nvPr/>
        </p:nvSpPr>
        <p:spPr bwMode="auto">
          <a:xfrm flipH="1">
            <a:off x="4419199" y="2569259"/>
            <a:ext cx="128863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WG ballot</a:t>
            </a:r>
          </a:p>
          <a:p>
            <a:pPr algn="ctr"/>
            <a:r>
              <a:rPr lang="en-US" altLang="en-US" sz="1000" dirty="0">
                <a:latin typeface="Arial" panose="020B0604020202020204" pitchFamily="34" charset="0"/>
                <a:cs typeface="Arial" panose="020B0604020202020204" pitchFamily="34" charset="0"/>
              </a:rPr>
              <a:t>09/23</a:t>
            </a:r>
          </a:p>
        </p:txBody>
      </p:sp>
      <p:sp>
        <p:nvSpPr>
          <p:cNvPr id="108" name="Isosceles Triangle 107">
            <a:extLst>
              <a:ext uri="{FF2B5EF4-FFF2-40B4-BE49-F238E27FC236}">
                <a16:creationId xmlns:a16="http://schemas.microsoft.com/office/drawing/2014/main" id="{465E9FF8-4B95-4A2C-8C48-E4314B4455CD}"/>
              </a:ext>
            </a:extLst>
          </p:cNvPr>
          <p:cNvSpPr>
            <a:spLocks noChangeArrowheads="1"/>
          </p:cNvSpPr>
          <p:nvPr/>
        </p:nvSpPr>
        <p:spPr bwMode="auto">
          <a:xfrm flipH="1">
            <a:off x="6312290" y="237878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9" name="Text Box 26">
            <a:extLst>
              <a:ext uri="{FF2B5EF4-FFF2-40B4-BE49-F238E27FC236}">
                <a16:creationId xmlns:a16="http://schemas.microsoft.com/office/drawing/2014/main" id="{1579F5DE-63C0-4C16-BFFE-4660DAAB745B}"/>
              </a:ext>
            </a:extLst>
          </p:cNvPr>
          <p:cNvSpPr txBox="1">
            <a:spLocks noChangeArrowheads="1"/>
          </p:cNvSpPr>
          <p:nvPr/>
        </p:nvSpPr>
        <p:spPr bwMode="auto">
          <a:xfrm flipH="1">
            <a:off x="5929728" y="2569259"/>
            <a:ext cx="1140066"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 approval for initial SA ballot</a:t>
            </a:r>
          </a:p>
        </p:txBody>
      </p:sp>
      <p:grpSp>
        <p:nvGrpSpPr>
          <p:cNvPr id="3" name="Group 2">
            <a:extLst>
              <a:ext uri="{FF2B5EF4-FFF2-40B4-BE49-F238E27FC236}">
                <a16:creationId xmlns:a16="http://schemas.microsoft.com/office/drawing/2014/main" id="{342EA3FF-0E85-4E3A-8FAE-310634A8C7D3}"/>
              </a:ext>
            </a:extLst>
          </p:cNvPr>
          <p:cNvGrpSpPr/>
          <p:nvPr/>
        </p:nvGrpSpPr>
        <p:grpSpPr>
          <a:xfrm>
            <a:off x="7081852" y="3011494"/>
            <a:ext cx="998028" cy="570630"/>
            <a:chOff x="7680176" y="2434195"/>
            <a:chExt cx="998028" cy="570630"/>
          </a:xfrm>
        </p:grpSpPr>
        <p:sp>
          <p:nvSpPr>
            <p:cNvPr id="110" name="Isosceles Triangle 109">
              <a:extLst>
                <a:ext uri="{FF2B5EF4-FFF2-40B4-BE49-F238E27FC236}">
                  <a16:creationId xmlns:a16="http://schemas.microsoft.com/office/drawing/2014/main" id="{2F206080-C2AD-45DD-AB2E-0FE23D5B2316}"/>
                </a:ext>
              </a:extLst>
            </p:cNvPr>
            <p:cNvSpPr>
              <a:spLocks noChangeArrowheads="1"/>
            </p:cNvSpPr>
            <p:nvPr/>
          </p:nvSpPr>
          <p:spPr bwMode="auto">
            <a:xfrm flipH="1">
              <a:off x="8238432" y="2434195"/>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1" name="Text Box 26">
              <a:extLst>
                <a:ext uri="{FF2B5EF4-FFF2-40B4-BE49-F238E27FC236}">
                  <a16:creationId xmlns:a16="http://schemas.microsoft.com/office/drawing/2014/main" id="{3544CEFA-853D-42EE-BE5F-91A69969A652}"/>
                </a:ext>
              </a:extLst>
            </p:cNvPr>
            <p:cNvSpPr txBox="1">
              <a:spLocks noChangeArrowheads="1"/>
            </p:cNvSpPr>
            <p:nvPr/>
          </p:nvSpPr>
          <p:spPr bwMode="auto">
            <a:xfrm flipH="1">
              <a:off x="7680176" y="2614195"/>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11be SA ballot</a:t>
              </a:r>
            </a:p>
            <a:p>
              <a:pPr algn="ctr"/>
              <a:r>
                <a:rPr lang="en-US" altLang="en-US" sz="1000" dirty="0">
                  <a:latin typeface="Arial" panose="020B0604020202020204" pitchFamily="34" charset="0"/>
                  <a:cs typeface="Arial" panose="020B0604020202020204" pitchFamily="34" charset="0"/>
                </a:rPr>
                <a:t>completion</a:t>
              </a:r>
            </a:p>
          </p:txBody>
        </p:sp>
      </p:grpSp>
      <p:sp>
        <p:nvSpPr>
          <p:cNvPr id="112" name="Isosceles Triangle 111">
            <a:extLst>
              <a:ext uri="{FF2B5EF4-FFF2-40B4-BE49-F238E27FC236}">
                <a16:creationId xmlns:a16="http://schemas.microsoft.com/office/drawing/2014/main" id="{1CD08CAB-19C6-4B44-9301-1A978E1D519A}"/>
              </a:ext>
            </a:extLst>
          </p:cNvPr>
          <p:cNvSpPr>
            <a:spLocks noChangeArrowheads="1"/>
          </p:cNvSpPr>
          <p:nvPr/>
        </p:nvSpPr>
        <p:spPr bwMode="auto">
          <a:xfrm flipH="1">
            <a:off x="8023695"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13" name="Text Box 26">
            <a:extLst>
              <a:ext uri="{FF2B5EF4-FFF2-40B4-BE49-F238E27FC236}">
                <a16:creationId xmlns:a16="http://schemas.microsoft.com/office/drawing/2014/main" id="{3FA8BB6A-4A2B-4406-869A-143EAC92BD41}"/>
              </a:ext>
            </a:extLst>
          </p:cNvPr>
          <p:cNvSpPr txBox="1">
            <a:spLocks noChangeArrowheads="1"/>
          </p:cNvSpPr>
          <p:nvPr/>
        </p:nvSpPr>
        <p:spPr bwMode="auto">
          <a:xfrm flipH="1">
            <a:off x="7379968" y="2609996"/>
            <a:ext cx="998028"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SA ballot completion</a:t>
            </a:r>
          </a:p>
        </p:txBody>
      </p:sp>
      <p:sp>
        <p:nvSpPr>
          <p:cNvPr id="41" name="Isosceles Triangle 40">
            <a:extLst>
              <a:ext uri="{FF2B5EF4-FFF2-40B4-BE49-F238E27FC236}">
                <a16:creationId xmlns:a16="http://schemas.microsoft.com/office/drawing/2014/main" id="{373B16CB-F2A9-466D-9001-89B2E901C45D}"/>
              </a:ext>
            </a:extLst>
          </p:cNvPr>
          <p:cNvSpPr>
            <a:spLocks noChangeArrowheads="1"/>
          </p:cNvSpPr>
          <p:nvPr/>
        </p:nvSpPr>
        <p:spPr bwMode="auto">
          <a:xfrm flipH="1">
            <a:off x="8434481" y="2429996"/>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2" name="Text Box 26">
            <a:extLst>
              <a:ext uri="{FF2B5EF4-FFF2-40B4-BE49-F238E27FC236}">
                <a16:creationId xmlns:a16="http://schemas.microsoft.com/office/drawing/2014/main" id="{4D7DD4BF-EF6E-4337-9846-74570E25648D}"/>
              </a:ext>
            </a:extLst>
          </p:cNvPr>
          <p:cNvSpPr txBox="1">
            <a:spLocks noChangeArrowheads="1"/>
          </p:cNvSpPr>
          <p:nvPr/>
        </p:nvSpPr>
        <p:spPr bwMode="auto">
          <a:xfrm flipH="1">
            <a:off x="8287485" y="2611916"/>
            <a:ext cx="66760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11bk EC </a:t>
            </a:r>
          </a:p>
          <a:p>
            <a:pPr algn="ctr"/>
            <a:r>
              <a:rPr lang="en-US" altLang="en-US" sz="1000" dirty="0">
                <a:latin typeface="Arial" panose="020B0604020202020204" pitchFamily="34" charset="0"/>
                <a:cs typeface="Arial" panose="020B0604020202020204" pitchFamily="34" charset="0"/>
              </a:rPr>
              <a:t>approval</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1124341" y="3222084"/>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2023 IEEE 802.11 meeting week, and teleconferences running between the May and July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July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May meeting:</a:t>
            </a:r>
            <a:endParaRPr lang="en-US" sz="2000" b="0" dirty="0"/>
          </a:p>
          <a:p>
            <a:pPr>
              <a:buFont typeface="Arial" panose="020B0604020202020204" pitchFamily="34" charset="0"/>
              <a:buChar char="•"/>
            </a:pPr>
            <a:r>
              <a:rPr lang="en-US" sz="2000" b="0" dirty="0"/>
              <a:t>This meeting is part of the July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https://web.cvent.com/event/c50eaa77-9484-4a50-9d20-378149a0ecb6/summary</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120212</TotalTime>
  <Words>5695</Words>
  <Application>Microsoft Office PowerPoint</Application>
  <PresentationFormat>Widescreen</PresentationFormat>
  <Paragraphs>844</Paragraphs>
  <Slides>65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TGbk Next Generation Positioning  Agenda for the July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Interim Meeting Week Agenda</vt:lpstr>
      <vt:lpstr>Submission List for the week</vt:lpstr>
      <vt:lpstr>July IEEE Meeting –  July 10th </vt:lpstr>
      <vt:lpstr>Submission List for the July 10th meeting</vt:lpstr>
      <vt:lpstr>Secretary Affirmation</vt:lpstr>
      <vt:lpstr>Review Submissions</vt:lpstr>
      <vt:lpstr>PowerPoint Presentation</vt:lpstr>
      <vt:lpstr>PowerPoint Presentation</vt:lpstr>
      <vt:lpstr>July IEEE Meeting –  July 11th </vt:lpstr>
      <vt:lpstr>Submission List for the July 11th meeting</vt:lpstr>
      <vt:lpstr>Review Submissions</vt:lpstr>
      <vt:lpstr>PowerPoint Presentation</vt:lpstr>
      <vt:lpstr>July IEEE Meeting –  July 12th </vt:lpstr>
      <vt:lpstr>Submission List for the July 12th meeting</vt:lpstr>
      <vt:lpstr>TGbk Projected Timeline (previously)</vt:lpstr>
      <vt:lpstr>TGbk Projected Timeline (updated)</vt:lpstr>
      <vt:lpstr>Scheduled TGbk telecons</vt:lpstr>
      <vt:lpstr>July Meeting Progress and Targets Towards the Sep. Meeting</vt:lpstr>
      <vt:lpstr>July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1601-01-01T00:00:00Z</cp:lastPrinted>
  <dcterms:created xsi:type="dcterms:W3CDTF">2018-08-06T10:28:59Z</dcterms:created>
  <dcterms:modified xsi:type="dcterms:W3CDTF">2023-07-11T10:13:28Z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