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83" r:id="rId5"/>
    <p:sldId id="262" r:id="rId6"/>
    <p:sldId id="265" r:id="rId7"/>
    <p:sldId id="293" r:id="rId8"/>
    <p:sldId id="2368" r:id="rId9"/>
    <p:sldId id="2378" r:id="rId10"/>
    <p:sldId id="2379" r:id="rId11"/>
    <p:sldId id="2377" r:id="rId12"/>
    <p:sldId id="2371" r:id="rId13"/>
    <p:sldId id="2375" r:id="rId14"/>
    <p:sldId id="2374" r:id="rId15"/>
    <p:sldId id="2376" r:id="rId16"/>
    <p:sldId id="270" r:id="rId17"/>
    <p:sldId id="278" r:id="rId18"/>
    <p:sldId id="273" r:id="rId19"/>
    <p:sldId id="2373" r:id="rId20"/>
    <p:sldId id="276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>
      <p:cViewPr varScale="1">
        <p:scale>
          <a:sx n="98" d="100"/>
          <a:sy n="98" d="100"/>
        </p:scale>
        <p:origin x="2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802.11-23/0988r1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17-12-0000-revme-mdr-repor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claudiodasilva@meta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edward.ks.au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rol@ansley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harrybims@me.com" TargetMode="External"/><Relationship Id="rId10" Type="http://schemas.openxmlformats.org/officeDocument/2006/relationships/hyperlink" Target="mailto:RoyWant@google.com" TargetMode="External"/><Relationship Id="rId4" Type="http://schemas.openxmlformats.org/officeDocument/2006/relationships/hyperlink" Target="mailto:volker.jungnickel@hhi.fraunhofer.de" TargetMode="External"/><Relationship Id="rId9" Type="http://schemas.openxmlformats.org/officeDocument/2006/relationships/hyperlink" Target="mailto:po-kai.huang@inte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7-0000-ana-database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rjstacey\OneDrive%20-%20Intel%20Corporation\Documents\802.11\ANA\Categories" TargetMode="External"/><Relationship Id="rId3" Type="http://schemas.openxmlformats.org/officeDocument/2006/relationships/hyperlink" Target="file:///C:\Users\rjstacey\OneDrive%20-%20Intel%20Corporation\Documents\802.11\ANA\Element%20ID%20Extension%201" TargetMode="External"/><Relationship Id="rId7" Type="http://schemas.openxmlformats.org/officeDocument/2006/relationships/hyperlink" Target="file:///C:\Users\rjstacey\OneDrive%20-%20Intel%20Corporation\Documents\802.11\ANA\Capabilities" TargetMode="External"/><Relationship Id="rId12" Type="http://schemas.openxmlformats.org/officeDocument/2006/relationships/hyperlink" Target="file:///C:\Users\rjstacey\OneDrive%20-%20Intel%20Corporation\Documents\802.11\ANA\ElementIDs" TargetMode="External"/><Relationship Id="rId2" Type="http://schemas.openxmlformats.org/officeDocument/2006/relationships/hyperlink" Target="file:///C:\Users\rjstacey\OneDrive%20-%20Intel%20Corporation\Documents\802.11\ANA\TGm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C:\Users\rjstacey\OneDrive%20-%20Intel%20Corporation\Documents\802.11\ANA\ReasonCodes" TargetMode="External"/><Relationship Id="rId11" Type="http://schemas.openxmlformats.org/officeDocument/2006/relationships/hyperlink" Target="file:///C:\Users\rjstacey\OneDrive%20-%20Intel%20Corporation\Documents\802.11\ANA\ExtendedControlSubTypes" TargetMode="External"/><Relationship Id="rId5" Type="http://schemas.openxmlformats.org/officeDocument/2006/relationships/hyperlink" Target="file:///C:\Users\rjstacey\OneDrive%20-%20Intel%20Corporation\Documents\802.11\ANA\Info%20IDs" TargetMode="External"/><Relationship Id="rId10" Type="http://schemas.openxmlformats.org/officeDocument/2006/relationships/hyperlink" Target="file:///C:\Users\rjstacey\OneDrive%20-%20Intel%20Corporation\Documents\802.11\ANA\DataSubTypes" TargetMode="External"/><Relationship Id="rId4" Type="http://schemas.openxmlformats.org/officeDocument/2006/relationships/hyperlink" Target="file:///C:\Users\rjstacey\OneDrive%20-%20Intel%20Corporation\Documents\802.11\ANA\ExtendedCapabilities" TargetMode="External"/><Relationship Id="rId9" Type="http://schemas.openxmlformats.org/officeDocument/2006/relationships/hyperlink" Target="file:///C:\Users\rjstacey\OneDrive%20-%20Intel%20Corporation\Documents\802.11\ANA\ControlSubType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rjstacey\OneDrive%20-%20Intel%20Corporation\Documents\802.11\ANA\TLV%20encodings" TargetMode="External"/><Relationship Id="rId3" Type="http://schemas.openxmlformats.org/officeDocument/2006/relationships/hyperlink" Target="file:///C:\Users\rjstacey\OneDrive%20-%20Intel%20Corporation\Documents\802.11\ANA\ElementIDs" TargetMode="External"/><Relationship Id="rId7" Type="http://schemas.openxmlformats.org/officeDocument/2006/relationships/hyperlink" Target="file:///C:\Users\rjstacey\OneDrive%20-%20Intel%20Corporation\Documents\802.11\ANA\PublicActionFrames" TargetMode="External"/><Relationship Id="rId2" Type="http://schemas.openxmlformats.org/officeDocument/2006/relationships/hyperlink" Target="file:///C:\Users\rjstacey\OneDrive%20-%20Intel%20Corporation\Documents\802.11\ANA\TGm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C:\Users\rjstacey\OneDrive%20-%20Intel%20Corporation\Documents\802.11\ANA\FastBSSTransitionSubElementIDs" TargetMode="External"/><Relationship Id="rId5" Type="http://schemas.openxmlformats.org/officeDocument/2006/relationships/hyperlink" Target="file:///C:\Users\rjstacey\OneDrive%20-%20Intel%20Corporation\Documents\802.11\ANA\ExtendedCapabilities" TargetMode="External"/><Relationship Id="rId4" Type="http://schemas.openxmlformats.org/officeDocument/2006/relationships/hyperlink" Target="file:///C:\Users\rjstacey\OneDrive%20-%20Intel%20Corporation\Documents\802.11\ANA\Element%20ID%20Extension%201" TargetMode="External"/><Relationship Id="rId9" Type="http://schemas.openxmlformats.org/officeDocument/2006/relationships/hyperlink" Target="file:///C:\Users\rjstacey\OneDrive%20-%20Intel%20Corporation\Documents\802.11\ANA\OperatingClassesInJapa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jstacey\OneDrive%20-%20Intel%20Corporation\Documents\802.11\ANA\OperatingClassesInJapan" TargetMode="External"/><Relationship Id="rId2" Type="http://schemas.openxmlformats.org/officeDocument/2006/relationships/hyperlink" Target="file:///C:\Users\rjstacey\OneDrive%20-%20Intel%20Corporation\Documents\802.11\ANA\TGm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file:///C:\Users\rjstacey\OneDrive%20-%20Intel%20Corporation\Documents\802.11\ANA\dot11StationConfigEntry" TargetMode="External"/><Relationship Id="rId4" Type="http://schemas.openxmlformats.org/officeDocument/2006/relationships/hyperlink" Target="file:///C:\Users\rjstacey\OneDrive%20-%20Intel%20Corporation\Documents\802.11\ANA\OperatingClassesGlob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(July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901537"/>
              </p:ext>
            </p:extLst>
          </p:nvPr>
        </p:nvGraphicFramePr>
        <p:xfrm>
          <a:off x="996950" y="2435225"/>
          <a:ext cx="100250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44063" progId="Word.Document.8">
                  <p:embed/>
                </p:oleObj>
              </mc:Choice>
              <mc:Fallback>
                <p:oleObj name="Document" r:id="rId3" imgW="10457640" imgH="25440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35225"/>
                        <a:ext cx="10025063" cy="244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64CB-B347-F8AC-CF95-30ED605C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MDR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E8DA9-4764-4A31-05FF-2B8CB6E0F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in </a:t>
            </a:r>
            <a:r>
              <a:rPr lang="en-US" dirty="0">
                <a:hlinkClick r:id="rId2"/>
              </a:rPr>
              <a:t>https://mentor.ieee.org/802.11/dcn/23/11-23-0717-12-0000-revme-mdr-report.docx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problem with ANA assignments is a lack of awareness on which tables, etc. are under ANA control.</a:t>
            </a:r>
          </a:p>
          <a:p>
            <a:endParaRPr lang="en-US" dirty="0"/>
          </a:p>
          <a:p>
            <a:r>
              <a:rPr lang="en-US" dirty="0"/>
              <a:t>Action: Robert to add a list of things under ANA control to this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ADD84-6EA7-F4A8-DA04-926DD48D9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A584D-93E9-79C4-9EE1-1B9E762D4F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3A91A-7AC6-B562-21A3-6EB9479CC4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5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11az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Similarly,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Youhan Kim provided an update: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discussion within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group, the direction we are going with 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the full acronym AFTER the colon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Make incremental changes only.  E.g. do not delete existing ‘partial’ acronyms within the ‘name’ of the term</a:t>
            </a:r>
            <a:r>
              <a:rPr lang="en-US" dirty="0"/>
              <a:t>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access point (AP) reachability: </a:t>
            </a:r>
            <a:r>
              <a:rPr lang="en-US" sz="1800" b="0" i="0" u="sng" dirty="0">
                <a:solidFill>
                  <a:srgbClr val="FF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[AP reachability]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An AP is reachable by a station (STA) if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preauthentication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 messages can be exchanged between the STA and the target AP via the distribution system (DS)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 that we are not deleting “(AP)” in the ‘name’ of the term (the point #2.a above) even though it seems it should be removed per some of the feedback from the publication editors.  This is to avoid having too many changes lumped into this particular effort.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Already rolled into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REVme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guide: https://mentor.ieee.org/802.11/dcn/23/11-23-0090-00-0000-discussion-on-the-use-of-that-and-which.pptx</a:t>
            </a:r>
          </a:p>
          <a:p>
            <a:r>
              <a:rPr lang="en-US" dirty="0"/>
              <a:t>There was some discussion on whether “that” identifies normative and “which” identifies informative. This is a not the case.</a:t>
            </a:r>
          </a:p>
          <a:p>
            <a:endParaRPr lang="en-US" dirty="0"/>
          </a:p>
          <a:p>
            <a:r>
              <a:rPr lang="en-US" dirty="0"/>
              <a:t>The group discussed this and the thinking is to include the text from the IEEE SA style guide and then add some examples.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75B9-7E62-4330-9050-44BA261B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field and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89A1-66C4-46BC-BA8A-F5E25617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Emily brought up the use of field or subfield as a topic with Extended Capabilities field as an example</a:t>
            </a:r>
          </a:p>
          <a:p>
            <a:r>
              <a:rPr lang="en-US" dirty="0"/>
              <a:t>Some of the bits in this field are referred to as “fields” while others are referred to as “subfields”</a:t>
            </a:r>
          </a:p>
          <a:p>
            <a:r>
              <a:rPr lang="en-US" dirty="0"/>
              <a:t>We decided that</a:t>
            </a:r>
          </a:p>
          <a:p>
            <a:r>
              <a:rPr lang="en-US" dirty="0"/>
              <a:t>Within a particular context, the term used should be consistent. In this case, since the majority use “field” the uses of “subfield” should be changed to “field”</a:t>
            </a:r>
          </a:p>
          <a:p>
            <a:r>
              <a:rPr lang="en-US" dirty="0"/>
              <a:t>In future, we should not use “subfield”</a:t>
            </a:r>
          </a:p>
          <a:p>
            <a:r>
              <a:rPr lang="en-US" dirty="0"/>
              <a:t>We will discuss style guide updates by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063E-9DD4-4E09-920F-5BF675C4CD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C71F-0BFA-4531-996D-0B761B780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038A86-4CE7-41BB-B57A-B4977D4E74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96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May 2023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July 2023.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11973"/>
              </p:ext>
            </p:extLst>
          </p:nvPr>
        </p:nvGraphicFramePr>
        <p:xfrm>
          <a:off x="914401" y="2133600"/>
          <a:ext cx="10470067" cy="4294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453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42609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218521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65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055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121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16828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5805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4132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4132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443666"/>
              </p:ext>
            </p:extLst>
          </p:nvPr>
        </p:nvGraphicFramePr>
        <p:xfrm>
          <a:off x="737392" y="1521960"/>
          <a:ext cx="10464003" cy="4146343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54040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742168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499934070"/>
                    </a:ext>
                  </a:extLst>
                </a:gridCol>
                <a:gridCol w="1353418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59663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22975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97405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Carol Ansley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Roy Want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737392" y="943429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July 2023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1828800" y="88187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2023-07-11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343401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 err="1"/>
              <a:t>REVme</a:t>
            </a:r>
            <a:r>
              <a:rPr lang="en-US" dirty="0"/>
              <a:t> MDR final review</a:t>
            </a:r>
          </a:p>
          <a:p>
            <a:r>
              <a:rPr lang="en-US" dirty="0"/>
              <a:t>Update on various topics:</a:t>
            </a:r>
          </a:p>
          <a:p>
            <a:r>
              <a:rPr lang="en-US" dirty="0"/>
              <a:t>	Clause 6 rewrite, searchable definitions, that/which in style guide, field vs subfield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Bims </a:t>
            </a:r>
            <a:r>
              <a:rPr lang="en-US" sz="1600" dirty="0">
                <a:hlinkClick r:id="rId5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7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TGbk</a:t>
            </a:r>
            <a:r>
              <a:rPr lang="en-US" sz="1600" b="1" dirty="0"/>
              <a:t> – Roy Want </a:t>
            </a:r>
            <a:r>
              <a:rPr lang="en-US" sz="1600" dirty="0">
                <a:hlinkClick r:id="rId10"/>
              </a:rPr>
              <a:t>RoyWant@google.com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7"/>
              </a:rPr>
              <a:t>edward.ks.au@</a:t>
            </a:r>
            <a:r>
              <a:rPr lang="en-US" sz="1600" u="sng" dirty="0">
                <a:hlinkClick r:id="rId7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11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(status below is from May)</a:t>
            </a:r>
          </a:p>
          <a:p>
            <a:r>
              <a:rPr lang="en-GB" sz="1600" dirty="0"/>
              <a:t>11bc – </a:t>
            </a:r>
            <a:r>
              <a:rPr lang="en-GB" sz="1600" b="0" dirty="0"/>
              <a:t>In publication editing</a:t>
            </a:r>
          </a:p>
          <a:p>
            <a:r>
              <a:rPr lang="en-GB" sz="1600" dirty="0"/>
              <a:t>11bb –</a:t>
            </a:r>
            <a:r>
              <a:rPr lang="en-GB" sz="1600" b="0" dirty="0"/>
              <a:t> In publication editing</a:t>
            </a:r>
          </a:p>
          <a:p>
            <a:r>
              <a:rPr lang="en-GB" sz="1600" dirty="0"/>
              <a:t>11be –</a:t>
            </a:r>
            <a:r>
              <a:rPr lang="en-GB" sz="1600" b="0" dirty="0"/>
              <a:t> Still having fun. 1055 pages for D3.2. Still have around 300 comments discussed and another 300 with no resolution yet. Hoping to close this session, most likely in September.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 </a:t>
            </a:r>
            <a:r>
              <a:rPr lang="en-GB" sz="1600" b="0" dirty="0"/>
              <a:t>Still resolving comments. Have about 80 left to resolve. Expect to go to WG ballot out of this session.</a:t>
            </a:r>
            <a:endParaRPr lang="en-US" sz="1600" b="0" dirty="0"/>
          </a:p>
          <a:p>
            <a:r>
              <a:rPr lang="en-GB" sz="1600" dirty="0"/>
              <a:t>11bh – </a:t>
            </a:r>
            <a:r>
              <a:rPr lang="en-GB" sz="1600" b="0" dirty="0"/>
              <a:t>Just starting comment resolution. Might complete comment resolution in September.</a:t>
            </a:r>
          </a:p>
          <a:p>
            <a:r>
              <a:rPr lang="en-GB" sz="1600" dirty="0"/>
              <a:t>11bi – </a:t>
            </a:r>
            <a:r>
              <a:rPr lang="en-GB" sz="1600" b="0" dirty="0"/>
              <a:t>Still working on proposed draft text and alignment on certain core requirements. Based on adjusted timeline expect D0.1 out of September session.</a:t>
            </a:r>
          </a:p>
          <a:p>
            <a:r>
              <a:rPr lang="en-GB" sz="1600" dirty="0"/>
              <a:t>11bk</a:t>
            </a:r>
            <a:r>
              <a:rPr lang="en-GB" sz="1600" b="0" dirty="0"/>
              <a:t> – Draft D0.1 in members area. D0.2 will be out this session.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</a:t>
            </a:r>
            <a:r>
              <a:rPr lang="en-GB" sz="1600" b="0" dirty="0"/>
              <a:t>Have 417 comments on D3.0. Resolved 213 comments; 200 left. Hopefully resolve this wee and go to ballot with D4.0 out of July with initial SA ballot in September. Role in 11az/bd/</a:t>
            </a:r>
            <a:r>
              <a:rPr lang="en-GB" sz="1600" b="0" dirty="0" err="1"/>
              <a:t>bc</a:t>
            </a:r>
            <a:r>
              <a:rPr lang="en-GB" sz="1600" b="0" dirty="0"/>
              <a:t>/bb target around Feb 2024.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r>
              <a:rPr lang="en-US" sz="1800" dirty="0"/>
              <a:t>   A new revision of the ANA database posted May 14, 2023</a:t>
            </a:r>
          </a:p>
          <a:p>
            <a:r>
              <a:rPr lang="en-US" sz="1800" dirty="0">
                <a:hlinkClick r:id="rId2"/>
              </a:rPr>
              <a:t>https://mentor.ieee.org/802.11/dcn/11/11-11-0270-67-0000-ana-database.xls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NOTE: ‘Table 9-120 -- Optional </a:t>
            </a:r>
            <a:r>
              <a:rPr lang="en-US" sz="1800" dirty="0" err="1"/>
              <a:t>subelement</a:t>
            </a:r>
            <a:r>
              <a:rPr lang="en-US" sz="1800" dirty="0"/>
              <a:t> IDs for Neighbor Report” is now ANA administered</a:t>
            </a:r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87" y="691803"/>
            <a:ext cx="10361084" cy="1065213"/>
          </a:xfrm>
        </p:spPr>
        <p:txBody>
          <a:bodyPr/>
          <a:lstStyle/>
          <a:p>
            <a:r>
              <a:rPr lang="en-US" dirty="0"/>
              <a:t>ANA changes since May 2023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485742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May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1B481F0-DA67-C20A-88A3-E1E147116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01250"/>
              </p:ext>
            </p:extLst>
          </p:nvPr>
        </p:nvGraphicFramePr>
        <p:xfrm>
          <a:off x="915988" y="2104496"/>
          <a:ext cx="10361615" cy="3762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320">
                  <a:extLst>
                    <a:ext uri="{9D8B030D-6E8A-4147-A177-3AD203B41FA5}">
                      <a16:colId xmlns:a16="http://schemas.microsoft.com/office/drawing/2014/main" val="3515535872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197212787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841210268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1683975515"/>
                    </a:ext>
                  </a:extLst>
                </a:gridCol>
                <a:gridCol w="444256">
                  <a:extLst>
                    <a:ext uri="{9D8B030D-6E8A-4147-A177-3AD203B41FA5}">
                      <a16:colId xmlns:a16="http://schemas.microsoft.com/office/drawing/2014/main" val="2671486348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1619227017"/>
                    </a:ext>
                  </a:extLst>
                </a:gridCol>
                <a:gridCol w="731715">
                  <a:extLst>
                    <a:ext uri="{9D8B030D-6E8A-4147-A177-3AD203B41FA5}">
                      <a16:colId xmlns:a16="http://schemas.microsoft.com/office/drawing/2014/main" val="2408697007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308757126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46645752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1217163858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877677178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1718776822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3727998442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2110161295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473558956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3576134126"/>
                    </a:ext>
                  </a:extLst>
                </a:gridCol>
              </a:tblGrid>
              <a:tr h="342082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TransactionID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Type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Status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User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Group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Resource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Ref Doc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Ref Subclause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Ref Location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Name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Req Value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Description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Allocated Value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Requested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Differs?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Reason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12419271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 ID Extension 1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Known STA Identification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136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5565267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ExtendedCapabilities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Known STA Identification Enabled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102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437556358"/>
                  </a:ext>
                </a:extLst>
              </a:tr>
              <a:tr h="34208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Info 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9.4.5.1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Network Authentication Type with </a:t>
                      </a:r>
                      <a:br>
                        <a:rPr lang="en-US" sz="500" u="none" strike="noStrike">
                          <a:effectLst/>
                        </a:rPr>
                      </a:br>
                      <a:r>
                        <a:rPr lang="en-US" sz="500" u="none" strike="noStrike">
                          <a:effectLst/>
                        </a:rPr>
                        <a:t>Timestamp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280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809080436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Info 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9.4.5.1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Credential Types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287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480132607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ReasonCodes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TIME_SYNC_LOST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69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980248078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1419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ReasonCodes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TIME_SYNC_LOST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45500715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CF Pollable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70167328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CF Poll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44406375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PBCC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872056260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Block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638867391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Figure 9-85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Immediate Block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532172834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Categories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9.4.1.11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9-51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Triggered Unscheduled PS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QoS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19215597"/>
                  </a:ext>
                </a:extLst>
              </a:tr>
              <a:tr h="34208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9" action="ppaction://hlinkfile"/>
                        </a:rPr>
                        <a:t>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Protected Dual of Unprotected DMG Action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34571113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0" action="ppaction://hlinkfile"/>
                        </a:rPr>
                        <a:t>DataSubTypes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CF-End + CF-Ack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886928309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1" action="ppaction://hlinkfile"/>
                        </a:rPr>
                        <a:t>ExtendedControlSubTypes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Grant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DMG CF-End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838562444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1429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1" action="ppaction://hlinkfile"/>
                        </a:rPr>
                        <a:t>ExtendedControlSubTypes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Sector Ack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173368012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1" action="ppaction://hlinkfile"/>
                        </a:rPr>
                        <a:t>ExtendedControlSubTypes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9.2.4.1.3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TDD Beamforming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309669982"/>
                  </a:ext>
                </a:extLst>
              </a:tr>
              <a:tr h="171041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12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TDD Beamforming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12" action="ppaction://hlinkfile"/>
                        </a:rPr>
                        <a:t>11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160476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87" y="691803"/>
            <a:ext cx="10361084" cy="1065213"/>
          </a:xfrm>
        </p:spPr>
        <p:txBody>
          <a:bodyPr/>
          <a:lstStyle/>
          <a:p>
            <a:r>
              <a:rPr lang="en-US" dirty="0"/>
              <a:t>ANA changes since May 2023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485742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May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B9CF10E-FB6F-05B8-3CFF-42E411F7F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95111"/>
              </p:ext>
            </p:extLst>
          </p:nvPr>
        </p:nvGraphicFramePr>
        <p:xfrm>
          <a:off x="949325" y="2058984"/>
          <a:ext cx="10296014" cy="4113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804">
                  <a:extLst>
                    <a:ext uri="{9D8B030D-6E8A-4147-A177-3AD203B41FA5}">
                      <a16:colId xmlns:a16="http://schemas.microsoft.com/office/drawing/2014/main" val="3762198233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245485073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3490840090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1316619314"/>
                    </a:ext>
                  </a:extLst>
                </a:gridCol>
                <a:gridCol w="441443">
                  <a:extLst>
                    <a:ext uri="{9D8B030D-6E8A-4147-A177-3AD203B41FA5}">
                      <a16:colId xmlns:a16="http://schemas.microsoft.com/office/drawing/2014/main" val="2461513951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581779992"/>
                    </a:ext>
                  </a:extLst>
                </a:gridCol>
                <a:gridCol w="727083">
                  <a:extLst>
                    <a:ext uri="{9D8B030D-6E8A-4147-A177-3AD203B41FA5}">
                      <a16:colId xmlns:a16="http://schemas.microsoft.com/office/drawing/2014/main" val="2591753453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2697941835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3980283967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3184992334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3272098809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1983745608"/>
                    </a:ext>
                  </a:extLst>
                </a:gridCol>
                <a:gridCol w="376525">
                  <a:extLst>
                    <a:ext uri="{9D8B030D-6E8A-4147-A177-3AD203B41FA5}">
                      <a16:colId xmlns:a16="http://schemas.microsoft.com/office/drawing/2014/main" val="3151997861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2921211164"/>
                    </a:ext>
                  </a:extLst>
                </a:gridCol>
                <a:gridCol w="551804">
                  <a:extLst>
                    <a:ext uri="{9D8B030D-6E8A-4147-A177-3AD203B41FA5}">
                      <a16:colId xmlns:a16="http://schemas.microsoft.com/office/drawing/2014/main" val="2236620163"/>
                    </a:ext>
                  </a:extLst>
                </a:gridCol>
                <a:gridCol w="1077641">
                  <a:extLst>
                    <a:ext uri="{9D8B030D-6E8A-4147-A177-3AD203B41FA5}">
                      <a16:colId xmlns:a16="http://schemas.microsoft.com/office/drawing/2014/main" val="4094863385"/>
                    </a:ext>
                  </a:extLst>
                </a:gridCol>
              </a:tblGrid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157141503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397012526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234747917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927595649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324765053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846940221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643945674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1439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906137586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938235030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4202395418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863825498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214961911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737142109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837555334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Reserved for challenge text extension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265968236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Association Comeback Time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556758564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ExtendedCapabilities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9.4.2.26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PMKID list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496622182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Service Information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726738504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PMK-R1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R1KH-ID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979753238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PMK-R0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R0KH-ID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029529610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OCI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5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175453947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FastBSSTransitionSubElementIDs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9.4.2.47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9-181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BIGTK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6" action="ppaction://hlinkfile"/>
                        </a:rPr>
                        <a:t>6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369016971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WIGTK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7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89465064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Measurement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Measurement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2534227785"/>
                  </a:ext>
                </a:extLst>
              </a:tr>
              <a:tr h="171384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Measurement Report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Measurement Report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747475276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Request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975606977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Rename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7" action="ppaction://hlinkfile"/>
                        </a:rPr>
                        <a:t>PublicActionFrames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9.6.7.1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9-364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DCS Response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Previous name: DCT Response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954569848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1459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TLV encodings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NOT_ALLOWED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1859964619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TLV encodings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FCC 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491660083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8" action="ppaction://hlinkfile"/>
                        </a:rPr>
                        <a:t>TLV encodings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9.4.4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Industry Canada ID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923872673"/>
                  </a:ext>
                </a:extLst>
              </a:tr>
              <a:tr h="85692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9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Device Serial Number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5" marR="3895" marT="3895" marB="0"/>
                </a:tc>
                <a:extLst>
                  <a:ext uri="{0D108BD9-81ED-4DB2-BD59-A6C34878D82A}">
                    <a16:rowId xmlns:a16="http://schemas.microsoft.com/office/drawing/2014/main" val="378723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7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87" y="691803"/>
            <a:ext cx="10361084" cy="1065213"/>
          </a:xfrm>
        </p:spPr>
        <p:txBody>
          <a:bodyPr/>
          <a:lstStyle/>
          <a:p>
            <a:r>
              <a:rPr lang="en-US" dirty="0"/>
              <a:t>ANA changes since May 2023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485742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May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12F86C-58C3-1DA9-5BDD-5C1F54636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68492"/>
              </p:ext>
            </p:extLst>
          </p:nvPr>
        </p:nvGraphicFramePr>
        <p:xfrm>
          <a:off x="915192" y="1981200"/>
          <a:ext cx="10361615" cy="3621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320">
                  <a:extLst>
                    <a:ext uri="{9D8B030D-6E8A-4147-A177-3AD203B41FA5}">
                      <a16:colId xmlns:a16="http://schemas.microsoft.com/office/drawing/2014/main" val="58072508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2333485151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1554965154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2703855173"/>
                    </a:ext>
                  </a:extLst>
                </a:gridCol>
                <a:gridCol w="444256">
                  <a:extLst>
                    <a:ext uri="{9D8B030D-6E8A-4147-A177-3AD203B41FA5}">
                      <a16:colId xmlns:a16="http://schemas.microsoft.com/office/drawing/2014/main" val="520782096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4045107471"/>
                    </a:ext>
                  </a:extLst>
                </a:gridCol>
                <a:gridCol w="731715">
                  <a:extLst>
                    <a:ext uri="{9D8B030D-6E8A-4147-A177-3AD203B41FA5}">
                      <a16:colId xmlns:a16="http://schemas.microsoft.com/office/drawing/2014/main" val="1230191022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562722929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142140080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2013597910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476884108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274161100"/>
                    </a:ext>
                  </a:extLst>
                </a:gridCol>
                <a:gridCol w="378924">
                  <a:extLst>
                    <a:ext uri="{9D8B030D-6E8A-4147-A177-3AD203B41FA5}">
                      <a16:colId xmlns:a16="http://schemas.microsoft.com/office/drawing/2014/main" val="2996524573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3266532719"/>
                    </a:ext>
                  </a:extLst>
                </a:gridCol>
                <a:gridCol w="555320">
                  <a:extLst>
                    <a:ext uri="{9D8B030D-6E8A-4147-A177-3AD203B41FA5}">
                      <a16:colId xmlns:a16="http://schemas.microsoft.com/office/drawing/2014/main" val="1854021520"/>
                    </a:ext>
                  </a:extLst>
                </a:gridCol>
                <a:gridCol w="1084507">
                  <a:extLst>
                    <a:ext uri="{9D8B030D-6E8A-4147-A177-3AD203B41FA5}">
                      <a16:colId xmlns:a16="http://schemas.microsoft.com/office/drawing/2014/main" val="2471349833"/>
                    </a:ext>
                  </a:extLst>
                </a:gridCol>
              </a:tblGrid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56906639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2457280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94221628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21598935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82747981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50168738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1469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019290244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5398580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629377857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7507926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1375535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6161868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51751348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63982003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52092190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15914401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1479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33817592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72490891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5190684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17654468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39596492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209756162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38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80519903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21817951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696405204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13581010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1489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29113042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42605876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49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538072746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066247504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23437856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63151053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3" action="ppaction://hlinkfile"/>
                        </a:rPr>
                        <a:t>OperatingClassesInJapan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67391290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55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305852780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1497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S1G 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498191445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1498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S1G 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753699647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1499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S1G 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63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828949239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77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2772600691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112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78700404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1502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113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895117962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Release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4" action="ppaction://hlinkfile"/>
                        </a:rPr>
                        <a:t>OperatingClassesGlobal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E.1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Table E-4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114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4085460838"/>
                  </a:ext>
                </a:extLst>
              </a:tr>
              <a:tr h="86238"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1504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Allocate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Pending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Emily Qi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2" action="ppaction://hlinkfile"/>
                        </a:rPr>
                        <a:t>TGme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dot11StationConfigEntry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IEEE Std 802.11-2020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C.3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u="none" strike="noStrike">
                          <a:effectLst/>
                        </a:rPr>
                        <a:t>dot11UnsolicitedBAActivated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sng" strike="noStrike">
                          <a:effectLst/>
                          <a:hlinkClick r:id="rId5" action="ppaction://hlinkfile"/>
                        </a:rPr>
                        <a:t>189</a:t>
                      </a:r>
                      <a:endParaRPr lang="en-US" sz="5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2023-07-06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No</a:t>
                      </a:r>
                      <a:endParaRPr lang="en-US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0" marR="3920" marT="3920" marB="0"/>
                </a:tc>
                <a:extLst>
                  <a:ext uri="{0D108BD9-81ED-4DB2-BD59-A6C34878D82A}">
                    <a16:rowId xmlns:a16="http://schemas.microsoft.com/office/drawing/2014/main" val="351088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068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14302</TotalTime>
  <Words>3816</Words>
  <Application>Microsoft Office PowerPoint</Application>
  <PresentationFormat>Widescreen</PresentationFormat>
  <Paragraphs>1472</Paragraphs>
  <Slides>19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TimesNewRoman</vt:lpstr>
      <vt:lpstr>Office Theme</vt:lpstr>
      <vt:lpstr>Custom Design</vt:lpstr>
      <vt:lpstr>Document</vt:lpstr>
      <vt:lpstr>802.11 WG Editor’s Meeting (July 2023)</vt:lpstr>
      <vt:lpstr>Abstract</vt:lpstr>
      <vt:lpstr>Agenda for 2023-07-11 meeting</vt:lpstr>
      <vt:lpstr>Volunteer Editor Contacts</vt:lpstr>
      <vt:lpstr>July 11 roundtable status report</vt:lpstr>
      <vt:lpstr>WG Style Guide, 11be and REVme practice</vt:lpstr>
      <vt:lpstr>ANA changes since May 2023</vt:lpstr>
      <vt:lpstr>ANA changes since May 2023</vt:lpstr>
      <vt:lpstr>ANA changes since May 2023</vt:lpstr>
      <vt:lpstr>REVme MDR</vt:lpstr>
      <vt:lpstr>Clause 6 Re-Write</vt:lpstr>
      <vt:lpstr>Searchable definitions</vt:lpstr>
      <vt:lpstr>That/which in style guide</vt:lpstr>
      <vt:lpstr>Use of field and subfield</vt:lpstr>
      <vt:lpstr>802.11 Style Guide</vt:lpstr>
      <vt:lpstr>MIB Style, Visio and Frame Practices</vt:lpstr>
      <vt:lpstr>Editor Amendment Ordering</vt:lpstr>
      <vt:lpstr>Draft Development Snapshot</vt:lpstr>
      <vt:lpstr>Publication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459</cp:revision>
  <cp:lastPrinted>1601-01-01T00:00:00Z</cp:lastPrinted>
  <dcterms:created xsi:type="dcterms:W3CDTF">2018-01-07T18:30:13Z</dcterms:created>
  <dcterms:modified xsi:type="dcterms:W3CDTF">2023-07-11T07:54:21Z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