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283" r:id="rId5"/>
    <p:sldId id="262" r:id="rId6"/>
    <p:sldId id="265" r:id="rId7"/>
    <p:sldId id="293" r:id="rId8"/>
    <p:sldId id="2368" r:id="rId9"/>
    <p:sldId id="2378" r:id="rId10"/>
    <p:sldId id="2379" r:id="rId11"/>
    <p:sldId id="2377" r:id="rId12"/>
    <p:sldId id="2371" r:id="rId13"/>
    <p:sldId id="2375" r:id="rId14"/>
    <p:sldId id="2374" r:id="rId15"/>
    <p:sldId id="2376" r:id="rId16"/>
    <p:sldId id="270" r:id="rId17"/>
    <p:sldId id="278" r:id="rId18"/>
    <p:sldId id="273" r:id="rId19"/>
    <p:sldId id="2373" r:id="rId20"/>
    <p:sldId id="276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4" autoAdjust="0"/>
    <p:restoredTop sz="94660"/>
  </p:normalViewPr>
  <p:slideViewPr>
    <p:cSldViewPr>
      <p:cViewPr varScale="1">
        <p:scale>
          <a:sx n="98" d="100"/>
          <a:sy n="98" d="100"/>
        </p:scale>
        <p:origin x="250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085D-4B80-4537-B496-F59E6E624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7DA92-35FD-44F0-AC93-094057B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004B7-0261-40C9-BC21-A76F6637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60B1-3363-4115-AD62-4E718295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4D7C9-CAEB-4022-8475-82E104F6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7937-2442-4545-9538-0A31CAF2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5B31-8D87-462D-A646-65BA90EDB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B9E8A-CA88-4234-BB4E-56FAA770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1F0D-9FD3-47D5-B2AA-8B8D798B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A934-68A1-4367-87EE-E6830B6A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6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E629-7D94-417F-941E-ED4FE131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DD55-51D2-4231-8846-C23FC90AF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B04C0-CD8C-4F84-BAE8-60A18626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EC47-BA99-4BB2-B9C0-AB2FB283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0ACF-E5F0-4619-B22E-AADA7240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6E55-E2CC-4E00-BDCF-7FA0C215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995D9-DA74-449E-BCFE-01906C9E4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08F47-9D9C-437A-BEDB-F2D34F9CE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CD51F-C820-4E3A-A3B6-79007369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7476-CE53-4B15-9126-B8F7D72C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95E08-DBD4-43F1-888A-36D63D3F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5EE3-7473-4D9A-9D79-F67DFD0D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506-C87D-4B75-BB27-7660BF83D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22566-38C2-4F6D-B40E-6A48D373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B279-E3EB-4F54-95F9-C56F7F3B4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4B459-98F2-41B7-96AD-9F507F612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1F3CE-2282-4BBE-A346-BADDA48E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DCD6D-D4FA-47C3-862D-7E32F576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44F71-92DC-4E03-9A70-C369BA2F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3C74-B631-459F-912E-F9CAB8E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BD0D-5560-4970-9756-FED79FD0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64DB7-501E-4D93-90F6-4CC9A1A77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68654-B452-43FF-8153-1061C547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22745D-B157-4A04-94DC-031DE5A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ABABC-4FD0-49A2-B9AF-636CF6B3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64335-5D0A-412C-9A46-0330B09B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4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44E05-DA9E-4626-82A4-F772835F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DAB3-08E0-49A1-862C-679ED6F2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6F3F6-307A-4BD1-9447-D833DC0A2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B550D-1464-4F9E-9CDB-E3E44444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CCF00-2185-4DDA-ACF6-7327C4D2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7AAE1-FE67-442B-B9BF-75090A1E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238D-72FA-416F-977B-F3FD7C7D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5DE52-2BB4-4AE7-A485-687AFA899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2D222-19B1-4C33-B545-1FA37A8D1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38B0B-A801-45FB-9DA6-5BFDFE6C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CA717-57BE-43D2-A6F1-826E0D7C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0F1D7-B6A9-47C0-8CB9-367C255A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9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D105-B8DF-4E14-A70D-1826AF6B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BCCC2-2688-4D51-9EB4-A378B78B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69002-E37C-4B5D-8BD5-22851F8C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8806-B304-4063-8044-11FA1931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76CA-0253-4256-869E-A344A344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4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285FF-E807-4FFF-B633-75ED2A6D1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D7B93-C1A5-46FF-80A5-AB63AD5A7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0DE9-A914-4AD0-B53D-C7F9AB76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3440-84FB-4A71-94C1-061AB8EA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BB3F-441F-451E-B0E9-FC5C9F6B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802.11-23/0988r0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5A64F-FE4A-4FE0-9BCF-B2F3F3D2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BEE6-C878-4F63-AC32-07377E46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4BC5-59D7-4C84-8872-9DC2F16ED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EBA5-9CE0-43BC-AEBF-643192C4C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FD25-2035-4CBB-8714-2657D63A3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claudiodasilva@meta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edward.ks.au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arol@ansley.com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harrybims@me.com" TargetMode="External"/><Relationship Id="rId10" Type="http://schemas.openxmlformats.org/officeDocument/2006/relationships/hyperlink" Target="mailto:RoyWant@google.com" TargetMode="External"/><Relationship Id="rId4" Type="http://schemas.openxmlformats.org/officeDocument/2006/relationships/hyperlink" Target="mailto:volker.jungnickel@hhi.fraunhofer.de" TargetMode="External"/><Relationship Id="rId9" Type="http://schemas.openxmlformats.org/officeDocument/2006/relationships/hyperlink" Target="mailto:po-kai.huang@intel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270-67-0000-ana-database.xl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rjstacey\OneDrive%20-%20Intel%20Corporation\Documents\802.11\ANA\Categories" TargetMode="External"/><Relationship Id="rId3" Type="http://schemas.openxmlformats.org/officeDocument/2006/relationships/hyperlink" Target="file:///C:\Users\rjstacey\OneDrive%20-%20Intel%20Corporation\Documents\802.11\ANA\Element%20ID%20Extension%201" TargetMode="External"/><Relationship Id="rId7" Type="http://schemas.openxmlformats.org/officeDocument/2006/relationships/hyperlink" Target="file:///C:\Users\rjstacey\OneDrive%20-%20Intel%20Corporation\Documents\802.11\ANA\Capabilities" TargetMode="External"/><Relationship Id="rId12" Type="http://schemas.openxmlformats.org/officeDocument/2006/relationships/hyperlink" Target="file:///C:\Users\rjstacey\OneDrive%20-%20Intel%20Corporation\Documents\802.11\ANA\ElementIDs" TargetMode="External"/><Relationship Id="rId2" Type="http://schemas.openxmlformats.org/officeDocument/2006/relationships/hyperlink" Target="file:///C:\Users\rjstacey\OneDrive%20-%20Intel%20Corporation\Documents\802.11\ANA\TGme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file:///C:\Users\rjstacey\OneDrive%20-%20Intel%20Corporation\Documents\802.11\ANA\ReasonCodes" TargetMode="External"/><Relationship Id="rId11" Type="http://schemas.openxmlformats.org/officeDocument/2006/relationships/hyperlink" Target="file:///C:\Users\rjstacey\OneDrive%20-%20Intel%20Corporation\Documents\802.11\ANA\ExtendedControlSubTypes" TargetMode="External"/><Relationship Id="rId5" Type="http://schemas.openxmlformats.org/officeDocument/2006/relationships/hyperlink" Target="file:///C:\Users\rjstacey\OneDrive%20-%20Intel%20Corporation\Documents\802.11\ANA\Info%20IDs" TargetMode="External"/><Relationship Id="rId10" Type="http://schemas.openxmlformats.org/officeDocument/2006/relationships/hyperlink" Target="file:///C:\Users\rjstacey\OneDrive%20-%20Intel%20Corporation\Documents\802.11\ANA\DataSubTypes" TargetMode="External"/><Relationship Id="rId4" Type="http://schemas.openxmlformats.org/officeDocument/2006/relationships/hyperlink" Target="file:///C:\Users\rjstacey\OneDrive%20-%20Intel%20Corporation\Documents\802.11\ANA\ExtendedCapabilities" TargetMode="External"/><Relationship Id="rId9" Type="http://schemas.openxmlformats.org/officeDocument/2006/relationships/hyperlink" Target="file:///C:\Users\rjstacey\OneDrive%20-%20Intel%20Corporation\Documents\802.11\ANA\ControlSubTypes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rjstacey\OneDrive%20-%20Intel%20Corporation\Documents\802.11\ANA\TLV%20encodings" TargetMode="External"/><Relationship Id="rId3" Type="http://schemas.openxmlformats.org/officeDocument/2006/relationships/hyperlink" Target="file:///C:\Users\rjstacey\OneDrive%20-%20Intel%20Corporation\Documents\802.11\ANA\ElementIDs" TargetMode="External"/><Relationship Id="rId7" Type="http://schemas.openxmlformats.org/officeDocument/2006/relationships/hyperlink" Target="file:///C:\Users\rjstacey\OneDrive%20-%20Intel%20Corporation\Documents\802.11\ANA\PublicActionFrames" TargetMode="External"/><Relationship Id="rId2" Type="http://schemas.openxmlformats.org/officeDocument/2006/relationships/hyperlink" Target="file:///C:\Users\rjstacey\OneDrive%20-%20Intel%20Corporation\Documents\802.11\ANA\TGme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file:///C:\Users\rjstacey\OneDrive%20-%20Intel%20Corporation\Documents\802.11\ANA\FastBSSTransitionSubElementIDs" TargetMode="External"/><Relationship Id="rId5" Type="http://schemas.openxmlformats.org/officeDocument/2006/relationships/hyperlink" Target="file:///C:\Users\rjstacey\OneDrive%20-%20Intel%20Corporation\Documents\802.11\ANA\ExtendedCapabilities" TargetMode="External"/><Relationship Id="rId4" Type="http://schemas.openxmlformats.org/officeDocument/2006/relationships/hyperlink" Target="file:///C:\Users\rjstacey\OneDrive%20-%20Intel%20Corporation\Documents\802.11\ANA\Element%20ID%20Extension%201" TargetMode="External"/><Relationship Id="rId9" Type="http://schemas.openxmlformats.org/officeDocument/2006/relationships/hyperlink" Target="file:///C:\Users\rjstacey\OneDrive%20-%20Intel%20Corporation\Documents\802.11\ANA\OperatingClassesInJapa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rjstacey\OneDrive%20-%20Intel%20Corporation\Documents\802.11\ANA\OperatingClassesInJapan" TargetMode="External"/><Relationship Id="rId2" Type="http://schemas.openxmlformats.org/officeDocument/2006/relationships/hyperlink" Target="file:///C:\Users\rjstacey\OneDrive%20-%20Intel%20Corporation\Documents\802.11\ANA\TGme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file:///C:\Users\rjstacey\OneDrive%20-%20Intel%20Corporation\Documents\802.11\ANA\dot11StationConfigEntry" TargetMode="External"/><Relationship Id="rId4" Type="http://schemas.openxmlformats.org/officeDocument/2006/relationships/hyperlink" Target="file:///C:\Users\rjstacey\OneDrive%20-%20Intel%20Corporation\Documents\802.11\ANA\OperatingClassesGlob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(July 2023)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901537"/>
              </p:ext>
            </p:extLst>
          </p:nvPr>
        </p:nvGraphicFramePr>
        <p:xfrm>
          <a:off x="996950" y="2435225"/>
          <a:ext cx="10025063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640" imgH="2544063" progId="Word.Document.8">
                  <p:embed/>
                </p:oleObj>
              </mc:Choice>
              <mc:Fallback>
                <p:oleObj name="Document" r:id="rId3" imgW="10457640" imgH="254406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35225"/>
                        <a:ext cx="10025063" cy="2444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164CB-B347-F8AC-CF95-30ED605CA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MDR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3E8DA9-4764-4A31-05FF-2B8CB6E0F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Assigments</a:t>
            </a:r>
            <a:r>
              <a:rPr lang="en-US" dirty="0"/>
              <a:t> documented in https://mentor.ieee.org/802.11/dcn/23/11-23-0717-01-0000-revme-mdr-report.docx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FADD84-6EA7-F4A8-DA04-926DD48D9C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FA584D-93E9-79C4-9EE1-1B9E762D4F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93A91A-7AC6-B562-21A3-6EB9479CC4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858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2B5B-4630-A352-6190-9E294E05D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Clause 6 Re-Write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8E904-6966-31F1-4EB7-8CADBFD4B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Changes have been included in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D2.0.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11az and 11bd have 802.11-2020 as their baseline and are not affected.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will need to update these to conform to the new Clause 6 style when these are rolled in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Emily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/Edward will setup a tiger team to do this.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11be has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baseline and will need to conform when it bumps up to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/D2.0 as baseline.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Similarly, for 11bf, but should probably wait until 11be has done its update.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11bf/D1.0 will keep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/D1.3 as baseline and postpone updates until after initial WG ballot.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11A741-8084-115E-007C-C1DCECC20B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FFB7A-4DD2-59A3-ED7C-59344C61B5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4C913C-4BA1-C311-A2BE-DD612B92C6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669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E0574-B2D5-447E-9895-E858A6BF8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Searchable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CBB3F-CDC2-45D7-9ECD-8E1AFA715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dirty="0"/>
              <a:t>Youhan Kim provided an update:</a:t>
            </a:r>
          </a:p>
          <a:p>
            <a:endParaRPr lang="en-US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After discussion within the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TGme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group, the direction we are going with is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the full acronym AFTER the colon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Make incremental changes only.  E.g. do not delete existing ‘partial’ acronyms within the ‘name’ of the term</a:t>
            </a:r>
            <a:r>
              <a:rPr lang="en-US" dirty="0"/>
              <a:t>.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example,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800" b="1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access point (AP) reachability: </a:t>
            </a:r>
            <a:r>
              <a:rPr lang="en-US" sz="1800" b="0" i="0" u="sng" dirty="0">
                <a:solidFill>
                  <a:srgbClr val="FF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[AP reachability]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An AP is reachable by a station (STA) if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preauthentication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 messages can be exchanged between the STA and the target AP via the distribution system (DS)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sz="1800" b="0" i="0" dirty="0">
              <a:solidFill>
                <a:srgbClr val="000000"/>
              </a:solidFill>
              <a:effectLst/>
              <a:latin typeface="TimesNewRoman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Note that we are not deleting “(AP)” in the ‘name’ of the term (the point #2.a above) even though it seems it should be removed per some of the feedback from the publication editors.  This is to avoid having too many changes lumped into this particular effort.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Already rolled into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REVme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05436-A468-4048-8901-A23B6575C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77575-62F1-4514-9363-495AF0AB21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F4E633-C4FA-4770-9ED2-0DB5E4687F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033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08FF7-54FB-491C-8A6C-FA1BF033C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That/which in style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88D55-B5BC-4C12-8989-B68FA4A94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Joseph Levy brought up an issue with clause 2.8.1 (Which/that) in the style guide: https://mentor.ieee.org/802.11/dcn/23/11-23-0090-00-0000-discussion-on-the-use-of-that-and-which.pptx</a:t>
            </a:r>
          </a:p>
          <a:p>
            <a:r>
              <a:rPr lang="en-US" dirty="0"/>
              <a:t>There was some discussion on whether “that” identifies normative and “which” identifies informative. This is a not the case.</a:t>
            </a:r>
          </a:p>
          <a:p>
            <a:endParaRPr lang="en-US" dirty="0"/>
          </a:p>
          <a:p>
            <a:r>
              <a:rPr lang="en-US" dirty="0"/>
              <a:t>The group discussed this and the thinking is to include the text from the IEEE SA style guide and then add some examples.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8D7AB-2207-43B3-974C-99CA074C32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AC321-03BE-4CCC-BF03-7C688EB2EE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85A455-C96A-486D-81DC-9AD1573299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59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475B9-7E62-4330-9050-44BA261B0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field and subfield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C89A1-66C4-46BC-BA8A-F5E256179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Emily brought up the use of field or subfield as a topic with Extended Capabilities field as an example</a:t>
            </a:r>
          </a:p>
          <a:p>
            <a:r>
              <a:rPr lang="en-US" dirty="0"/>
              <a:t>Some of the bits in this field are referred to as “fields” while others are referred to as “subfields”</a:t>
            </a:r>
          </a:p>
          <a:p>
            <a:r>
              <a:rPr lang="en-US" dirty="0"/>
              <a:t>We decided that</a:t>
            </a:r>
          </a:p>
          <a:p>
            <a:r>
              <a:rPr lang="en-US" dirty="0"/>
              <a:t>Within a particular context, the term used should be consistent. In this case, since the majority use “field” the uses of “subfield” should be changed to “field”</a:t>
            </a:r>
          </a:p>
          <a:p>
            <a:r>
              <a:rPr lang="en-US" dirty="0"/>
              <a:t>In future, we should not use “subfield”</a:t>
            </a:r>
          </a:p>
          <a:p>
            <a:r>
              <a:rPr lang="en-US" dirty="0"/>
              <a:t>We will discuss style guide updates by email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E063E-9DD4-4E09-920F-5BF675C4CD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DC71F-0BFA-4531-996D-0B761B780A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038A86-4CE7-41BB-B57A-B4977D4E74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996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20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>
                <a:solidFill>
                  <a:srgbClr val="FF0000"/>
                </a:solidFill>
              </a:rPr>
              <a:t>2021</a:t>
            </a:r>
            <a:r>
              <a:rPr lang="en-US" dirty="0"/>
              <a:t> IEEE Standards Style Manual </a:t>
            </a:r>
            <a:r>
              <a:rPr lang="en-US" b="0" dirty="0"/>
              <a:t>when creating or updating drafts. Policy (inclusive terms), key words and pronouns (e.g., he, she) were revised. [</a:t>
            </a:r>
            <a:r>
              <a:rPr lang="en-US" sz="1800" b="0" dirty="0"/>
              <a:t>the male or female pronoun alone or the variation he/she/they should not be used.]</a:t>
            </a:r>
            <a:r>
              <a:rPr lang="en-US" b="0" dirty="0"/>
              <a:t>	</a:t>
            </a:r>
          </a:p>
          <a:p>
            <a:r>
              <a:rPr lang="en-US" b="0" dirty="0"/>
              <a:t> 	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  <a:p>
            <a:r>
              <a:rPr lang="en-US" b="0" dirty="0"/>
              <a:t>We may revisit numbering of MAC addresses and their form of expression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	Comment resolvers on Visio figures will be asked to provide the revised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May 2023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July 2023. </a:t>
            </a:r>
            <a:r>
              <a:rPr lang="en-US" sz="1800" dirty="0">
                <a:solidFill>
                  <a:schemeClr val="tx1"/>
                </a:solidFill>
              </a:rPr>
              <a:t>Changes are usually based on MDR suitability.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708167"/>
              </p:ext>
            </p:extLst>
          </p:nvPr>
        </p:nvGraphicFramePr>
        <p:xfrm>
          <a:off x="914401" y="2133600"/>
          <a:ext cx="10470067" cy="4179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5453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42609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218521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650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055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96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121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3496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16828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5805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1005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TGbf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TGbh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2023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4132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4132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420372"/>
              </p:ext>
            </p:extLst>
          </p:nvPr>
        </p:nvGraphicFramePr>
        <p:xfrm>
          <a:off x="737392" y="1521960"/>
          <a:ext cx="10464003" cy="41930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54040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742168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19763689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499934070"/>
                    </a:ext>
                  </a:extLst>
                </a:gridCol>
                <a:gridCol w="1353418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59663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22975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97405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Editor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Snapshot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Date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bf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bh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 release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16-May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(old)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16-May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Claudio da Silva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bh</a:t>
                      </a:r>
                      <a:endParaRPr lang="en-US" sz="1400" b="0" u="non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+mn-lt"/>
                        </a:rPr>
                        <a:t>4.0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Carol Ansley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Roy Want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14-Mar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737392" y="943429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May 2023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1828800" y="88187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1998207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2023-07-11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343401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 err="1"/>
              <a:t>REVme</a:t>
            </a:r>
            <a:r>
              <a:rPr lang="en-US" dirty="0"/>
              <a:t> MDR final review</a:t>
            </a:r>
          </a:p>
          <a:p>
            <a:r>
              <a:rPr lang="en-US" dirty="0"/>
              <a:t>Update on various topics:</a:t>
            </a:r>
          </a:p>
          <a:p>
            <a:r>
              <a:rPr lang="en-US" dirty="0"/>
              <a:t>	Clause 6 rewrite, searchable definitions, that/which in style guide, field vs subfield</a:t>
            </a:r>
          </a:p>
          <a:p>
            <a:r>
              <a:rPr lang="en-US" dirty="0"/>
              <a:t>WG Style Guide for 802.11 draft </a:t>
            </a:r>
            <a:r>
              <a:rPr lang="en-US" dirty="0">
                <a:solidFill>
                  <a:schemeClr val="tx1"/>
                </a:solidFill>
              </a:rPr>
              <a:t>09/1034r20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Jungnickel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Bims </a:t>
            </a:r>
            <a:r>
              <a:rPr lang="en-US" sz="1600" dirty="0">
                <a:hlinkClick r:id="rId5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7"/>
              </a:rPr>
              <a:t>edward.ks.au@gmail.com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claudiodasilva@meta.com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TGbk</a:t>
            </a:r>
            <a:r>
              <a:rPr lang="en-US" sz="1600" b="1" dirty="0"/>
              <a:t> – Roy Want </a:t>
            </a:r>
            <a:r>
              <a:rPr lang="en-US" sz="1600" dirty="0">
                <a:hlinkClick r:id="rId10"/>
              </a:rPr>
              <a:t>RoyWant@google.com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1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7"/>
              </a:rPr>
              <a:t>edward.ks.au@</a:t>
            </a:r>
            <a:r>
              <a:rPr lang="en-US" sz="1600" u="sng" dirty="0">
                <a:hlinkClick r:id="rId7"/>
              </a:rPr>
              <a:t>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July 11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600" dirty="0"/>
              <a:t>(status below is from May)</a:t>
            </a:r>
          </a:p>
          <a:p>
            <a:r>
              <a:rPr lang="en-GB" sz="1600" dirty="0"/>
              <a:t>11bc – </a:t>
            </a:r>
            <a:r>
              <a:rPr lang="en-GB" sz="1600" b="0" dirty="0"/>
              <a:t>Almost in publication editing</a:t>
            </a:r>
          </a:p>
          <a:p>
            <a:r>
              <a:rPr lang="en-GB" sz="1600" dirty="0"/>
              <a:t>11bb –</a:t>
            </a:r>
            <a:r>
              <a:rPr lang="en-GB" sz="1600" b="0" dirty="0"/>
              <a:t> Almost in publication editing</a:t>
            </a:r>
          </a:p>
          <a:p>
            <a:r>
              <a:rPr lang="en-GB" sz="1600" dirty="0"/>
              <a:t>11be –</a:t>
            </a:r>
            <a:r>
              <a:rPr lang="en-GB" sz="1600" b="0" dirty="0"/>
              <a:t> Still having fun. 1005 pages for D3.1. Aligning with baseline (</a:t>
            </a:r>
            <a:r>
              <a:rPr lang="en-GB" sz="1600" b="0" dirty="0" err="1"/>
              <a:t>REVme</a:t>
            </a:r>
            <a:r>
              <a:rPr lang="en-GB" sz="1600" b="0" dirty="0"/>
              <a:t> D3.0). Need a draft of clause 6. Target for D4.0 is still July. Still have 1700 comments to resolve.</a:t>
            </a:r>
            <a:endParaRPr lang="en-US" sz="1600" b="0" dirty="0"/>
          </a:p>
          <a:p>
            <a:r>
              <a:rPr lang="en-US" sz="1600" dirty="0"/>
              <a:t>11bf </a:t>
            </a:r>
            <a:r>
              <a:rPr lang="en-GB" sz="1600" dirty="0"/>
              <a:t>– </a:t>
            </a:r>
            <a:r>
              <a:rPr lang="en-GB" sz="1600" b="0" dirty="0"/>
              <a:t>50% of comments resolved. Hope to have D2.0 out of July. Working on clause 6.</a:t>
            </a:r>
            <a:endParaRPr lang="en-US" sz="1600" b="0" dirty="0"/>
          </a:p>
          <a:p>
            <a:r>
              <a:rPr lang="en-GB" sz="1600" dirty="0"/>
              <a:t>11bh – </a:t>
            </a:r>
            <a:r>
              <a:rPr lang="en-GB" sz="1600" b="0" dirty="0"/>
              <a:t>Approved release of D1.0; going to initial ballot out of this meeting.</a:t>
            </a:r>
          </a:p>
          <a:p>
            <a:r>
              <a:rPr lang="en-GB" sz="1600" dirty="0"/>
              <a:t>11bi – </a:t>
            </a:r>
            <a:r>
              <a:rPr lang="en-GB" sz="1600" b="0" dirty="0"/>
              <a:t>Still working on proposed draft text. Based on adjusted timeline expect D0.1 out of September session.</a:t>
            </a:r>
          </a:p>
          <a:p>
            <a:r>
              <a:rPr lang="en-GB" sz="1600" dirty="0"/>
              <a:t>11bk</a:t>
            </a:r>
            <a:r>
              <a:rPr lang="en-GB" sz="1600" b="0" dirty="0"/>
              <a:t> – Still working on SFD, on rev 2. Might have already converged, so will freeze that and move forward with amendment text. D0.1 out of this session.</a:t>
            </a:r>
          </a:p>
          <a:p>
            <a:r>
              <a:rPr lang="en-GB" sz="1600" dirty="0" err="1"/>
              <a:t>REVme</a:t>
            </a:r>
            <a:r>
              <a:rPr lang="en-GB" sz="1600" dirty="0"/>
              <a:t> – </a:t>
            </a:r>
            <a:r>
              <a:rPr lang="en-GB" sz="1600" b="0" dirty="0"/>
              <a:t>Have 417 comments on D3.0. Target D4.0 out of July with initial SA ballot in September. Role in 11az/bd/</a:t>
            </a:r>
            <a:r>
              <a:rPr lang="en-GB" sz="1600" b="0" dirty="0" err="1"/>
              <a:t>bc</a:t>
            </a:r>
            <a:r>
              <a:rPr lang="en-GB" sz="1600" b="0" dirty="0"/>
              <a:t>/bb target around Feb 2024.</a:t>
            </a:r>
          </a:p>
          <a:p>
            <a:endParaRPr lang="en-GB" sz="1400" dirty="0"/>
          </a:p>
          <a:p>
            <a:endParaRPr lang="en-US" sz="1400" dirty="0"/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9B42F-568D-4A28-A05F-BF78B047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181F9-FE4E-4B5B-A2BC-D06A05873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Topics – ANA assignments. 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In October 2021, we detected a duplicated assignment.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   Always include the latest ANA assignments in Editors meeting on an ANA slide. 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dirty="0"/>
              <a:t>  </a:t>
            </a:r>
            <a:r>
              <a:rPr lang="en-US" sz="1800" dirty="0"/>
              <a:t>Request every meeting there is an Editor’s review of latest ANA assignments.</a:t>
            </a:r>
          </a:p>
          <a:p>
            <a:r>
              <a:rPr lang="en-US" sz="1800" dirty="0"/>
              <a:t>   A new revision of the ANA database posted May 14, 2023</a:t>
            </a:r>
          </a:p>
          <a:p>
            <a:r>
              <a:rPr lang="en-US" sz="1800" dirty="0">
                <a:hlinkClick r:id="rId2"/>
              </a:rPr>
              <a:t>https://mentor.ieee.org/802.11/dcn/11/11-11-0270-67-0000-ana-database.xls</a:t>
            </a:r>
            <a:r>
              <a:rPr lang="en-US" sz="1800" dirty="0"/>
              <a:t>  </a:t>
            </a:r>
          </a:p>
          <a:p>
            <a:endParaRPr lang="en-US" sz="1800" dirty="0"/>
          </a:p>
          <a:p>
            <a:r>
              <a:rPr lang="en-US" sz="1800" dirty="0"/>
              <a:t>NOTE: ‘Table 9-120 -- Optional </a:t>
            </a:r>
            <a:r>
              <a:rPr lang="en-US" sz="1800" dirty="0" err="1"/>
              <a:t>subelement</a:t>
            </a:r>
            <a:r>
              <a:rPr lang="en-US" sz="1800" dirty="0"/>
              <a:t> IDs for Neighbor Report” is now ANA administered</a:t>
            </a:r>
          </a:p>
          <a:p>
            <a:r>
              <a:rPr lang="en-US" sz="1800" dirty="0"/>
              <a:t>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D4923-0F53-4009-81E1-26DA9805D9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E844F-B623-4838-848F-8BB61EF800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5D7199-F3CB-464E-B4CD-604E8BD879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9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FAE9-1E36-467B-9DC7-4B8F70B1E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87" y="691803"/>
            <a:ext cx="10361084" cy="1065213"/>
          </a:xfrm>
        </p:spPr>
        <p:txBody>
          <a:bodyPr/>
          <a:lstStyle/>
          <a:p>
            <a:r>
              <a:rPr lang="en-US" dirty="0"/>
              <a:t>ANA changes since May 2023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D09A5-B4C2-46EA-81A4-9AE6AF5606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3DC97-7371-4023-8A53-BA93D8D4D3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BB8DC-F299-4CEE-B12B-479510F51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171984E-1895-4221-904F-B87699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176" y="1565887"/>
            <a:ext cx="485742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Here are the ANA assignments, releases, etc. since the May 2023 session: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1B481F0-DA67-C20A-88A3-E1E147116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801250"/>
              </p:ext>
            </p:extLst>
          </p:nvPr>
        </p:nvGraphicFramePr>
        <p:xfrm>
          <a:off x="915988" y="2104496"/>
          <a:ext cx="10361615" cy="37629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5320">
                  <a:extLst>
                    <a:ext uri="{9D8B030D-6E8A-4147-A177-3AD203B41FA5}">
                      <a16:colId xmlns:a16="http://schemas.microsoft.com/office/drawing/2014/main" val="3515535872"/>
                    </a:ext>
                  </a:extLst>
                </a:gridCol>
                <a:gridCol w="378924">
                  <a:extLst>
                    <a:ext uri="{9D8B030D-6E8A-4147-A177-3AD203B41FA5}">
                      <a16:colId xmlns:a16="http://schemas.microsoft.com/office/drawing/2014/main" val="1197212787"/>
                    </a:ext>
                  </a:extLst>
                </a:gridCol>
                <a:gridCol w="378924">
                  <a:extLst>
                    <a:ext uri="{9D8B030D-6E8A-4147-A177-3AD203B41FA5}">
                      <a16:colId xmlns:a16="http://schemas.microsoft.com/office/drawing/2014/main" val="1841210268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1683975515"/>
                    </a:ext>
                  </a:extLst>
                </a:gridCol>
                <a:gridCol w="444256">
                  <a:extLst>
                    <a:ext uri="{9D8B030D-6E8A-4147-A177-3AD203B41FA5}">
                      <a16:colId xmlns:a16="http://schemas.microsoft.com/office/drawing/2014/main" val="2671486348"/>
                    </a:ext>
                  </a:extLst>
                </a:gridCol>
                <a:gridCol w="1084507">
                  <a:extLst>
                    <a:ext uri="{9D8B030D-6E8A-4147-A177-3AD203B41FA5}">
                      <a16:colId xmlns:a16="http://schemas.microsoft.com/office/drawing/2014/main" val="1619227017"/>
                    </a:ext>
                  </a:extLst>
                </a:gridCol>
                <a:gridCol w="731715">
                  <a:extLst>
                    <a:ext uri="{9D8B030D-6E8A-4147-A177-3AD203B41FA5}">
                      <a16:colId xmlns:a16="http://schemas.microsoft.com/office/drawing/2014/main" val="2408697007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3308757126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46645752"/>
                    </a:ext>
                  </a:extLst>
                </a:gridCol>
                <a:gridCol w="1084507">
                  <a:extLst>
                    <a:ext uri="{9D8B030D-6E8A-4147-A177-3AD203B41FA5}">
                      <a16:colId xmlns:a16="http://schemas.microsoft.com/office/drawing/2014/main" val="1217163858"/>
                    </a:ext>
                  </a:extLst>
                </a:gridCol>
                <a:gridCol w="378924">
                  <a:extLst>
                    <a:ext uri="{9D8B030D-6E8A-4147-A177-3AD203B41FA5}">
                      <a16:colId xmlns:a16="http://schemas.microsoft.com/office/drawing/2014/main" val="1877677178"/>
                    </a:ext>
                  </a:extLst>
                </a:gridCol>
                <a:gridCol w="1084507">
                  <a:extLst>
                    <a:ext uri="{9D8B030D-6E8A-4147-A177-3AD203B41FA5}">
                      <a16:colId xmlns:a16="http://schemas.microsoft.com/office/drawing/2014/main" val="1718776822"/>
                    </a:ext>
                  </a:extLst>
                </a:gridCol>
                <a:gridCol w="378924">
                  <a:extLst>
                    <a:ext uri="{9D8B030D-6E8A-4147-A177-3AD203B41FA5}">
                      <a16:colId xmlns:a16="http://schemas.microsoft.com/office/drawing/2014/main" val="3727998442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2110161295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473558956"/>
                    </a:ext>
                  </a:extLst>
                </a:gridCol>
                <a:gridCol w="1084507">
                  <a:extLst>
                    <a:ext uri="{9D8B030D-6E8A-4147-A177-3AD203B41FA5}">
                      <a16:colId xmlns:a16="http://schemas.microsoft.com/office/drawing/2014/main" val="3576134126"/>
                    </a:ext>
                  </a:extLst>
                </a:gridCol>
              </a:tblGrid>
              <a:tr h="342082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TransactionID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Type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Status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User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Group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Resource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Ref Doc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Ref Subclause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Ref Location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Name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Req Value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Description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Allocated Value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Requested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Differs?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Reason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312419271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1414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 ID Extension 1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Known STA Identification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136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355652679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1415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ExtendedCapabilities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9.4.2.26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9-153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Known STA Identification Enabled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102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437556358"/>
                  </a:ext>
                </a:extLst>
              </a:tr>
              <a:tr h="34208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1416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5" action="ppaction://hlinkfile"/>
                        </a:rPr>
                        <a:t>Info 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9.4.5.1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Network Authentication Type with </a:t>
                      </a:r>
                      <a:br>
                        <a:rPr lang="en-US" sz="500" u="none" strike="noStrike">
                          <a:effectLst/>
                        </a:rPr>
                      </a:br>
                      <a:r>
                        <a:rPr lang="en-US" sz="500" u="none" strike="noStrike">
                          <a:effectLst/>
                        </a:rPr>
                        <a:t>Timestamp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5" action="ppaction://hlinkfile"/>
                        </a:rPr>
                        <a:t>280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809080436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1417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5" action="ppaction://hlinkfile"/>
                        </a:rPr>
                        <a:t>Info 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9.4.5.1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Credential Types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5" action="ppaction://hlinkfile"/>
                        </a:rPr>
                        <a:t>287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480132607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1418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ReasonCodes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9.4.1.7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9-49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TIME_SYNC_LOST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69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980248078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1419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ReasonCodes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9.4.1.7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9-49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TIME_SYNC_LOST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70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455007159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Capabilities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9.4.1.4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Figure 9-85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CF Pollable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370167328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Capabilities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9.4.1.4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Figure 9-85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CF Poll Request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444063759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Capabilities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9.4.1.4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Figure 9-85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PBCC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872056260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Capabilities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9.4.1.4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Figure 9-85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Block Ack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638867391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Capabilities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9.4.1.4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Figure 9-85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Immediate Block Ack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532172834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8" action="ppaction://hlinkfile"/>
                        </a:rPr>
                        <a:t>Categories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9.4.1.11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9-51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Triggered Unscheduled PS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Previous name: QoS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719215597"/>
                  </a:ext>
                </a:extLst>
              </a:tr>
              <a:tr h="34208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9" action="ppaction://hlinkfile"/>
                        </a:rPr>
                        <a:t>ControlSubTypes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9.2.4.1.3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Protected Dual of Unprotected DMG Action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33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734571113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10" action="ppaction://hlinkfile"/>
                        </a:rPr>
                        <a:t>DataSubTypes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9.2.4.1.3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CF-End + CF-Ack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886928309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11" action="ppaction://hlinkfile"/>
                        </a:rPr>
                        <a:t>ExtendedControlSubTypes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9.2.4.1.3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Grant Ack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Previous name: DMG CF-End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838562444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11" action="ppaction://hlinkfile"/>
                        </a:rPr>
                        <a:t>ExtendedControlSubTypes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9.2.4.1.3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Sector Ack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4173368012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11" action="ppaction://hlinkfile"/>
                        </a:rPr>
                        <a:t>ExtendedControlSubTypes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9.2.4.1.3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TDD Beamforming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309669982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12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TDD Beamforming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12" action="ppaction://hlinkfile"/>
                        </a:rPr>
                        <a:t>11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160476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555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FAE9-1E36-467B-9DC7-4B8F70B1E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87" y="691803"/>
            <a:ext cx="10361084" cy="1065213"/>
          </a:xfrm>
        </p:spPr>
        <p:txBody>
          <a:bodyPr/>
          <a:lstStyle/>
          <a:p>
            <a:r>
              <a:rPr lang="en-US" dirty="0"/>
              <a:t>ANA changes since May 2023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D09A5-B4C2-46EA-81A4-9AE6AF5606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3DC97-7371-4023-8A53-BA93D8D4D3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BB8DC-F299-4CEE-B12B-479510F51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171984E-1895-4221-904F-B87699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176" y="1565887"/>
            <a:ext cx="485742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Here are the ANA assignments, releases, etc. since the May 2023 session: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B9CF10E-FB6F-05B8-3CFF-42E411F7F5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195111"/>
              </p:ext>
            </p:extLst>
          </p:nvPr>
        </p:nvGraphicFramePr>
        <p:xfrm>
          <a:off x="949325" y="2058984"/>
          <a:ext cx="10296014" cy="4113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1804">
                  <a:extLst>
                    <a:ext uri="{9D8B030D-6E8A-4147-A177-3AD203B41FA5}">
                      <a16:colId xmlns:a16="http://schemas.microsoft.com/office/drawing/2014/main" val="3762198233"/>
                    </a:ext>
                  </a:extLst>
                </a:gridCol>
                <a:gridCol w="376525">
                  <a:extLst>
                    <a:ext uri="{9D8B030D-6E8A-4147-A177-3AD203B41FA5}">
                      <a16:colId xmlns:a16="http://schemas.microsoft.com/office/drawing/2014/main" val="245485073"/>
                    </a:ext>
                  </a:extLst>
                </a:gridCol>
                <a:gridCol w="376525">
                  <a:extLst>
                    <a:ext uri="{9D8B030D-6E8A-4147-A177-3AD203B41FA5}">
                      <a16:colId xmlns:a16="http://schemas.microsoft.com/office/drawing/2014/main" val="3490840090"/>
                    </a:ext>
                  </a:extLst>
                </a:gridCol>
                <a:gridCol w="551804">
                  <a:extLst>
                    <a:ext uri="{9D8B030D-6E8A-4147-A177-3AD203B41FA5}">
                      <a16:colId xmlns:a16="http://schemas.microsoft.com/office/drawing/2014/main" val="1316619314"/>
                    </a:ext>
                  </a:extLst>
                </a:gridCol>
                <a:gridCol w="441443">
                  <a:extLst>
                    <a:ext uri="{9D8B030D-6E8A-4147-A177-3AD203B41FA5}">
                      <a16:colId xmlns:a16="http://schemas.microsoft.com/office/drawing/2014/main" val="2461513951"/>
                    </a:ext>
                  </a:extLst>
                </a:gridCol>
                <a:gridCol w="1077641">
                  <a:extLst>
                    <a:ext uri="{9D8B030D-6E8A-4147-A177-3AD203B41FA5}">
                      <a16:colId xmlns:a16="http://schemas.microsoft.com/office/drawing/2014/main" val="581779992"/>
                    </a:ext>
                  </a:extLst>
                </a:gridCol>
                <a:gridCol w="727083">
                  <a:extLst>
                    <a:ext uri="{9D8B030D-6E8A-4147-A177-3AD203B41FA5}">
                      <a16:colId xmlns:a16="http://schemas.microsoft.com/office/drawing/2014/main" val="2591753453"/>
                    </a:ext>
                  </a:extLst>
                </a:gridCol>
                <a:gridCol w="551804">
                  <a:extLst>
                    <a:ext uri="{9D8B030D-6E8A-4147-A177-3AD203B41FA5}">
                      <a16:colId xmlns:a16="http://schemas.microsoft.com/office/drawing/2014/main" val="2697941835"/>
                    </a:ext>
                  </a:extLst>
                </a:gridCol>
                <a:gridCol w="551804">
                  <a:extLst>
                    <a:ext uri="{9D8B030D-6E8A-4147-A177-3AD203B41FA5}">
                      <a16:colId xmlns:a16="http://schemas.microsoft.com/office/drawing/2014/main" val="3980283967"/>
                    </a:ext>
                  </a:extLst>
                </a:gridCol>
                <a:gridCol w="1077641">
                  <a:extLst>
                    <a:ext uri="{9D8B030D-6E8A-4147-A177-3AD203B41FA5}">
                      <a16:colId xmlns:a16="http://schemas.microsoft.com/office/drawing/2014/main" val="3184992334"/>
                    </a:ext>
                  </a:extLst>
                </a:gridCol>
                <a:gridCol w="376525">
                  <a:extLst>
                    <a:ext uri="{9D8B030D-6E8A-4147-A177-3AD203B41FA5}">
                      <a16:colId xmlns:a16="http://schemas.microsoft.com/office/drawing/2014/main" val="3272098809"/>
                    </a:ext>
                  </a:extLst>
                </a:gridCol>
                <a:gridCol w="1077641">
                  <a:extLst>
                    <a:ext uri="{9D8B030D-6E8A-4147-A177-3AD203B41FA5}">
                      <a16:colId xmlns:a16="http://schemas.microsoft.com/office/drawing/2014/main" val="1983745608"/>
                    </a:ext>
                  </a:extLst>
                </a:gridCol>
                <a:gridCol w="376525">
                  <a:extLst>
                    <a:ext uri="{9D8B030D-6E8A-4147-A177-3AD203B41FA5}">
                      <a16:colId xmlns:a16="http://schemas.microsoft.com/office/drawing/2014/main" val="3151997861"/>
                    </a:ext>
                  </a:extLst>
                </a:gridCol>
                <a:gridCol w="551804">
                  <a:extLst>
                    <a:ext uri="{9D8B030D-6E8A-4147-A177-3AD203B41FA5}">
                      <a16:colId xmlns:a16="http://schemas.microsoft.com/office/drawing/2014/main" val="2921211164"/>
                    </a:ext>
                  </a:extLst>
                </a:gridCol>
                <a:gridCol w="551804">
                  <a:extLst>
                    <a:ext uri="{9D8B030D-6E8A-4147-A177-3AD203B41FA5}">
                      <a16:colId xmlns:a16="http://schemas.microsoft.com/office/drawing/2014/main" val="2236620163"/>
                    </a:ext>
                  </a:extLst>
                </a:gridCol>
                <a:gridCol w="1077641">
                  <a:extLst>
                    <a:ext uri="{9D8B030D-6E8A-4147-A177-3AD203B41FA5}">
                      <a16:colId xmlns:a16="http://schemas.microsoft.com/office/drawing/2014/main" val="4094863385"/>
                    </a:ext>
                  </a:extLst>
                </a:gridCol>
              </a:tblGrid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2157141503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397012526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3234747917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2927595649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324765053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846940221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2643945674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906137586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3938235030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4202395418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2863825498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3214961911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737142109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30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837555334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31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3265968236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Association Comeback Time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77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556758564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5" action="ppaction://hlinkfile"/>
                        </a:rPr>
                        <a:t>ExtendedCapabilities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9.4.2.26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9-153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PMKID list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496622182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FastBSSTransitionSubElementIDs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9.4.2.47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9-181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Service Information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76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726738504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FastBSSTransitionSubElementIDs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9.4.2.47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9-181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PMK-R1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Previous name: R1KH-ID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979753238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FastBSSTransitionSubElementIDs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9.4.2.47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9-181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PMK-R0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Previous name: R0KH-ID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029529610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FastBSSTransitionSubElementIDs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9.4.2.47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9-181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OCI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5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175453947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FastBSSTransitionSubElementIDs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9.4.2.47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9-181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BIGTK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6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369016971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PublicActionFrames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9.6.7.1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9-364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WIGTK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7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89465064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PublicActionFrames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9.6.7.1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9-364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DCS Measurement Request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Previous name: DCT Measurement Request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2534227785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PublicActionFrames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9.6.7.1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9-364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DCS Measurement Report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Previous name: DCT Measurement Report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747475276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PublicActionFrames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9.6.7.1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9-364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DCS Request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Previous name: DCT Request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975606977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PublicActionFrames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9.6.7.1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9-364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DCS Response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Previous name: DCT Response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3954569848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8" action="ppaction://hlinkfile"/>
                        </a:rPr>
                        <a:t>TLV encodings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NOT_ALLOWED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859964619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8" action="ppaction://hlinkfile"/>
                        </a:rPr>
                        <a:t>TLV encodings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FCC ID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3491660083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8" action="ppaction://hlinkfile"/>
                        </a:rPr>
                        <a:t>TLV encodings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Industry Canada ID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3923872673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9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Device Serial Number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3787233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175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FAE9-1E36-467B-9DC7-4B8F70B1E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87" y="691803"/>
            <a:ext cx="10361084" cy="1065213"/>
          </a:xfrm>
        </p:spPr>
        <p:txBody>
          <a:bodyPr/>
          <a:lstStyle/>
          <a:p>
            <a:r>
              <a:rPr lang="en-US" dirty="0"/>
              <a:t>ANA changes since May 2023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D09A5-B4C2-46EA-81A4-9AE6AF5606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3DC97-7371-4023-8A53-BA93D8D4D3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BB8DC-F299-4CEE-B12B-479510F51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171984E-1895-4221-904F-B87699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176" y="1565887"/>
            <a:ext cx="485742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Here are the ANA assignments, releases, etc. since the May 2023 session: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12F86C-58C3-1DA9-5BDD-5C1F54636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168492"/>
              </p:ext>
            </p:extLst>
          </p:nvPr>
        </p:nvGraphicFramePr>
        <p:xfrm>
          <a:off x="915192" y="1981200"/>
          <a:ext cx="10361615" cy="3621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5320">
                  <a:extLst>
                    <a:ext uri="{9D8B030D-6E8A-4147-A177-3AD203B41FA5}">
                      <a16:colId xmlns:a16="http://schemas.microsoft.com/office/drawing/2014/main" val="58072508"/>
                    </a:ext>
                  </a:extLst>
                </a:gridCol>
                <a:gridCol w="378924">
                  <a:extLst>
                    <a:ext uri="{9D8B030D-6E8A-4147-A177-3AD203B41FA5}">
                      <a16:colId xmlns:a16="http://schemas.microsoft.com/office/drawing/2014/main" val="2333485151"/>
                    </a:ext>
                  </a:extLst>
                </a:gridCol>
                <a:gridCol w="378924">
                  <a:extLst>
                    <a:ext uri="{9D8B030D-6E8A-4147-A177-3AD203B41FA5}">
                      <a16:colId xmlns:a16="http://schemas.microsoft.com/office/drawing/2014/main" val="1554965154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2703855173"/>
                    </a:ext>
                  </a:extLst>
                </a:gridCol>
                <a:gridCol w="444256">
                  <a:extLst>
                    <a:ext uri="{9D8B030D-6E8A-4147-A177-3AD203B41FA5}">
                      <a16:colId xmlns:a16="http://schemas.microsoft.com/office/drawing/2014/main" val="520782096"/>
                    </a:ext>
                  </a:extLst>
                </a:gridCol>
                <a:gridCol w="1084507">
                  <a:extLst>
                    <a:ext uri="{9D8B030D-6E8A-4147-A177-3AD203B41FA5}">
                      <a16:colId xmlns:a16="http://schemas.microsoft.com/office/drawing/2014/main" val="4045107471"/>
                    </a:ext>
                  </a:extLst>
                </a:gridCol>
                <a:gridCol w="731715">
                  <a:extLst>
                    <a:ext uri="{9D8B030D-6E8A-4147-A177-3AD203B41FA5}">
                      <a16:colId xmlns:a16="http://schemas.microsoft.com/office/drawing/2014/main" val="1230191022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3562722929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3142140080"/>
                    </a:ext>
                  </a:extLst>
                </a:gridCol>
                <a:gridCol w="1084507">
                  <a:extLst>
                    <a:ext uri="{9D8B030D-6E8A-4147-A177-3AD203B41FA5}">
                      <a16:colId xmlns:a16="http://schemas.microsoft.com/office/drawing/2014/main" val="2013597910"/>
                    </a:ext>
                  </a:extLst>
                </a:gridCol>
                <a:gridCol w="378924">
                  <a:extLst>
                    <a:ext uri="{9D8B030D-6E8A-4147-A177-3AD203B41FA5}">
                      <a16:colId xmlns:a16="http://schemas.microsoft.com/office/drawing/2014/main" val="476884108"/>
                    </a:ext>
                  </a:extLst>
                </a:gridCol>
                <a:gridCol w="1084507">
                  <a:extLst>
                    <a:ext uri="{9D8B030D-6E8A-4147-A177-3AD203B41FA5}">
                      <a16:colId xmlns:a16="http://schemas.microsoft.com/office/drawing/2014/main" val="274161100"/>
                    </a:ext>
                  </a:extLst>
                </a:gridCol>
                <a:gridCol w="378924">
                  <a:extLst>
                    <a:ext uri="{9D8B030D-6E8A-4147-A177-3AD203B41FA5}">
                      <a16:colId xmlns:a16="http://schemas.microsoft.com/office/drawing/2014/main" val="2996524573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3266532719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1854021520"/>
                    </a:ext>
                  </a:extLst>
                </a:gridCol>
                <a:gridCol w="1084507">
                  <a:extLst>
                    <a:ext uri="{9D8B030D-6E8A-4147-A177-3AD203B41FA5}">
                      <a16:colId xmlns:a16="http://schemas.microsoft.com/office/drawing/2014/main" val="2471349833"/>
                    </a:ext>
                  </a:extLst>
                </a:gridCol>
              </a:tblGrid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569066393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324572805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942216288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4215989350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827479818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501687381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019290244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753985805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629377857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575079263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313755353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561618689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517513480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639820038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520921900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159144011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338175929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724908919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751906849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176544681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395964925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35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209756162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38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805199031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4218179513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696405204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35810100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429113042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542605876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538072746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50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066247504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52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523437856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53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63151053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54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673912900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OperatingClassesGlobal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55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305852780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OperatingClassesGlobal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S1G 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61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498191445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OperatingClassesGlobal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S1G 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62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753699647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OperatingClassesGlobal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S1G 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63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828949239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1500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OperatingClassesGlobal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77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772600691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1501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OperatingClassesGlobal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112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787004048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1502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OperatingClassesGlobal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113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895117962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1503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OperatingClassesGlobal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114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4085460838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1504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5" action="ppaction://hlinkfile"/>
                        </a:rPr>
                        <a:t>dot11StationConfigEntry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C.3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dot11UnsolicitedBAActivated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5" action="ppaction://hlinkfile"/>
                        </a:rPr>
                        <a:t>189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51088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068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14121</TotalTime>
  <Words>3783</Words>
  <Application>Microsoft Office PowerPoint</Application>
  <PresentationFormat>Widescreen</PresentationFormat>
  <Paragraphs>1469</Paragraphs>
  <Slides>19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TimesNewRoman</vt:lpstr>
      <vt:lpstr>Office Theme</vt:lpstr>
      <vt:lpstr>Custom Design</vt:lpstr>
      <vt:lpstr>Document</vt:lpstr>
      <vt:lpstr>802.11 WG Editor’s Meeting (July 2023)</vt:lpstr>
      <vt:lpstr>Abstract</vt:lpstr>
      <vt:lpstr>Agenda for 2023-07-11 meeting</vt:lpstr>
      <vt:lpstr>Volunteer Editor Contacts</vt:lpstr>
      <vt:lpstr>July 11 roundtable status report</vt:lpstr>
      <vt:lpstr>WG Style Guide, 11be and REVme practice</vt:lpstr>
      <vt:lpstr>ANA changes since May 2023</vt:lpstr>
      <vt:lpstr>ANA changes since May 2023</vt:lpstr>
      <vt:lpstr>ANA changes since May 2023</vt:lpstr>
      <vt:lpstr>REVme MDR</vt:lpstr>
      <vt:lpstr>Clause 6 Re-Write</vt:lpstr>
      <vt:lpstr>Searchable definitions</vt:lpstr>
      <vt:lpstr>That/which in style guide</vt:lpstr>
      <vt:lpstr>Use of field and subfield</vt:lpstr>
      <vt:lpstr>802.11 Style Guide</vt:lpstr>
      <vt:lpstr>MIB Style, Visio and Frame Practices</vt:lpstr>
      <vt:lpstr>Editor Amendment Ordering</vt:lpstr>
      <vt:lpstr>Draft Development Snapshot</vt:lpstr>
      <vt:lpstr>Publication process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Stacey, Robert</cp:lastModifiedBy>
  <cp:revision>457</cp:revision>
  <cp:lastPrinted>1601-01-01T00:00:00Z</cp:lastPrinted>
  <dcterms:created xsi:type="dcterms:W3CDTF">2018-01-07T18:30:13Z</dcterms:created>
  <dcterms:modified xsi:type="dcterms:W3CDTF">2023-07-09T10:51:50Z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